
<file path=[Content_Types].xml><?xml version="1.0" encoding="utf-8"?>
<Types xmlns="http://schemas.openxmlformats.org/package/2006/content-types">
  <Default Extension="jpeg" ContentType="image/jpeg"/>
  <Default Extension="pdf" ContentType="application/pdf"/>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0"/>
  </p:notesMasterIdLst>
  <p:handoutMasterIdLst>
    <p:handoutMasterId r:id="rId21"/>
  </p:handoutMasterIdLst>
  <p:sldIdLst>
    <p:sldId id="273" r:id="rId5"/>
    <p:sldId id="281" r:id="rId6"/>
    <p:sldId id="282" r:id="rId7"/>
    <p:sldId id="283" r:id="rId8"/>
    <p:sldId id="284" r:id="rId9"/>
    <p:sldId id="285" r:id="rId10"/>
    <p:sldId id="286" r:id="rId11"/>
    <p:sldId id="287" r:id="rId12"/>
    <p:sldId id="288" r:id="rId13"/>
    <p:sldId id="289" r:id="rId14"/>
    <p:sldId id="290" r:id="rId15"/>
    <p:sldId id="291" r:id="rId16"/>
    <p:sldId id="292" r:id="rId17"/>
    <p:sldId id="293" r:id="rId18"/>
    <p:sldId id="294" r:id="rId1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clrMru>
    <a:srgbClr val="FBAE17"/>
    <a:srgbClr val="F79C15"/>
    <a:srgbClr val="F4AF2C"/>
    <a:srgbClr val="DB8725"/>
    <a:srgbClr val="E99722"/>
    <a:srgbClr val="FBAD16"/>
    <a:srgbClr val="EA992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16" autoAdjust="0"/>
    <p:restoredTop sz="97773" autoAdjust="0"/>
  </p:normalViewPr>
  <p:slideViewPr>
    <p:cSldViewPr snapToObjects="1">
      <p:cViewPr varScale="1">
        <p:scale>
          <a:sx n="101" d="100"/>
          <a:sy n="101" d="100"/>
        </p:scale>
        <p:origin x="126" y="24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6/11/relationships/changesInfo" Target="changesInfos/changesInfo1.xml"/><Relationship Id="rId3" Type="http://schemas.openxmlformats.org/officeDocument/2006/relationships/customXml" Target="../customXml/item3.xml"/><Relationship Id="rId21"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ul Whitcraft" userId="S::pwhitcraft@mti-global.org::380bdead-e024-4619-8eba-9e46b4769528" providerId="AD" clId="Web-{242A5038-7457-9BA1-3992-864565E9D63C}"/>
    <pc:docChg chg="modSld">
      <pc:chgData name="Paul Whitcraft" userId="S::pwhitcraft@mti-global.org::380bdead-e024-4619-8eba-9e46b4769528" providerId="AD" clId="Web-{242A5038-7457-9BA1-3992-864565E9D63C}" dt="2019-08-15T15:01:50.534" v="4" actId="20577"/>
      <pc:docMkLst>
        <pc:docMk/>
      </pc:docMkLst>
      <pc:sldChg chg="modSp">
        <pc:chgData name="Paul Whitcraft" userId="S::pwhitcraft@mti-global.org::380bdead-e024-4619-8eba-9e46b4769528" providerId="AD" clId="Web-{242A5038-7457-9BA1-3992-864565E9D63C}" dt="2019-08-15T15:01:11.811" v="0" actId="20577"/>
        <pc:sldMkLst>
          <pc:docMk/>
          <pc:sldMk cId="1946408539" sldId="291"/>
        </pc:sldMkLst>
        <pc:spChg chg="mod">
          <ac:chgData name="Paul Whitcraft" userId="S::pwhitcraft@mti-global.org::380bdead-e024-4619-8eba-9e46b4769528" providerId="AD" clId="Web-{242A5038-7457-9BA1-3992-864565E9D63C}" dt="2019-08-15T15:01:11.811" v="0" actId="20577"/>
          <ac:spMkLst>
            <pc:docMk/>
            <pc:sldMk cId="1946408539" sldId="291"/>
            <ac:spMk id="2" creationId="{00000000-0000-0000-0000-000000000000}"/>
          </ac:spMkLst>
        </pc:spChg>
      </pc:sldChg>
      <pc:sldChg chg="modSp">
        <pc:chgData name="Paul Whitcraft" userId="S::pwhitcraft@mti-global.org::380bdead-e024-4619-8eba-9e46b4769528" providerId="AD" clId="Web-{242A5038-7457-9BA1-3992-864565E9D63C}" dt="2019-08-15T15:01:50.534" v="4" actId="20577"/>
        <pc:sldMkLst>
          <pc:docMk/>
          <pc:sldMk cId="739639748" sldId="292"/>
        </pc:sldMkLst>
        <pc:spChg chg="mod">
          <ac:chgData name="Paul Whitcraft" userId="S::pwhitcraft@mti-global.org::380bdead-e024-4619-8eba-9e46b4769528" providerId="AD" clId="Web-{242A5038-7457-9BA1-3992-864565E9D63C}" dt="2019-08-15T15:01:50.534" v="4" actId="20577"/>
          <ac:spMkLst>
            <pc:docMk/>
            <pc:sldMk cId="739639748" sldId="292"/>
            <ac:spMk id="3" creationId="{00000000-0000-0000-0000-000000000000}"/>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A1DAB2E1-62CD-334D-A9E0-46CFE8FB5F55}" type="datetimeFigureOut">
              <a:rPr lang="en-US" smtClean="0"/>
              <a:pPr/>
              <a:t>8/15/2019</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7523531-ECD0-3A4A-BFF7-EC64D51B3FEB}" type="slidenum">
              <a:rPr lang="en-US" smtClean="0"/>
              <a:pPr/>
              <a:t>‹#›</a:t>
            </a:fld>
            <a:endParaRPr lang="en-US"/>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AEA291F-92E0-1241-B9CB-1D01D8A9ED05}" type="datetimeFigureOut">
              <a:rPr lang="en-US" smtClean="0"/>
              <a:pPr/>
              <a:t>8/15/2019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6DD428A-9AA9-064C-80B7-61813F4B8ACE}" type="slidenum">
              <a:rPr lang="en-US" smtClean="0"/>
              <a:pPr/>
              <a:t>‹#›</a:t>
            </a:fld>
            <a:endParaRPr lang="en-US"/>
          </a:p>
        </p:txBody>
      </p:sp>
    </p:spTree>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1_Title Slid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1905000"/>
            <a:ext cx="7772400" cy="3591560"/>
          </a:xfrm>
        </p:spPr>
        <p:txBody>
          <a:bodyPr tIns="0" bIns="0" anchor="ctr" anchorCtr="0">
            <a:noAutofit/>
          </a:bodyPr>
          <a:lstStyle>
            <a:lvl1pPr>
              <a:lnSpc>
                <a:spcPts val="3800"/>
              </a:lnSpc>
              <a:spcAft>
                <a:spcPts val="600"/>
              </a:spcAft>
              <a:defRPr sz="3600">
                <a:solidFill>
                  <a:schemeClr val="tx1"/>
                </a:solidFill>
              </a:defRPr>
            </a:lvl1pPr>
          </a:lstStyle>
          <a:p>
            <a:r>
              <a:rPr lang="en-US" dirty="0"/>
              <a:t>Click to edit Master title style 2</a:t>
            </a:r>
          </a:p>
        </p:txBody>
      </p:sp>
      <p:sp>
        <p:nvSpPr>
          <p:cNvPr id="3" name="Subtitle 2"/>
          <p:cNvSpPr>
            <a:spLocks noGrp="1"/>
          </p:cNvSpPr>
          <p:nvPr>
            <p:ph type="subTitle" idx="1" hasCustomPrompt="1"/>
          </p:nvPr>
        </p:nvSpPr>
        <p:spPr>
          <a:xfrm>
            <a:off x="1371600" y="5364480"/>
            <a:ext cx="6400800" cy="426720"/>
          </a:xfrm>
        </p:spPr>
        <p:txBody>
          <a:bodyPr lIns="0" tIns="0" rIns="0" bIns="0" anchor="ctr" anchorCtr="0">
            <a:noAutofit/>
          </a:bodyPr>
          <a:lstStyle>
            <a:lvl1pPr marL="0" indent="0" algn="ctr">
              <a:buNone/>
              <a:defRPr sz="1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Date style</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Content">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sz="3200" baseline="0">
                <a:latin typeface="+mj-lt"/>
              </a:defRPr>
            </a:lvl1pPr>
          </a:lstStyle>
          <a:p>
            <a:r>
              <a:rPr lang="en-US" dirty="0"/>
              <a:t>Click to edit Headline</a:t>
            </a:r>
          </a:p>
        </p:txBody>
      </p:sp>
      <p:sp>
        <p:nvSpPr>
          <p:cNvPr id="3" name="Content Placeholder 2"/>
          <p:cNvSpPr>
            <a:spLocks noGrp="1"/>
          </p:cNvSpPr>
          <p:nvPr>
            <p:ph idx="1"/>
          </p:nvPr>
        </p:nvSpPr>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7F1882C0-1630-794F-B3EE-176E1189E2A3}"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09800"/>
            <a:ext cx="8229600" cy="3800856"/>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7F1882C0-1630-794F-B3EE-176E1189E2A3}" type="slidenum">
              <a:rPr lang="en-US" smtClean="0"/>
              <a:pPr/>
              <a:t>‹#›</a:t>
            </a:fld>
            <a:endParaRPr lang="en-US"/>
          </a:p>
        </p:txBody>
      </p:sp>
      <p:sp>
        <p:nvSpPr>
          <p:cNvPr id="11" name="Title 10"/>
          <p:cNvSpPr>
            <a:spLocks noGrp="1"/>
          </p:cNvSpPr>
          <p:nvPr>
            <p:ph type="title"/>
          </p:nvPr>
        </p:nvSpPr>
        <p:spPr>
          <a:xfrm>
            <a:off x="457200" y="508000"/>
            <a:ext cx="8229600" cy="889000"/>
          </a:xfrm>
        </p:spPr>
        <p:txBody>
          <a:bodyPr/>
          <a:lstStyle>
            <a:lvl1pPr>
              <a:defRPr>
                <a:latin typeface="+mj-lt"/>
              </a:defRPr>
            </a:lvl1pPr>
          </a:lstStyle>
          <a:p>
            <a:r>
              <a:rPr lang="en-US"/>
              <a:t>Click to edit Master title style</a:t>
            </a:r>
            <a:endParaRPr lang="en-US" dirty="0"/>
          </a:p>
        </p:txBody>
      </p:sp>
      <p:sp>
        <p:nvSpPr>
          <p:cNvPr id="16" name="Text Placeholder 15"/>
          <p:cNvSpPr>
            <a:spLocks noGrp="1"/>
          </p:cNvSpPr>
          <p:nvPr>
            <p:ph type="body" sz="quarter" idx="13" hasCustomPrompt="1"/>
          </p:nvPr>
        </p:nvSpPr>
        <p:spPr>
          <a:xfrm>
            <a:off x="457200" y="1397000"/>
            <a:ext cx="8229600" cy="812800"/>
          </a:xfrm>
        </p:spPr>
        <p:txBody>
          <a:bodyPr lIns="91440" tIns="0" bIns="0"/>
          <a:lstStyle>
            <a:lvl1pPr algn="ctr">
              <a:buNone/>
              <a:defRPr sz="2400">
                <a:latin typeface="+mj-lt"/>
              </a:defRPr>
            </a:lvl1pPr>
          </a:lstStyle>
          <a:p>
            <a:pPr lvl="0"/>
            <a:r>
              <a:rPr lang="en-US" dirty="0"/>
              <a:t>Click to edit Master Subhead style</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1028957"/>
          </a:xfrm>
          <a:prstGeom prst="rect">
            <a:avLst/>
          </a:prstGeom>
        </p:spPr>
      </p:pic>
      <p:sp>
        <p:nvSpPr>
          <p:cNvPr id="2" name="Title 1"/>
          <p:cNvSpPr>
            <a:spLocks noGrp="1"/>
          </p:cNvSpPr>
          <p:nvPr>
            <p:ph type="title" hasCustomPrompt="1"/>
          </p:nvPr>
        </p:nvSpPr>
        <p:spPr>
          <a:xfrm>
            <a:off x="774565" y="0"/>
            <a:ext cx="7886700" cy="653677"/>
          </a:xfrm>
        </p:spPr>
        <p:txBody>
          <a:bodyPr>
            <a:normAutofit/>
          </a:bodyPr>
          <a:lstStyle>
            <a:lvl1pPr>
              <a:defRPr sz="3600">
                <a:solidFill>
                  <a:schemeClr val="bg1"/>
                </a:solidFill>
              </a:defRPr>
            </a:lvl1pPr>
          </a:lstStyle>
          <a:p>
            <a:r>
              <a:rPr lang="en-US" dirty="0"/>
              <a:t>Click to edit slide title</a:t>
            </a:r>
          </a:p>
        </p:txBody>
      </p:sp>
      <p:sp>
        <p:nvSpPr>
          <p:cNvPr id="3" name="Content Placeholder 2"/>
          <p:cNvSpPr>
            <a:spLocks noGrp="1"/>
          </p:cNvSpPr>
          <p:nvPr>
            <p:ph idx="1" hasCustomPrompt="1"/>
          </p:nvPr>
        </p:nvSpPr>
        <p:spPr>
          <a:xfrm>
            <a:off x="628650" y="1028957"/>
            <a:ext cx="7886700" cy="5566396"/>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5080021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6"/>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381000"/>
            <a:ext cx="8229600" cy="1143000"/>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457200" y="1524000"/>
            <a:ext cx="8229600" cy="4486656"/>
          </a:xfrm>
          <a:prstGeom prst="rect">
            <a:avLst/>
          </a:prstGeom>
        </p:spPr>
        <p:txBody>
          <a:bodyPr vert="horz" lIns="182880" tIns="45720" rIns="91440" bIns="4572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8077200" y="6476999"/>
            <a:ext cx="609600" cy="381000"/>
          </a:xfrm>
          <a:prstGeom prst="rect">
            <a:avLst/>
          </a:prstGeom>
        </p:spPr>
        <p:txBody>
          <a:bodyPr vert="horz" lIns="91440" tIns="45720" rIns="91440" bIns="45720" rtlCol="0" anchor="ctr"/>
          <a:lstStyle>
            <a:lvl1pPr algn="r">
              <a:defRPr sz="900">
                <a:solidFill>
                  <a:srgbClr val="FFFFFF"/>
                </a:solidFill>
                <a:latin typeface="Helvetica"/>
              </a:defRPr>
            </a:lvl1pPr>
          </a:lstStyle>
          <a:p>
            <a:fld id="{7F1882C0-1630-794F-B3EE-176E1189E2A3}"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63" r:id="rId1"/>
    <p:sldLayoutId id="2147483661" r:id="rId2"/>
    <p:sldLayoutId id="2147483664" r:id="rId3"/>
    <p:sldLayoutId id="2147483665" r:id="rId4"/>
  </p:sldLayoutIdLst>
  <p:hf hdr="0" dt="0"/>
  <p:txStyles>
    <p:titleStyle>
      <a:lvl1pPr algn="ctr" defTabSz="457200" rtl="0" eaLnBrk="1" latinLnBrk="0" hangingPunct="1">
        <a:spcBef>
          <a:spcPct val="0"/>
        </a:spcBef>
        <a:buNone/>
        <a:defRPr sz="3200" b="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20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1800" kern="1200">
          <a:solidFill>
            <a:schemeClr val="tx1"/>
          </a:solidFill>
          <a:latin typeface="+mn-lt"/>
          <a:ea typeface="+mn-ea"/>
          <a:cs typeface="+mn-cs"/>
        </a:defRPr>
      </a:lvl2pPr>
      <a:lvl3pPr marL="1143000" indent="-228600" algn="l" defTabSz="457200" rtl="0" eaLnBrk="1" latinLnBrk="0" hangingPunct="1">
        <a:spcBef>
          <a:spcPct val="20000"/>
        </a:spcBef>
        <a:buFont typeface="Courier New"/>
        <a:buChar char="o"/>
        <a:defRPr sz="16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4.xml"/><Relationship Id="rId5" Type="http://schemas.openxmlformats.org/officeDocument/2006/relationships/image" Target="../media/image7.jpeg"/><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1.pdf"/><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a:t>MTI KNOWLEDGE</a:t>
            </a:r>
          </a:p>
        </p:txBody>
      </p:sp>
      <p:sp>
        <p:nvSpPr>
          <p:cNvPr id="6" name="Subtitle 5"/>
          <p:cNvSpPr>
            <a:spLocks noGrp="1"/>
          </p:cNvSpPr>
          <p:nvPr>
            <p:ph type="subTitle" idx="1"/>
          </p:nvPr>
        </p:nvSpPr>
        <p:spPr/>
        <p:txBody>
          <a:bodyPr/>
          <a:lstStyle/>
          <a:p>
            <a:r>
              <a:rPr lang="en-US" dirty="0"/>
              <a:t>February 19, 2019</a:t>
            </a:r>
            <a:br>
              <a:rPr lang="en-US" dirty="0"/>
            </a:br>
            <a:r>
              <a:rPr lang="en-US" dirty="0"/>
              <a:t>St. Petersburg</a:t>
            </a:r>
            <a:br>
              <a:rPr lang="en-US" dirty="0"/>
            </a:br>
            <a:endParaRPr lang="en-US" dirty="0"/>
          </a:p>
          <a:p>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BY MEMBERS</a:t>
            </a:r>
          </a:p>
        </p:txBody>
      </p:sp>
      <p:sp>
        <p:nvSpPr>
          <p:cNvPr id="3" name="Content Placeholder 2"/>
          <p:cNvSpPr>
            <a:spLocks noGrp="1"/>
          </p:cNvSpPr>
          <p:nvPr>
            <p:ph idx="1"/>
          </p:nvPr>
        </p:nvSpPr>
        <p:spPr>
          <a:xfrm>
            <a:off x="304800" y="1905000"/>
            <a:ext cx="7886700" cy="3238243"/>
          </a:xfrm>
        </p:spPr>
        <p:txBody>
          <a:bodyPr/>
          <a:lstStyle/>
          <a:p>
            <a:pPr>
              <a:spcAft>
                <a:spcPts val="1200"/>
              </a:spcAft>
            </a:pPr>
            <a:r>
              <a:rPr lang="en-US" dirty="0"/>
              <a:t>Can use MTI knowledge for member and non-member consulting</a:t>
            </a:r>
          </a:p>
          <a:p>
            <a:pPr>
              <a:spcAft>
                <a:spcPts val="1200"/>
              </a:spcAft>
            </a:pPr>
            <a:r>
              <a:rPr lang="en-US" dirty="0"/>
              <a:t>But cannot share MTI documents or software with anyone not a member</a:t>
            </a:r>
          </a:p>
          <a:p>
            <a:pPr>
              <a:spcAft>
                <a:spcPts val="1200"/>
              </a:spcAft>
            </a:pPr>
            <a:r>
              <a:rPr lang="en-US" dirty="0"/>
              <a:t>Service affiliates of full-dues members can use throughout their membership</a:t>
            </a:r>
          </a:p>
          <a:p>
            <a:pPr>
              <a:spcAft>
                <a:spcPts val="1200"/>
              </a:spcAft>
            </a:pPr>
            <a:r>
              <a:rPr lang="en-US" dirty="0"/>
              <a:t>IP does not leave with employee upon retirement/termination</a:t>
            </a:r>
          </a:p>
          <a:p>
            <a:endParaRPr lang="en-US" dirty="0"/>
          </a:p>
        </p:txBody>
      </p:sp>
    </p:spTree>
    <p:extLst>
      <p:ext uri="{BB962C8B-B14F-4D97-AF65-F5344CB8AC3E}">
        <p14:creationId xmlns:p14="http://schemas.microsoft.com/office/powerpoint/2010/main" val="28116292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BY JOINT VENTURES</a:t>
            </a:r>
          </a:p>
        </p:txBody>
      </p:sp>
      <p:sp>
        <p:nvSpPr>
          <p:cNvPr id="3" name="Content Placeholder 2"/>
          <p:cNvSpPr>
            <a:spLocks noGrp="1"/>
          </p:cNvSpPr>
          <p:nvPr>
            <p:ph idx="1"/>
          </p:nvPr>
        </p:nvSpPr>
        <p:spPr/>
        <p:txBody>
          <a:bodyPr>
            <a:normAutofit/>
          </a:bodyPr>
          <a:lstStyle/>
          <a:p>
            <a:pPr marL="0" indent="0">
              <a:spcAft>
                <a:spcPts val="1200"/>
              </a:spcAft>
              <a:buNone/>
            </a:pPr>
            <a:r>
              <a:rPr lang="en-US" sz="1800" i="1" dirty="0"/>
              <a:t>Principle: JV’s whose sales are included per GAAP rules in the member’s sales and are part of their dues basis have rights to MTI IP </a:t>
            </a:r>
          </a:p>
          <a:p>
            <a:pPr>
              <a:spcAft>
                <a:spcPts val="1200"/>
              </a:spcAft>
            </a:pPr>
            <a:r>
              <a:rPr lang="en-US" dirty="0"/>
              <a:t>JV is an MTI member with dues based on its own sales:  Full member privileges, but may not share MTI IP with non-member parents.  Has its own vote.</a:t>
            </a:r>
          </a:p>
          <a:p>
            <a:pPr>
              <a:spcAft>
                <a:spcPts val="1200"/>
              </a:spcAft>
            </a:pPr>
            <a:r>
              <a:rPr lang="en-US" dirty="0"/>
              <a:t>JV is not a member, but is owned &gt;50% by an MTI Member: Has access to MTI IP, but may not share it with non-member parents. No separate vote. </a:t>
            </a:r>
          </a:p>
          <a:p>
            <a:pPr>
              <a:spcAft>
                <a:spcPts val="1200"/>
              </a:spcAft>
            </a:pPr>
            <a:r>
              <a:rPr lang="en-US" dirty="0"/>
              <a:t>JV is 50% or less owned by an MTI member:  </a:t>
            </a:r>
            <a:br>
              <a:rPr lang="en-US" dirty="0"/>
            </a:br>
            <a:r>
              <a:rPr lang="en-US" dirty="0"/>
              <a:t>No member privileges. Member may not share MTI </a:t>
            </a:r>
            <a:br>
              <a:rPr lang="en-US" dirty="0"/>
            </a:br>
            <a:r>
              <a:rPr lang="en-US" dirty="0"/>
              <a:t>IP with the JV. (Same if 2+ members total &gt;50%.)</a:t>
            </a:r>
          </a:p>
          <a:p>
            <a:pPr>
              <a:spcAft>
                <a:spcPts val="1200"/>
              </a:spcAft>
            </a:pPr>
            <a:r>
              <a:rPr lang="en-US" dirty="0"/>
              <a:t>Exception: Variable interest equity JV (not common)  </a:t>
            </a:r>
          </a:p>
          <a:p>
            <a:endParaRPr lang="en-US" dirty="0"/>
          </a:p>
        </p:txBody>
      </p:sp>
    </p:spTree>
    <p:extLst>
      <p:ext uri="{BB962C8B-B14F-4D97-AF65-F5344CB8AC3E}">
        <p14:creationId xmlns:p14="http://schemas.microsoft.com/office/powerpoint/2010/main" val="33757677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consulting.jpg"/>
          <p:cNvPicPr>
            <a:picLocks noChangeAspect="1"/>
          </p:cNvPicPr>
          <p:nvPr/>
        </p:nvPicPr>
        <p:blipFill>
          <a:blip r:embed="rId2"/>
          <a:stretch>
            <a:fillRect/>
          </a:stretch>
        </p:blipFill>
        <p:spPr>
          <a:xfrm>
            <a:off x="4821590" y="4279135"/>
            <a:ext cx="4322410" cy="2593446"/>
          </a:xfrm>
          <a:prstGeom prst="rect">
            <a:avLst/>
          </a:prstGeom>
        </p:spPr>
      </p:pic>
      <p:sp>
        <p:nvSpPr>
          <p:cNvPr id="2" name="Title 1"/>
          <p:cNvSpPr>
            <a:spLocks noGrp="1"/>
          </p:cNvSpPr>
          <p:nvPr>
            <p:ph type="title"/>
          </p:nvPr>
        </p:nvSpPr>
        <p:spPr/>
        <p:txBody>
          <a:bodyPr/>
          <a:lstStyle/>
          <a:p>
            <a:r>
              <a:rPr lang="en-US" dirty="0"/>
              <a:t>USE BY CONSULTANTS</a:t>
            </a:r>
          </a:p>
        </p:txBody>
      </p:sp>
      <p:sp>
        <p:nvSpPr>
          <p:cNvPr id="3" name="Content Placeholder 2"/>
          <p:cNvSpPr>
            <a:spLocks noGrp="1"/>
          </p:cNvSpPr>
          <p:nvPr>
            <p:ph idx="1"/>
          </p:nvPr>
        </p:nvSpPr>
        <p:spPr>
          <a:xfrm>
            <a:off x="457200" y="1600200"/>
            <a:ext cx="7886700" cy="3466843"/>
          </a:xfrm>
        </p:spPr>
        <p:txBody>
          <a:bodyPr/>
          <a:lstStyle/>
          <a:p>
            <a:pPr>
              <a:spcAft>
                <a:spcPts val="1200"/>
              </a:spcAft>
            </a:pPr>
            <a:r>
              <a:rPr lang="en-US" dirty="0"/>
              <a:t>Access Equal to MTI Member for Consultant’s </a:t>
            </a:r>
            <a:r>
              <a:rPr lang="en-US" u="sng" dirty="0"/>
              <a:t>Own use to advise its appointing member</a:t>
            </a:r>
            <a:r>
              <a:rPr lang="en-US" dirty="0"/>
              <a:t>.</a:t>
            </a:r>
          </a:p>
          <a:p>
            <a:pPr>
              <a:spcAft>
                <a:spcPts val="1200"/>
              </a:spcAft>
            </a:pPr>
            <a:r>
              <a:rPr lang="en-US" dirty="0"/>
              <a:t>Non-member access only for any other use by consultant. </a:t>
            </a:r>
          </a:p>
          <a:p>
            <a:pPr>
              <a:spcAft>
                <a:spcPts val="1200"/>
              </a:spcAft>
            </a:pPr>
            <a:r>
              <a:rPr lang="en-US" dirty="0"/>
              <a:t>Obviously difficult to distinguish.</a:t>
            </a:r>
          </a:p>
          <a:p>
            <a:pPr>
              <a:spcAft>
                <a:spcPts val="1200"/>
              </a:spcAft>
            </a:pPr>
            <a:r>
              <a:rPr lang="en-US" dirty="0"/>
              <a:t>Return materials upon end of contract</a:t>
            </a:r>
          </a:p>
          <a:p>
            <a:pPr>
              <a:spcAft>
                <a:spcPts val="1200"/>
              </a:spcAft>
            </a:pPr>
            <a:r>
              <a:rPr lang="en-US" dirty="0"/>
              <a:t>Consultants must agree to these restrictions.</a:t>
            </a:r>
          </a:p>
          <a:p>
            <a:endParaRPr lang="en-US" dirty="0"/>
          </a:p>
        </p:txBody>
      </p:sp>
    </p:spTree>
    <p:extLst>
      <p:ext uri="{BB962C8B-B14F-4D97-AF65-F5344CB8AC3E}">
        <p14:creationId xmlns:p14="http://schemas.microsoft.com/office/powerpoint/2010/main" val="19464085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BY NON-MEMBERS</a:t>
            </a:r>
          </a:p>
        </p:txBody>
      </p:sp>
      <p:sp>
        <p:nvSpPr>
          <p:cNvPr id="3" name="Content Placeholder 2"/>
          <p:cNvSpPr>
            <a:spLocks noGrp="1"/>
          </p:cNvSpPr>
          <p:nvPr>
            <p:ph idx="1"/>
          </p:nvPr>
        </p:nvSpPr>
        <p:spPr>
          <a:xfrm>
            <a:off x="590550" y="1701941"/>
            <a:ext cx="7886700" cy="3009643"/>
          </a:xfrm>
        </p:spPr>
        <p:txBody>
          <a:bodyPr vert="horz" lIns="182880" tIns="45720" rIns="91440" bIns="45720" rtlCol="0" anchor="t">
            <a:noAutofit/>
          </a:bodyPr>
          <a:lstStyle/>
          <a:p>
            <a:pPr>
              <a:spcAft>
                <a:spcPts val="1200"/>
              </a:spcAft>
            </a:pPr>
            <a:r>
              <a:rPr lang="en-US" dirty="0"/>
              <a:t>MTI knowledge is members only. </a:t>
            </a:r>
          </a:p>
          <a:p>
            <a:pPr>
              <a:spcAft>
                <a:spcPts val="1200"/>
              </a:spcAft>
            </a:pPr>
            <a:r>
              <a:rPr lang="en-US" dirty="0"/>
              <a:t>Not to be distributed to non-members, contractors, or consultants in any form until MTI has made it available for sale. </a:t>
            </a:r>
          </a:p>
          <a:p>
            <a:pPr>
              <a:spcAft>
                <a:spcPts val="1200"/>
              </a:spcAft>
            </a:pPr>
            <a:r>
              <a:rPr lang="en-US" dirty="0"/>
              <a:t>Then available for </a:t>
            </a:r>
            <a:r>
              <a:rPr lang="en-US" u="sng" dirty="0"/>
              <a:t>purchase</a:t>
            </a:r>
            <a:r>
              <a:rPr lang="en-US" dirty="0"/>
              <a:t> by non-members, </a:t>
            </a:r>
            <a:br>
              <a:rPr lang="en-US" dirty="0"/>
            </a:br>
            <a:r>
              <a:rPr lang="en-US" dirty="0"/>
              <a:t>never free use.</a:t>
            </a:r>
            <a:endParaRPr lang="en-US" dirty="0">
              <a:cs typeface="Arial"/>
            </a:endParaRPr>
          </a:p>
          <a:p>
            <a:endParaRPr lang="en-US" dirty="0"/>
          </a:p>
        </p:txBody>
      </p:sp>
    </p:spTree>
    <p:extLst>
      <p:ext uri="{BB962C8B-B14F-4D97-AF65-F5344CB8AC3E}">
        <p14:creationId xmlns:p14="http://schemas.microsoft.com/office/powerpoint/2010/main" val="7396397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knowledge-sharing.jpg"/>
          <p:cNvPicPr>
            <a:picLocks noChangeAspect="1"/>
          </p:cNvPicPr>
          <p:nvPr/>
        </p:nvPicPr>
        <p:blipFill>
          <a:blip r:embed="rId2"/>
          <a:srcRect r="2388" b="4350"/>
          <a:stretch>
            <a:fillRect/>
          </a:stretch>
        </p:blipFill>
        <p:spPr>
          <a:xfrm>
            <a:off x="4781550" y="3922264"/>
            <a:ext cx="4362450" cy="2935736"/>
          </a:xfrm>
          <a:prstGeom prst="rect">
            <a:avLst/>
          </a:prstGeom>
        </p:spPr>
      </p:pic>
      <p:sp>
        <p:nvSpPr>
          <p:cNvPr id="2" name="Title 1"/>
          <p:cNvSpPr>
            <a:spLocks noGrp="1"/>
          </p:cNvSpPr>
          <p:nvPr>
            <p:ph type="title"/>
          </p:nvPr>
        </p:nvSpPr>
        <p:spPr/>
        <p:txBody>
          <a:bodyPr/>
          <a:lstStyle/>
          <a:p>
            <a:r>
              <a:rPr lang="en-US" dirty="0"/>
              <a:t>OVERSIGHT</a:t>
            </a:r>
          </a:p>
        </p:txBody>
      </p:sp>
      <p:sp>
        <p:nvSpPr>
          <p:cNvPr id="3" name="Content Placeholder 2"/>
          <p:cNvSpPr>
            <a:spLocks noGrp="1"/>
          </p:cNvSpPr>
          <p:nvPr>
            <p:ph idx="1"/>
          </p:nvPr>
        </p:nvSpPr>
        <p:spPr>
          <a:xfrm>
            <a:off x="457200" y="1600200"/>
            <a:ext cx="5862585" cy="3085843"/>
          </a:xfrm>
        </p:spPr>
        <p:txBody>
          <a:bodyPr/>
          <a:lstStyle/>
          <a:p>
            <a:pPr marL="0" indent="0">
              <a:buNone/>
            </a:pPr>
            <a:r>
              <a:rPr lang="en-US" dirty="0"/>
              <a:t>The Designated Rep and TAC Rep should ensure that MTI knowledge is not distributed beyond appropriate company employees and Consultants, make all company employees and consultants who receive MTI knowledge aware of the confidential nature of the information being distributed, and inform the TAC Chair of any issues or questions.</a:t>
            </a:r>
          </a:p>
          <a:p>
            <a:endParaRPr lang="en-US" dirty="0"/>
          </a:p>
        </p:txBody>
      </p:sp>
    </p:spTree>
    <p:extLst>
      <p:ext uri="{BB962C8B-B14F-4D97-AF65-F5344CB8AC3E}">
        <p14:creationId xmlns:p14="http://schemas.microsoft.com/office/powerpoint/2010/main" val="3937854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COMMUNICATE MTI VALUE</a:t>
            </a:r>
          </a:p>
        </p:txBody>
      </p:sp>
      <p:sp>
        <p:nvSpPr>
          <p:cNvPr id="3" name="Content Placeholder 2"/>
          <p:cNvSpPr>
            <a:spLocks noGrp="1"/>
          </p:cNvSpPr>
          <p:nvPr>
            <p:ph idx="1"/>
          </p:nvPr>
        </p:nvSpPr>
        <p:spPr>
          <a:xfrm>
            <a:off x="628650" y="1600200"/>
            <a:ext cx="7886700" cy="3352800"/>
          </a:xfrm>
        </p:spPr>
        <p:txBody>
          <a:bodyPr/>
          <a:lstStyle/>
          <a:p>
            <a:pPr>
              <a:spcAft>
                <a:spcPts val="1200"/>
              </a:spcAft>
            </a:pPr>
            <a:r>
              <a:rPr lang="en-US" dirty="0"/>
              <a:t>MTI knowledge is of great value to you and your company.</a:t>
            </a:r>
          </a:p>
          <a:p>
            <a:pPr>
              <a:spcAft>
                <a:spcPts val="1200"/>
              </a:spcAft>
            </a:pPr>
            <a:r>
              <a:rPr lang="en-US" dirty="0"/>
              <a:t>Circulate that knowledge far and wide.</a:t>
            </a:r>
          </a:p>
          <a:p>
            <a:pPr>
              <a:spcAft>
                <a:spcPts val="1200"/>
              </a:spcAft>
            </a:pPr>
            <a:r>
              <a:rPr lang="en-US" dirty="0"/>
              <a:t>And communicate the expectations.</a:t>
            </a:r>
          </a:p>
          <a:p>
            <a:pPr>
              <a:spcAft>
                <a:spcPts val="1200"/>
              </a:spcAft>
            </a:pPr>
            <a:r>
              <a:rPr lang="en-US" dirty="0"/>
              <a:t>Make your “Budget Holders” aware.</a:t>
            </a:r>
          </a:p>
          <a:p>
            <a:pPr>
              <a:spcAft>
                <a:spcPts val="1200"/>
              </a:spcAft>
            </a:pPr>
            <a:r>
              <a:rPr lang="en-US" dirty="0"/>
              <a:t>Anecdotes and specific savings.</a:t>
            </a:r>
          </a:p>
          <a:p>
            <a:pPr>
              <a:spcAft>
                <a:spcPts val="1200"/>
              </a:spcAft>
            </a:pPr>
            <a:r>
              <a:rPr lang="en-US" dirty="0"/>
              <a:t>More awareness = More value and more continued participation.</a:t>
            </a:r>
          </a:p>
          <a:p>
            <a:endParaRPr lang="en-US" dirty="0"/>
          </a:p>
        </p:txBody>
      </p:sp>
    </p:spTree>
    <p:extLst>
      <p:ext uri="{BB962C8B-B14F-4D97-AF65-F5344CB8AC3E}">
        <p14:creationId xmlns:p14="http://schemas.microsoft.com/office/powerpoint/2010/main" val="22809140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BACKGROUND</a:t>
            </a:r>
          </a:p>
        </p:txBody>
      </p:sp>
      <p:sp>
        <p:nvSpPr>
          <p:cNvPr id="3" name="Content Placeholder 2"/>
          <p:cNvSpPr>
            <a:spLocks noGrp="1"/>
          </p:cNvSpPr>
          <p:nvPr>
            <p:ph idx="1"/>
          </p:nvPr>
        </p:nvSpPr>
        <p:spPr>
          <a:xfrm>
            <a:off x="619125" y="1371600"/>
            <a:ext cx="7886700" cy="3771643"/>
          </a:xfrm>
        </p:spPr>
        <p:txBody>
          <a:bodyPr/>
          <a:lstStyle/>
          <a:p>
            <a:pPr marL="0" indent="0" algn="ctr">
              <a:spcBef>
                <a:spcPts val="0"/>
              </a:spcBef>
              <a:buNone/>
              <a:tabLst>
                <a:tab pos="287338" algn="l"/>
                <a:tab pos="457200" algn="l"/>
              </a:tabLst>
            </a:pPr>
            <a:r>
              <a:rPr lang="en-US" b="1" dirty="0">
                <a:solidFill>
                  <a:srgbClr val="0076BF"/>
                </a:solidFill>
              </a:rPr>
              <a:t>MTI maximizes member asset performance </a:t>
            </a:r>
          </a:p>
          <a:p>
            <a:pPr marL="0" indent="0" algn="ctr">
              <a:spcBef>
                <a:spcPts val="0"/>
              </a:spcBef>
              <a:buNone/>
              <a:tabLst>
                <a:tab pos="287338" algn="l"/>
                <a:tab pos="457200" algn="l"/>
              </a:tabLst>
            </a:pPr>
            <a:r>
              <a:rPr lang="en-US" b="1" dirty="0">
                <a:solidFill>
                  <a:srgbClr val="0076BF"/>
                </a:solidFill>
              </a:rPr>
              <a:t>by providing global leadership in materials technology for industrial processing companies to improve safety, sustainability, reliability and profitability</a:t>
            </a:r>
            <a:r>
              <a:rPr lang="en-US" sz="2000" dirty="0"/>
              <a:t>.</a:t>
            </a:r>
          </a:p>
          <a:p>
            <a:pPr marL="0" indent="0" algn="ctr">
              <a:spcBef>
                <a:spcPts val="0"/>
              </a:spcBef>
              <a:buNone/>
              <a:tabLst>
                <a:tab pos="287338" algn="l"/>
                <a:tab pos="457200" algn="l"/>
              </a:tabLst>
            </a:pPr>
            <a:endParaRPr lang="en-US" sz="2000" dirty="0"/>
          </a:p>
          <a:p>
            <a:pPr lvl="1">
              <a:spcAft>
                <a:spcPts val="1200"/>
              </a:spcAft>
            </a:pPr>
            <a:r>
              <a:rPr lang="en-US" sz="2000" b="1" dirty="0"/>
              <a:t>MTI Vision: </a:t>
            </a:r>
            <a:r>
              <a:rPr lang="en-US" sz="2000" dirty="0"/>
              <a:t>MTI will be the process industries’ first choice for materials technology networking and solutions.</a:t>
            </a:r>
          </a:p>
          <a:p>
            <a:pPr lvl="1">
              <a:spcAft>
                <a:spcPts val="1200"/>
              </a:spcAft>
            </a:pPr>
            <a:r>
              <a:rPr lang="en-US" sz="2000" b="1" dirty="0"/>
              <a:t>MTI Goals: </a:t>
            </a:r>
            <a:r>
              <a:rPr lang="en-US" sz="2000" dirty="0"/>
              <a:t>To Increase and Maintain Member Diversity; Expand Our Network to Serve Our Worldwide Membership; Increase the Value of Participation; and Excel at Communicating the Value of MTI Membership.</a:t>
            </a:r>
            <a:endParaRPr lang="en-US" sz="2000" dirty="0">
              <a:solidFill>
                <a:srgbClr val="000000"/>
              </a:solidFill>
            </a:endParaRPr>
          </a:p>
          <a:p>
            <a:endParaRPr lang="en-US" dirty="0"/>
          </a:p>
        </p:txBody>
      </p:sp>
    </p:spTree>
    <p:extLst>
      <p:ext uri="{BB962C8B-B14F-4D97-AF65-F5344CB8AC3E}">
        <p14:creationId xmlns:p14="http://schemas.microsoft.com/office/powerpoint/2010/main" val="12363069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project-1.jpg"/>
          <p:cNvPicPr>
            <a:picLocks noChangeAspect="1"/>
          </p:cNvPicPr>
          <p:nvPr/>
        </p:nvPicPr>
        <p:blipFill>
          <a:blip r:embed="rId2"/>
          <a:stretch>
            <a:fillRect/>
          </a:stretch>
        </p:blipFill>
        <p:spPr>
          <a:xfrm>
            <a:off x="1589" y="4922492"/>
            <a:ext cx="3009900" cy="1585397"/>
          </a:xfrm>
          <a:prstGeom prst="rect">
            <a:avLst/>
          </a:prstGeom>
        </p:spPr>
      </p:pic>
      <p:pic>
        <p:nvPicPr>
          <p:cNvPr id="11" name="Picture 10" descr="project-2.jpg"/>
          <p:cNvPicPr>
            <a:picLocks noChangeAspect="1"/>
          </p:cNvPicPr>
          <p:nvPr/>
        </p:nvPicPr>
        <p:blipFill>
          <a:blip r:embed="rId3"/>
          <a:stretch>
            <a:fillRect/>
          </a:stretch>
        </p:blipFill>
        <p:spPr>
          <a:xfrm>
            <a:off x="3011489" y="4922492"/>
            <a:ext cx="2056614" cy="1585398"/>
          </a:xfrm>
          <a:prstGeom prst="rect">
            <a:avLst/>
          </a:prstGeom>
        </p:spPr>
      </p:pic>
      <p:pic>
        <p:nvPicPr>
          <p:cNvPr id="12" name="Picture 11" descr="project-3.jpg"/>
          <p:cNvPicPr>
            <a:picLocks noChangeAspect="1"/>
          </p:cNvPicPr>
          <p:nvPr/>
        </p:nvPicPr>
        <p:blipFill>
          <a:blip r:embed="rId4"/>
          <a:srcRect l="14930" b="5419"/>
          <a:stretch>
            <a:fillRect/>
          </a:stretch>
        </p:blipFill>
        <p:spPr>
          <a:xfrm>
            <a:off x="7179849" y="4920904"/>
            <a:ext cx="1965740" cy="1585398"/>
          </a:xfrm>
          <a:prstGeom prst="rect">
            <a:avLst/>
          </a:prstGeom>
        </p:spPr>
      </p:pic>
      <p:pic>
        <p:nvPicPr>
          <p:cNvPr id="14" name="Picture 13" descr="project-4.jpg"/>
          <p:cNvPicPr>
            <a:picLocks noChangeAspect="1"/>
          </p:cNvPicPr>
          <p:nvPr/>
        </p:nvPicPr>
        <p:blipFill>
          <a:blip r:embed="rId5"/>
          <a:stretch>
            <a:fillRect/>
          </a:stretch>
        </p:blipFill>
        <p:spPr>
          <a:xfrm>
            <a:off x="5068103" y="4922492"/>
            <a:ext cx="2111746" cy="1583810"/>
          </a:xfrm>
          <a:prstGeom prst="rect">
            <a:avLst/>
          </a:prstGeom>
        </p:spPr>
      </p:pic>
      <p:cxnSp>
        <p:nvCxnSpPr>
          <p:cNvPr id="19" name="Straight Connector 18"/>
          <p:cNvCxnSpPr/>
          <p:nvPr/>
        </p:nvCxnSpPr>
        <p:spPr>
          <a:xfrm>
            <a:off x="0" y="4349736"/>
            <a:ext cx="9144000" cy="1588"/>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rot="5400000">
            <a:off x="2217201" y="5713606"/>
            <a:ext cx="1585398" cy="1588"/>
          </a:xfrm>
          <a:prstGeom prst="line">
            <a:avLst/>
          </a:prstGeom>
          <a:ln w="12700" cap="flat" cmpd="sng" algn="ctr">
            <a:solidFill>
              <a:schemeClr val="bg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rot="5400000">
            <a:off x="4274609" y="5715988"/>
            <a:ext cx="1585398" cy="1588"/>
          </a:xfrm>
          <a:prstGeom prst="line">
            <a:avLst/>
          </a:prstGeom>
          <a:ln w="12700" cap="flat" cmpd="sng" algn="ctr">
            <a:solidFill>
              <a:schemeClr val="bg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rot="5400000">
            <a:off x="6386355" y="5715988"/>
            <a:ext cx="1585398" cy="1588"/>
          </a:xfrm>
          <a:prstGeom prst="line">
            <a:avLst/>
          </a:prstGeom>
          <a:ln w="12700" cap="flat" cmpd="sng" algn="ctr">
            <a:solidFill>
              <a:schemeClr val="bg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dirty="0"/>
              <a:t>TYPES OF MTI KNOWLEDGE</a:t>
            </a:r>
          </a:p>
        </p:txBody>
      </p:sp>
      <p:sp>
        <p:nvSpPr>
          <p:cNvPr id="3" name="Content Placeholder 2"/>
          <p:cNvSpPr>
            <a:spLocks noGrp="1"/>
          </p:cNvSpPr>
          <p:nvPr>
            <p:ph idx="1"/>
          </p:nvPr>
        </p:nvSpPr>
        <p:spPr>
          <a:xfrm>
            <a:off x="628650" y="1223257"/>
            <a:ext cx="7886700" cy="3322368"/>
          </a:xfrm>
        </p:spPr>
        <p:txBody>
          <a:bodyPr>
            <a:normAutofit/>
          </a:bodyPr>
          <a:lstStyle/>
          <a:p>
            <a:pPr>
              <a:spcAft>
                <a:spcPts val="600"/>
              </a:spcAft>
            </a:pPr>
            <a:r>
              <a:rPr lang="en-US" dirty="0"/>
              <a:t>Projects – results and reports</a:t>
            </a:r>
          </a:p>
          <a:p>
            <a:pPr>
              <a:spcAft>
                <a:spcPts val="600"/>
              </a:spcAft>
            </a:pPr>
            <a:r>
              <a:rPr lang="en-US" dirty="0"/>
              <a:t>The MTI web site and TAC meetings</a:t>
            </a:r>
          </a:p>
          <a:p>
            <a:pPr>
              <a:spcAft>
                <a:spcPts val="600"/>
              </a:spcAft>
            </a:pPr>
            <a:r>
              <a:rPr lang="en-US" dirty="0"/>
              <a:t>Expert MTI presentations and seminars</a:t>
            </a:r>
          </a:p>
          <a:p>
            <a:pPr>
              <a:spcAft>
                <a:spcPts val="600"/>
              </a:spcAft>
            </a:pPr>
            <a:r>
              <a:rPr lang="en-US" dirty="0"/>
              <a:t>Expert MTI training</a:t>
            </a:r>
          </a:p>
          <a:p>
            <a:pPr>
              <a:spcAft>
                <a:spcPts val="600"/>
              </a:spcAft>
            </a:pPr>
            <a:r>
              <a:rPr lang="en-US" dirty="0"/>
              <a:t>Social contacts with expert participants</a:t>
            </a:r>
          </a:p>
          <a:p>
            <a:pPr>
              <a:spcAft>
                <a:spcPts val="600"/>
              </a:spcAft>
            </a:pPr>
            <a:r>
              <a:rPr lang="en-US" dirty="0"/>
              <a:t>Protected IP – patents, trade secrets and copyrights</a:t>
            </a:r>
          </a:p>
          <a:p>
            <a:pPr>
              <a:spcAft>
                <a:spcPts val="600"/>
              </a:spcAft>
            </a:pPr>
            <a:r>
              <a:rPr lang="en-US" dirty="0"/>
              <a:t>Sense of future and industry trends</a:t>
            </a:r>
            <a:endParaRPr lang="en-US" dirty="0">
              <a:solidFill>
                <a:srgbClr val="000000"/>
              </a:solidFill>
            </a:endParaRPr>
          </a:p>
          <a:p>
            <a:endParaRPr lang="en-US" dirty="0"/>
          </a:p>
        </p:txBody>
      </p:sp>
    </p:spTree>
    <p:extLst>
      <p:ext uri="{BB962C8B-B14F-4D97-AF65-F5344CB8AC3E}">
        <p14:creationId xmlns:p14="http://schemas.microsoft.com/office/powerpoint/2010/main" val="7679910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0"/>
            <a:ext cx="8801515" cy="640604"/>
          </a:xfrm>
        </p:spPr>
        <p:txBody>
          <a:bodyPr>
            <a:noAutofit/>
          </a:bodyPr>
          <a:lstStyle/>
          <a:p>
            <a:r>
              <a:rPr lang="en-US" sz="2400" dirty="0"/>
              <a:t>CONSENT TO USE PROTECTED</a:t>
            </a:r>
            <a:br>
              <a:rPr lang="en-US" sz="2400" dirty="0"/>
            </a:br>
            <a:r>
              <a:rPr lang="en-US" sz="2400" dirty="0"/>
              <a:t>INTELLECTUAL PROPERTY</a:t>
            </a:r>
          </a:p>
        </p:txBody>
      </p:sp>
      <p:sp>
        <p:nvSpPr>
          <p:cNvPr id="3" name="Content Placeholder 2"/>
          <p:cNvSpPr>
            <a:spLocks noGrp="1"/>
          </p:cNvSpPr>
          <p:nvPr>
            <p:ph idx="1"/>
          </p:nvPr>
        </p:nvSpPr>
        <p:spPr>
          <a:xfrm>
            <a:off x="628650" y="1600200"/>
            <a:ext cx="7886700" cy="3085843"/>
          </a:xfrm>
        </p:spPr>
        <p:txBody>
          <a:bodyPr>
            <a:normAutofit/>
          </a:bodyPr>
          <a:lstStyle/>
          <a:p>
            <a:pPr>
              <a:spcAft>
                <a:spcPts val="600"/>
              </a:spcAft>
            </a:pPr>
            <a:r>
              <a:rPr lang="en-US" dirty="0"/>
              <a:t>Contractors and presenters must secure consents from any relevant owners of patents and copyrighted Materials for use in project or presentations, and they must also consent, for MTI and our members to have rights to use.</a:t>
            </a:r>
          </a:p>
          <a:p>
            <a:pPr>
              <a:spcAft>
                <a:spcPts val="600"/>
              </a:spcAft>
            </a:pPr>
            <a:r>
              <a:rPr lang="en-US" dirty="0"/>
              <a:t>Model consent is on MTI web site.</a:t>
            </a:r>
          </a:p>
          <a:p>
            <a:pPr>
              <a:spcAft>
                <a:spcPts val="600"/>
              </a:spcAft>
            </a:pPr>
            <a:r>
              <a:rPr lang="en-US" dirty="0"/>
              <a:t>“Fair Use” Doctrine also permits limited use for research and other purposes.</a:t>
            </a:r>
            <a:endParaRPr lang="en-US" u="sng" dirty="0">
              <a:solidFill>
                <a:srgbClr val="000000"/>
              </a:solidFill>
            </a:endParaRPr>
          </a:p>
          <a:p>
            <a:endParaRPr lang="en-US" dirty="0"/>
          </a:p>
        </p:txBody>
      </p:sp>
    </p:spTree>
    <p:extLst>
      <p:ext uri="{BB962C8B-B14F-4D97-AF65-F5344CB8AC3E}">
        <p14:creationId xmlns:p14="http://schemas.microsoft.com/office/powerpoint/2010/main" val="25434053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18258417.jpg"/>
          <p:cNvPicPr>
            <a:picLocks noChangeAspect="1"/>
          </p:cNvPicPr>
          <p:nvPr/>
        </p:nvPicPr>
        <p:blipFill>
          <a:blip r:embed="rId2"/>
          <a:srcRect l="8902" r="5808"/>
          <a:stretch>
            <a:fillRect/>
          </a:stretch>
        </p:blipFill>
        <p:spPr>
          <a:xfrm>
            <a:off x="6284383" y="1299126"/>
            <a:ext cx="2859617" cy="5026058"/>
          </a:xfrm>
          <a:prstGeom prst="rect">
            <a:avLst/>
          </a:prstGeom>
        </p:spPr>
      </p:pic>
      <p:sp>
        <p:nvSpPr>
          <p:cNvPr id="2" name="Title 1"/>
          <p:cNvSpPr>
            <a:spLocks noGrp="1"/>
          </p:cNvSpPr>
          <p:nvPr>
            <p:ph type="title"/>
          </p:nvPr>
        </p:nvSpPr>
        <p:spPr/>
        <p:txBody>
          <a:bodyPr>
            <a:normAutofit fontScale="90000"/>
          </a:bodyPr>
          <a:lstStyle/>
          <a:p>
            <a:r>
              <a:rPr lang="en-US" sz="2600" dirty="0"/>
              <a:t>PATENTS &amp; POSSIBLE COMMERCIAL DEVELOPMENT</a:t>
            </a:r>
          </a:p>
        </p:txBody>
      </p:sp>
      <p:sp>
        <p:nvSpPr>
          <p:cNvPr id="3" name="Content Placeholder 2"/>
          <p:cNvSpPr>
            <a:spLocks noGrp="1"/>
          </p:cNvSpPr>
          <p:nvPr>
            <p:ph idx="1"/>
          </p:nvPr>
        </p:nvSpPr>
        <p:spPr>
          <a:xfrm>
            <a:off x="381000" y="1733678"/>
            <a:ext cx="5410409" cy="3390643"/>
          </a:xfrm>
        </p:spPr>
        <p:txBody>
          <a:bodyPr/>
          <a:lstStyle/>
          <a:p>
            <a:pPr>
              <a:spcAft>
                <a:spcPts val="600"/>
              </a:spcAft>
            </a:pPr>
            <a:r>
              <a:rPr lang="en-US" dirty="0"/>
              <a:t>MTI By-Laws – Members have royalty-free rights to patents developed by MTI.</a:t>
            </a:r>
          </a:p>
          <a:p>
            <a:pPr>
              <a:spcAft>
                <a:spcPts val="600"/>
              </a:spcAft>
            </a:pPr>
            <a:r>
              <a:rPr lang="en-US" dirty="0"/>
              <a:t>Unless BOD, to facilitate commercial development, grants license to a potential  developer.</a:t>
            </a:r>
          </a:p>
          <a:p>
            <a:pPr lvl="1">
              <a:spcAft>
                <a:spcPts val="600"/>
              </a:spcAft>
            </a:pPr>
            <a:r>
              <a:rPr lang="en-US" dirty="0"/>
              <a:t>RFID Patent and License</a:t>
            </a:r>
          </a:p>
          <a:p>
            <a:pPr>
              <a:spcAft>
                <a:spcPts val="600"/>
              </a:spcAft>
            </a:pPr>
            <a:r>
              <a:rPr lang="en-US" dirty="0"/>
              <a:t>Members then benefit through MTI licenses bearing reasonable royalties.</a:t>
            </a:r>
            <a:endParaRPr lang="en-US" u="sng" dirty="0">
              <a:solidFill>
                <a:srgbClr val="000000"/>
              </a:solidFill>
            </a:endParaRPr>
          </a:p>
          <a:p>
            <a:endParaRPr lang="en-US" dirty="0"/>
          </a:p>
        </p:txBody>
      </p:sp>
    </p:spTree>
    <p:extLst>
      <p:ext uri="{BB962C8B-B14F-4D97-AF65-F5344CB8AC3E}">
        <p14:creationId xmlns:p14="http://schemas.microsoft.com/office/powerpoint/2010/main" val="34850416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mti-knowledge.pdf"/>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stretch>
                <a:fillRect/>
              </a:stretch>
            </p:blipFill>
          </mc:Choice>
          <mc:Fallback>
            <p:blipFill>
              <a:blip r:embed="rId4"/>
              <a:stretch>
                <a:fillRect/>
              </a:stretch>
            </p:blipFill>
          </mc:Fallback>
        </mc:AlternateContent>
        <p:spPr>
          <a:xfrm>
            <a:off x="5037100" y="1898649"/>
            <a:ext cx="3988367" cy="3988367"/>
          </a:xfrm>
          <a:prstGeom prst="rect">
            <a:avLst/>
          </a:prstGeom>
        </p:spPr>
      </p:pic>
      <p:sp>
        <p:nvSpPr>
          <p:cNvPr id="2" name="Title 1"/>
          <p:cNvSpPr>
            <a:spLocks noGrp="1"/>
          </p:cNvSpPr>
          <p:nvPr>
            <p:ph type="title"/>
          </p:nvPr>
        </p:nvSpPr>
        <p:spPr/>
        <p:txBody>
          <a:bodyPr/>
          <a:lstStyle/>
          <a:p>
            <a:r>
              <a:rPr lang="en-US" dirty="0"/>
              <a:t>USE OF MTI KNOWLEDGE</a:t>
            </a:r>
          </a:p>
        </p:txBody>
      </p:sp>
      <p:sp>
        <p:nvSpPr>
          <p:cNvPr id="3" name="Content Placeholder 2"/>
          <p:cNvSpPr>
            <a:spLocks noGrp="1"/>
          </p:cNvSpPr>
          <p:nvPr>
            <p:ph idx="1"/>
          </p:nvPr>
        </p:nvSpPr>
        <p:spPr>
          <a:xfrm>
            <a:off x="457200" y="1752600"/>
            <a:ext cx="4781550" cy="3619243"/>
          </a:xfrm>
        </p:spPr>
        <p:txBody>
          <a:bodyPr/>
          <a:lstStyle/>
          <a:p>
            <a:pPr>
              <a:spcAft>
                <a:spcPts val="1200"/>
              </a:spcAft>
            </a:pPr>
            <a:r>
              <a:rPr lang="en-US" dirty="0"/>
              <a:t>By members</a:t>
            </a:r>
          </a:p>
          <a:p>
            <a:pPr>
              <a:spcAft>
                <a:spcPts val="1200"/>
              </a:spcAft>
            </a:pPr>
            <a:r>
              <a:rPr lang="en-US" dirty="0"/>
              <a:t>By service and supplier members.</a:t>
            </a:r>
          </a:p>
          <a:p>
            <a:pPr>
              <a:spcAft>
                <a:spcPts val="1200"/>
              </a:spcAft>
            </a:pPr>
            <a:r>
              <a:rPr lang="en-US" dirty="0"/>
              <a:t>By joint ventures. </a:t>
            </a:r>
          </a:p>
          <a:p>
            <a:pPr>
              <a:spcAft>
                <a:spcPts val="1200"/>
              </a:spcAft>
            </a:pPr>
            <a:r>
              <a:rPr lang="en-US" dirty="0"/>
              <a:t>By consultants.</a:t>
            </a:r>
          </a:p>
          <a:p>
            <a:pPr>
              <a:spcAft>
                <a:spcPts val="1200"/>
              </a:spcAft>
            </a:pPr>
            <a:r>
              <a:rPr lang="en-US" dirty="0"/>
              <a:t>By non-members.</a:t>
            </a:r>
            <a:endParaRPr lang="en-US" u="sng" dirty="0">
              <a:solidFill>
                <a:srgbClr val="000000"/>
              </a:solidFill>
            </a:endParaRPr>
          </a:p>
          <a:p>
            <a:endParaRPr lang="en-US" dirty="0"/>
          </a:p>
        </p:txBody>
      </p:sp>
    </p:spTree>
    <p:extLst>
      <p:ext uri="{BB962C8B-B14F-4D97-AF65-F5344CB8AC3E}">
        <p14:creationId xmlns:p14="http://schemas.microsoft.com/office/powerpoint/2010/main" val="32823375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BY MEMBERS</a:t>
            </a:r>
          </a:p>
        </p:txBody>
      </p:sp>
      <p:sp>
        <p:nvSpPr>
          <p:cNvPr id="3" name="Content Placeholder 2"/>
          <p:cNvSpPr>
            <a:spLocks noGrp="1"/>
          </p:cNvSpPr>
          <p:nvPr>
            <p:ph idx="1"/>
          </p:nvPr>
        </p:nvSpPr>
        <p:spPr>
          <a:xfrm>
            <a:off x="628650" y="1619378"/>
            <a:ext cx="4781550" cy="3619243"/>
          </a:xfrm>
        </p:spPr>
        <p:txBody>
          <a:bodyPr/>
          <a:lstStyle/>
          <a:p>
            <a:pPr>
              <a:spcAft>
                <a:spcPts val="1200"/>
              </a:spcAft>
            </a:pPr>
            <a:r>
              <a:rPr lang="en-US" dirty="0"/>
              <a:t>Exclusive access to:</a:t>
            </a:r>
          </a:p>
          <a:p>
            <a:pPr>
              <a:spcAft>
                <a:spcPts val="1200"/>
              </a:spcAft>
            </a:pPr>
            <a:r>
              <a:rPr lang="en-US" dirty="0"/>
              <a:t>Web Forum and TACs</a:t>
            </a:r>
          </a:p>
          <a:p>
            <a:pPr>
              <a:spcAft>
                <a:spcPts val="1200"/>
              </a:spcAft>
            </a:pPr>
            <a:r>
              <a:rPr lang="en-US" dirty="0"/>
              <a:t>Right to propose projects</a:t>
            </a:r>
          </a:p>
          <a:p>
            <a:pPr>
              <a:spcAft>
                <a:spcPts val="1200"/>
              </a:spcAft>
            </a:pPr>
            <a:r>
              <a:rPr lang="en-US" dirty="0"/>
              <a:t>Right to join resource groups</a:t>
            </a:r>
          </a:p>
          <a:p>
            <a:pPr>
              <a:spcAft>
                <a:spcPts val="1200"/>
              </a:spcAft>
            </a:pPr>
            <a:r>
              <a:rPr lang="en-US" dirty="0"/>
              <a:t>Have advance use of final report</a:t>
            </a:r>
          </a:p>
          <a:p>
            <a:pPr>
              <a:spcAft>
                <a:spcPts val="1200"/>
              </a:spcAft>
            </a:pPr>
            <a:r>
              <a:rPr lang="en-US" dirty="0"/>
              <a:t>All to exclusion of non-members</a:t>
            </a:r>
            <a:endParaRPr lang="en-US" u="sng" dirty="0">
              <a:solidFill>
                <a:srgbClr val="000000"/>
              </a:solidFill>
            </a:endParaRPr>
          </a:p>
          <a:p>
            <a:endParaRPr lang="en-US" dirty="0"/>
          </a:p>
        </p:txBody>
      </p:sp>
    </p:spTree>
    <p:extLst>
      <p:ext uri="{BB962C8B-B14F-4D97-AF65-F5344CB8AC3E}">
        <p14:creationId xmlns:p14="http://schemas.microsoft.com/office/powerpoint/2010/main" val="10227086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26895801.jpg"/>
          <p:cNvPicPr>
            <a:picLocks noChangeAspect="1"/>
          </p:cNvPicPr>
          <p:nvPr/>
        </p:nvPicPr>
        <p:blipFill>
          <a:blip r:embed="rId2"/>
          <a:srcRect r="21433"/>
          <a:stretch>
            <a:fillRect/>
          </a:stretch>
        </p:blipFill>
        <p:spPr>
          <a:xfrm>
            <a:off x="6515100" y="915989"/>
            <a:ext cx="2628900" cy="5019146"/>
          </a:xfrm>
          <a:prstGeom prst="rect">
            <a:avLst/>
          </a:prstGeom>
        </p:spPr>
      </p:pic>
      <p:sp>
        <p:nvSpPr>
          <p:cNvPr id="2" name="Title 1"/>
          <p:cNvSpPr>
            <a:spLocks noGrp="1"/>
          </p:cNvSpPr>
          <p:nvPr>
            <p:ph type="title"/>
          </p:nvPr>
        </p:nvSpPr>
        <p:spPr/>
        <p:txBody>
          <a:bodyPr/>
          <a:lstStyle/>
          <a:p>
            <a:r>
              <a:rPr lang="en-US" dirty="0"/>
              <a:t>SPECIFIC MEMBER USES</a:t>
            </a:r>
          </a:p>
        </p:txBody>
      </p:sp>
      <p:sp>
        <p:nvSpPr>
          <p:cNvPr id="3" name="Content Placeholder 2"/>
          <p:cNvSpPr>
            <a:spLocks noGrp="1"/>
          </p:cNvSpPr>
          <p:nvPr>
            <p:ph idx="1"/>
          </p:nvPr>
        </p:nvSpPr>
        <p:spPr>
          <a:xfrm>
            <a:off x="628650" y="1349240"/>
            <a:ext cx="5314950" cy="4152643"/>
          </a:xfrm>
        </p:spPr>
        <p:txBody>
          <a:bodyPr/>
          <a:lstStyle/>
          <a:p>
            <a:pPr>
              <a:spcAft>
                <a:spcPts val="1200"/>
              </a:spcAft>
            </a:pPr>
            <a:r>
              <a:rPr lang="en-US" dirty="0"/>
              <a:t>Right to use company-wide</a:t>
            </a:r>
          </a:p>
          <a:p>
            <a:pPr>
              <a:spcAft>
                <a:spcPts val="1200"/>
              </a:spcAft>
            </a:pPr>
            <a:r>
              <a:rPr lang="en-US" dirty="0"/>
              <a:t>Including contractors on-site</a:t>
            </a:r>
          </a:p>
          <a:p>
            <a:pPr>
              <a:spcAft>
                <a:spcPts val="1200"/>
              </a:spcAft>
            </a:pPr>
            <a:r>
              <a:rPr lang="en-US" dirty="0"/>
              <a:t>Right to copy and summarize</a:t>
            </a:r>
          </a:p>
          <a:p>
            <a:pPr>
              <a:spcAft>
                <a:spcPts val="1200"/>
              </a:spcAft>
            </a:pPr>
            <a:r>
              <a:rPr lang="en-US" dirty="0"/>
              <a:t>Further “Company-Proprietary” use</a:t>
            </a:r>
          </a:p>
          <a:p>
            <a:pPr>
              <a:spcAft>
                <a:spcPts val="1200"/>
              </a:spcAft>
            </a:pPr>
            <a:r>
              <a:rPr lang="en-US" dirty="0"/>
              <a:t>Right to use as a standard</a:t>
            </a:r>
          </a:p>
          <a:p>
            <a:pPr>
              <a:spcAft>
                <a:spcPts val="1200"/>
              </a:spcAft>
            </a:pPr>
            <a:r>
              <a:rPr lang="en-US" dirty="0"/>
              <a:t>Right to send others to attend</a:t>
            </a:r>
          </a:p>
          <a:p>
            <a:pPr>
              <a:spcAft>
                <a:spcPts val="1200"/>
              </a:spcAft>
            </a:pPr>
            <a:r>
              <a:rPr lang="en-US" dirty="0"/>
              <a:t>All to exclusion of non-members</a:t>
            </a:r>
            <a:endParaRPr lang="en-US" u="sng" dirty="0">
              <a:solidFill>
                <a:srgbClr val="000000"/>
              </a:solidFill>
            </a:endParaRPr>
          </a:p>
          <a:p>
            <a:endParaRPr lang="en-US" dirty="0"/>
          </a:p>
        </p:txBody>
      </p:sp>
    </p:spTree>
    <p:extLst>
      <p:ext uri="{BB962C8B-B14F-4D97-AF65-F5344CB8AC3E}">
        <p14:creationId xmlns:p14="http://schemas.microsoft.com/office/powerpoint/2010/main" val="16937716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media-2.jpg"/>
          <p:cNvPicPr>
            <a:picLocks noChangeAspect="1"/>
          </p:cNvPicPr>
          <p:nvPr/>
        </p:nvPicPr>
        <p:blipFill>
          <a:blip r:embed="rId2"/>
          <a:stretch>
            <a:fillRect/>
          </a:stretch>
        </p:blipFill>
        <p:spPr>
          <a:xfrm>
            <a:off x="6999598" y="3461614"/>
            <a:ext cx="1723249" cy="2184400"/>
          </a:xfrm>
          <a:prstGeom prst="rect">
            <a:avLst/>
          </a:prstGeom>
          <a:effectLst>
            <a:outerShdw blurRad="50800" dist="38100" dir="2700000">
              <a:srgbClr val="000000">
                <a:alpha val="43000"/>
              </a:srgbClr>
            </a:outerShdw>
          </a:effectLst>
        </p:spPr>
      </p:pic>
      <p:pic>
        <p:nvPicPr>
          <p:cNvPr id="10" name="Picture 9" descr="media-1.jpg"/>
          <p:cNvPicPr>
            <a:picLocks noChangeAspect="1"/>
          </p:cNvPicPr>
          <p:nvPr/>
        </p:nvPicPr>
        <p:blipFill>
          <a:blip r:embed="rId3"/>
          <a:stretch>
            <a:fillRect/>
          </a:stretch>
        </p:blipFill>
        <p:spPr>
          <a:xfrm>
            <a:off x="4898337" y="4360244"/>
            <a:ext cx="2628391" cy="2080157"/>
          </a:xfrm>
          <a:prstGeom prst="rect">
            <a:avLst/>
          </a:prstGeom>
          <a:effectLst>
            <a:outerShdw blurRad="50800" dist="38100" dir="2700000">
              <a:srgbClr val="000000">
                <a:alpha val="43000"/>
              </a:srgbClr>
            </a:outerShdw>
          </a:effectLst>
        </p:spPr>
      </p:pic>
      <p:sp>
        <p:nvSpPr>
          <p:cNvPr id="2" name="Title 1"/>
          <p:cNvSpPr>
            <a:spLocks noGrp="1"/>
          </p:cNvSpPr>
          <p:nvPr>
            <p:ph type="title"/>
          </p:nvPr>
        </p:nvSpPr>
        <p:spPr/>
        <p:txBody>
          <a:bodyPr/>
          <a:lstStyle/>
          <a:p>
            <a:r>
              <a:rPr lang="en-US" dirty="0"/>
              <a:t>MEMBER PREFERRED ACCESS</a:t>
            </a:r>
          </a:p>
        </p:txBody>
      </p:sp>
      <p:sp>
        <p:nvSpPr>
          <p:cNvPr id="3" name="Content Placeholder 2"/>
          <p:cNvSpPr>
            <a:spLocks noGrp="1"/>
          </p:cNvSpPr>
          <p:nvPr>
            <p:ph idx="1"/>
          </p:nvPr>
        </p:nvSpPr>
        <p:spPr>
          <a:xfrm>
            <a:off x="421153" y="1770565"/>
            <a:ext cx="7886700" cy="3251641"/>
          </a:xfrm>
        </p:spPr>
        <p:txBody>
          <a:bodyPr>
            <a:normAutofit/>
          </a:bodyPr>
          <a:lstStyle/>
          <a:p>
            <a:pPr>
              <a:spcAft>
                <a:spcPts val="1200"/>
              </a:spcAft>
            </a:pPr>
            <a:r>
              <a:rPr lang="en-US" dirty="0"/>
              <a:t>Typically 12-18 months after distribution of final report</a:t>
            </a:r>
          </a:p>
          <a:p>
            <a:pPr>
              <a:spcAft>
                <a:spcPts val="1200"/>
              </a:spcAft>
            </a:pPr>
            <a:r>
              <a:rPr lang="en-US" dirty="0"/>
              <a:t>Then available for purchase</a:t>
            </a:r>
          </a:p>
          <a:p>
            <a:pPr>
              <a:spcAft>
                <a:spcPts val="1200"/>
              </a:spcAft>
            </a:pPr>
            <a:r>
              <a:rPr lang="en-US" dirty="0"/>
              <a:t>Out of print — Linda Hall Library </a:t>
            </a:r>
            <a:br>
              <a:rPr lang="en-US" dirty="0"/>
            </a:br>
            <a:r>
              <a:rPr lang="en-US" dirty="0"/>
              <a:t>http://www.mtiproducts.org/oumtipu.html</a:t>
            </a:r>
          </a:p>
          <a:p>
            <a:pPr>
              <a:spcAft>
                <a:spcPts val="1200"/>
              </a:spcAft>
            </a:pPr>
            <a:r>
              <a:rPr lang="en-US" dirty="0"/>
              <a:t>Full rights = Join MTI!</a:t>
            </a:r>
          </a:p>
          <a:p>
            <a:endParaRPr lang="en-US" dirty="0"/>
          </a:p>
        </p:txBody>
      </p:sp>
    </p:spTree>
    <p:extLst>
      <p:ext uri="{BB962C8B-B14F-4D97-AF65-F5344CB8AC3E}">
        <p14:creationId xmlns:p14="http://schemas.microsoft.com/office/powerpoint/2010/main" val="323296414"/>
      </p:ext>
    </p:extLst>
  </p:cSld>
  <p:clrMapOvr>
    <a:masterClrMapping/>
  </p:clrMapOvr>
</p:sld>
</file>

<file path=ppt/theme/theme1.xml><?xml version="1.0" encoding="utf-8"?>
<a:theme xmlns:a="http://schemas.openxmlformats.org/drawingml/2006/main" name="MTI_Standard_080317">
  <a:themeElements>
    <a:clrScheme name="MTI">
      <a:dk1>
        <a:sysClr val="windowText" lastClr="000000"/>
      </a:dk1>
      <a:lt1>
        <a:sysClr val="window" lastClr="FFFFFF"/>
      </a:lt1>
      <a:dk2>
        <a:srgbClr val="254089"/>
      </a:dk2>
      <a:lt2>
        <a:srgbClr val="D1CFD0"/>
      </a:lt2>
      <a:accent1>
        <a:srgbClr val="005599"/>
      </a:accent1>
      <a:accent2>
        <a:srgbClr val="254089"/>
      </a:accent2>
      <a:accent3>
        <a:srgbClr val="00AEE4"/>
      </a:accent3>
      <a:accent4>
        <a:srgbClr val="8DC600"/>
      </a:accent4>
      <a:accent5>
        <a:srgbClr val="F5A853"/>
      </a:accent5>
      <a:accent6>
        <a:srgbClr val="E6E4E4"/>
      </a:accent6>
      <a:hlink>
        <a:srgbClr val="00ACE4"/>
      </a:hlink>
      <a:folHlink>
        <a:srgbClr val="0055E4"/>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vert="horz" lIns="91440" tIns="45720" rIns="91440" bIns="45720" rtlCol="0" anchor="ctr">
        <a:noAutofit/>
      </a:bodyPr>
      <a:lstStyle>
        <a:defPPr marL="0" marR="0" indent="0" algn="ctr" defTabSz="457200" rtl="0" eaLnBrk="1" fontAlgn="auto" latinLnBrk="0" hangingPunct="1">
          <a:lnSpc>
            <a:spcPct val="100000"/>
          </a:lnSpc>
          <a:spcBef>
            <a:spcPct val="0"/>
          </a:spcBef>
          <a:spcAft>
            <a:spcPts val="0"/>
          </a:spcAft>
          <a:buClrTx/>
          <a:buSzTx/>
          <a:buFontTx/>
          <a:buNone/>
          <a:tabLst/>
          <a:defRPr kumimoji="0" sz="3200" b="0" i="0" u="none" strike="noStrike" kern="1200" cap="none" spc="0" normalizeH="0" baseline="0" noProof="0" dirty="0" smtClean="0">
            <a:ln>
              <a:noFill/>
            </a:ln>
            <a:solidFill>
              <a:schemeClr val="tx1"/>
            </a:solidFill>
            <a:effectLst/>
            <a:uLnTx/>
            <a:uFillTx/>
            <a:latin typeface="+mj-lt"/>
            <a:ea typeface="+mj-ea"/>
            <a:cs typeface="+mj-cs"/>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anguage xmlns="http://schemas.microsoft.com/sharepoint/v3">English</Language>
    <ModuleNumber xmlns="abee77be-8b3b-4df2-8b2a-5c93aa84218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Membership Training Module" ma:contentTypeID="0x01010012D7D0FEE2C6AF46A4291F2C374FDE390600E052DCB92DF5824DB6B385B354EC6406" ma:contentTypeVersion="9" ma:contentTypeDescription="" ma:contentTypeScope="" ma:versionID="4f4ce0ed7d33136c8e7d6fa5c4593ee3">
  <xsd:schema xmlns:xsd="http://www.w3.org/2001/XMLSchema" xmlns:xs="http://www.w3.org/2001/XMLSchema" xmlns:p="http://schemas.microsoft.com/office/2006/metadata/properties" xmlns:ns1="http://schemas.microsoft.com/sharepoint/v3" xmlns:ns2="abee77be-8b3b-4df2-8b2a-5c93aa842183" xmlns:ns3="d1997763-5eca-4dd9-9f4e-d72dd336a6e8" xmlns:ns4="ce9da3e4-c39a-4101-ad52-8338e2f999ab" targetNamespace="http://schemas.microsoft.com/office/2006/metadata/properties" ma:root="true" ma:fieldsID="b4212117d6fdb1a02a423d3263f60793" ns1:_="" ns2:_="" ns3:_="" ns4:_="">
    <xsd:import namespace="http://schemas.microsoft.com/sharepoint/v3"/>
    <xsd:import namespace="abee77be-8b3b-4df2-8b2a-5c93aa842183"/>
    <xsd:import namespace="d1997763-5eca-4dd9-9f4e-d72dd336a6e8"/>
    <xsd:import namespace="ce9da3e4-c39a-4101-ad52-8338e2f999ab"/>
    <xsd:element name="properties">
      <xsd:complexType>
        <xsd:sequence>
          <xsd:element name="documentManagement">
            <xsd:complexType>
              <xsd:all>
                <xsd:element ref="ns2:ModuleNumber" minOccurs="0"/>
                <xsd:element ref="ns1:Language" minOccurs="0"/>
                <xsd:element ref="ns3:SharedWithUsers" minOccurs="0"/>
                <xsd:element ref="ns3:SharedWithDetails" minOccurs="0"/>
                <xsd:element ref="ns4:MediaServiceMetadata" minOccurs="0"/>
                <xsd:element ref="ns4:MediaServiceFastMetadata" minOccurs="0"/>
                <xsd:element ref="ns4: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Language" ma:index="9" nillable="true" ma:displayName="Language" ma:default="English" ma:internalName="Language">
      <xsd:simpleType>
        <xsd:union memberTypes="dms:Text">
          <xsd:simpleType>
            <xsd:restriction base="dms:Choice">
              <xsd:enumeration value="Arabic (Saudi Arabia)"/>
              <xsd:enumeration value="Bulgarian (Bulgaria)"/>
              <xsd:enumeration value="Chinese (Hong Kong S.A.R.)"/>
              <xsd:enumeration value="Chinese (People's Republic of China)"/>
              <xsd:enumeration value="Chinese (Taiwan)"/>
              <xsd:enumeration value="Croatian (Croatia)"/>
              <xsd:enumeration value="Czech (Czech Republic)"/>
              <xsd:enumeration value="Danish (Denmark)"/>
              <xsd:enumeration value="Dutch (Netherlands)"/>
              <xsd:enumeration value="English"/>
              <xsd:enumeration value="Estonian (Estonia)"/>
              <xsd:enumeration value="Finnish (Finland)"/>
              <xsd:enumeration value="French (France)"/>
              <xsd:enumeration value="German (Germany)"/>
              <xsd:enumeration value="Greek (Greece)"/>
              <xsd:enumeration value="Hebrew (Israel)"/>
              <xsd:enumeration value="Hindi (India)"/>
              <xsd:enumeration value="Hungarian (Hungary)"/>
              <xsd:enumeration value="Indonesian (Indonesia)"/>
              <xsd:enumeration value="Italian (Italy)"/>
              <xsd:enumeration value="Japanese (Japan)"/>
              <xsd:enumeration value="Korean (Korea)"/>
              <xsd:enumeration value="Latvian (Latvia)"/>
              <xsd:enumeration value="Lithuanian (Lithuania)"/>
              <xsd:enumeration value="Malay (Malaysia)"/>
              <xsd:enumeration value="Norwegian (Bokmal) (Norway)"/>
              <xsd:enumeration value="Polish (Poland)"/>
              <xsd:enumeration value="Portuguese (Brazil)"/>
              <xsd:enumeration value="Portuguese (Portugal)"/>
              <xsd:enumeration value="Romanian (Romania)"/>
              <xsd:enumeration value="Russian (Russia)"/>
              <xsd:enumeration value="Serbian (Latin) (Serbia)"/>
              <xsd:enumeration value="Slovak (Slovakia)"/>
              <xsd:enumeration value="Slovenian (Slovenia)"/>
              <xsd:enumeration value="Spanish (Spain)"/>
              <xsd:enumeration value="Swedish (Sweden)"/>
              <xsd:enumeration value="Thai (Thailand)"/>
              <xsd:enumeration value="Turkish (Turkey)"/>
              <xsd:enumeration value="Ukrainian (Ukraine)"/>
              <xsd:enumeration value="Urdu (Islamic Republic of Pakistan)"/>
              <xsd:enumeration value="Vietnamese (Vietnam)"/>
            </xsd:restriction>
          </xsd:simpleType>
        </xsd:union>
      </xsd:simpleType>
    </xsd:element>
  </xsd:schema>
  <xsd:schema xmlns:xsd="http://www.w3.org/2001/XMLSchema" xmlns:xs="http://www.w3.org/2001/XMLSchema" xmlns:dms="http://schemas.microsoft.com/office/2006/documentManagement/types" xmlns:pc="http://schemas.microsoft.com/office/infopath/2007/PartnerControls" targetNamespace="abee77be-8b3b-4df2-8b2a-5c93aa842183" elementFormDefault="qualified">
    <xsd:import namespace="http://schemas.microsoft.com/office/2006/documentManagement/types"/>
    <xsd:import namespace="http://schemas.microsoft.com/office/infopath/2007/PartnerControls"/>
    <xsd:element name="ModuleNumber" ma:index="8" nillable="true" ma:displayName="Module Number" ma:decimals="0" ma:internalName="ModuleNumber" ma:readOnly="false" ma:percentage="FALSE">
      <xsd:simpleType>
        <xsd:restriction base="dms:Number"/>
      </xsd:simpleType>
    </xsd:element>
  </xsd:schema>
  <xsd:schema xmlns:xsd="http://www.w3.org/2001/XMLSchema" xmlns:xs="http://www.w3.org/2001/XMLSchema" xmlns:dms="http://schemas.microsoft.com/office/2006/documentManagement/types" xmlns:pc="http://schemas.microsoft.com/office/infopath/2007/PartnerControls" targetNamespace="d1997763-5eca-4dd9-9f4e-d72dd336a6e8" elementFormDefault="qualified">
    <xsd:import namespace="http://schemas.microsoft.com/office/2006/documentManagement/types"/>
    <xsd:import namespace="http://schemas.microsoft.com/office/infopath/2007/PartnerControls"/>
    <xsd:element name="SharedWithUsers" ma:index="10"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e9da3e4-c39a-4101-ad52-8338e2f999ab" elementFormDefault="qualified">
    <xsd:import namespace="http://schemas.microsoft.com/office/2006/documentManagement/types"/>
    <xsd:import namespace="http://schemas.microsoft.com/office/infopath/2007/PartnerControls"/>
    <xsd:element name="MediaServiceMetadata" ma:index="12" nillable="true" ma:displayName="MediaServiceMetadata" ma:hidden="true" ma:internalName="MediaServiceMetadata" ma:readOnly="true">
      <xsd:simpleType>
        <xsd:restriction base="dms:Note"/>
      </xsd:simpleType>
    </xsd:element>
    <xsd:element name="MediaServiceFastMetadata" ma:index="13" nillable="true" ma:displayName="MediaServiceFastMetadata" ma:hidden="true" ma:internalName="MediaServiceFastMetadata" ma:readOnly="true">
      <xsd:simpleType>
        <xsd:restriction base="dms:Note"/>
      </xsd:simpleType>
    </xsd:element>
    <xsd:element name="MediaServiceDateTaken" ma:index="14"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CBA6C12-C6E3-4130-8CEF-53E4F86EF920}">
  <ds:schemaRefs>
    <ds:schemaRef ds:uri="http://schemas.microsoft.com/office/2006/metadata/properties"/>
    <ds:schemaRef ds:uri="http://schemas.microsoft.com/office/infopath/2007/PartnerControls"/>
    <ds:schemaRef ds:uri="http://schemas.microsoft.com/sharepoint/v3"/>
    <ds:schemaRef ds:uri="abee77be-8b3b-4df2-8b2a-5c93aa842183"/>
  </ds:schemaRefs>
</ds:datastoreItem>
</file>

<file path=customXml/itemProps2.xml><?xml version="1.0" encoding="utf-8"?>
<ds:datastoreItem xmlns:ds="http://schemas.openxmlformats.org/officeDocument/2006/customXml" ds:itemID="{5B357014-AA32-4D77-BCC8-83BD0149FE96}">
  <ds:schemaRefs>
    <ds:schemaRef ds:uri="http://schemas.microsoft.com/sharepoint/v3/contenttype/forms"/>
  </ds:schemaRefs>
</ds:datastoreItem>
</file>

<file path=customXml/itemProps3.xml><?xml version="1.0" encoding="utf-8"?>
<ds:datastoreItem xmlns:ds="http://schemas.openxmlformats.org/officeDocument/2006/customXml" ds:itemID="{79C0855A-0135-49AB-9B6D-4D08EEEDBF53}"/>
</file>

<file path=docProps/app.xml><?xml version="1.0" encoding="utf-8"?>
<Properties xmlns="http://schemas.openxmlformats.org/officeDocument/2006/extended-properties" xmlns:vt="http://schemas.openxmlformats.org/officeDocument/2006/docPropsVTypes">
  <Template>MTI_Standard_17</Template>
  <TotalTime>107</TotalTime>
  <Words>699</Words>
  <Application>Microsoft Office PowerPoint</Application>
  <PresentationFormat>On-screen Show (4:3)</PresentationFormat>
  <Paragraphs>81</Paragraphs>
  <Slides>15</Slides>
  <Notes>0</Notes>
  <HiddenSlides>0</HiddenSlides>
  <MMClips>0</MMClips>
  <ScaleCrop>false</ScaleCrop>
  <HeadingPairs>
    <vt:vector size="4" baseType="variant">
      <vt:variant>
        <vt:lpstr>Theme</vt:lpstr>
      </vt:variant>
      <vt:variant>
        <vt:i4>1</vt:i4>
      </vt:variant>
      <vt:variant>
        <vt:lpstr>Slide Titles</vt:lpstr>
      </vt:variant>
      <vt:variant>
        <vt:i4>15</vt:i4>
      </vt:variant>
    </vt:vector>
  </HeadingPairs>
  <TitlesOfParts>
    <vt:vector size="16" baseType="lpstr">
      <vt:lpstr>MTI_Standard_080317</vt:lpstr>
      <vt:lpstr>MTI KNOWLEDGE</vt:lpstr>
      <vt:lpstr>BACKGROUND</vt:lpstr>
      <vt:lpstr>TYPES OF MTI KNOWLEDGE</vt:lpstr>
      <vt:lpstr>CONSENT TO USE PROTECTED INTELLECTUAL PROPERTY</vt:lpstr>
      <vt:lpstr>PATENTS &amp; POSSIBLE COMMERCIAL DEVELOPMENT</vt:lpstr>
      <vt:lpstr>USE OF MTI KNOWLEDGE</vt:lpstr>
      <vt:lpstr>USE BY MEMBERS</vt:lpstr>
      <vt:lpstr>SPECIFIC MEMBER USES</vt:lpstr>
      <vt:lpstr>MEMBER PREFERRED ACCESS</vt:lpstr>
      <vt:lpstr>USE BY MEMBERS</vt:lpstr>
      <vt:lpstr>USE BY JOINT VENTURES</vt:lpstr>
      <vt:lpstr>USE BY CONSULTANTS</vt:lpstr>
      <vt:lpstr>USE BY NON-MEMBERS</vt:lpstr>
      <vt:lpstr>OVERSIGHT</vt:lpstr>
      <vt:lpstr>COMMUNICATE MTI VALUE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MTI KNOWLEDGE</dc:title>
  <dc:creator>Paul Whitcraft</dc:creator>
  <cp:lastModifiedBy>Paul Whitcraft</cp:lastModifiedBy>
  <cp:revision>14</cp:revision>
  <cp:lastPrinted>2017-08-03T17:43:51Z</cp:lastPrinted>
  <dcterms:created xsi:type="dcterms:W3CDTF">2019-02-01T19:52:14Z</dcterms:created>
  <dcterms:modified xsi:type="dcterms:W3CDTF">2019-08-15T15:02:06Z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0x01010012D7D0FEE2C6AF46A4291F2C374FDE390600E052DCB92DF5824DB6B385B354EC6406</vt:lpwstr>
  </property>
</Properties>
</file>