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6" r:id="rId5"/>
  </p:sldMasterIdLst>
  <p:notesMasterIdLst>
    <p:notesMasterId r:id="rId15"/>
  </p:notesMasterIdLst>
  <p:handoutMasterIdLst>
    <p:handoutMasterId r:id="rId16"/>
  </p:handoutMasterIdLst>
  <p:sldIdLst>
    <p:sldId id="256" r:id="rId6"/>
    <p:sldId id="292" r:id="rId7"/>
    <p:sldId id="272" r:id="rId8"/>
    <p:sldId id="289" r:id="rId9"/>
    <p:sldId id="285" r:id="rId10"/>
    <p:sldId id="288" r:id="rId11"/>
    <p:sldId id="290" r:id="rId12"/>
    <p:sldId id="293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E17"/>
    <a:srgbClr val="F79C15"/>
    <a:srgbClr val="F4AF2C"/>
    <a:srgbClr val="DB8725"/>
    <a:srgbClr val="E99722"/>
    <a:srgbClr val="FBAD16"/>
    <a:srgbClr val="EA9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D0AB0-7E12-49FD-AED2-5272E6F57D82}" v="2" dt="2019-09-05T15:18:51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20" autoAdjust="0"/>
  </p:normalViewPr>
  <p:slideViewPr>
    <p:cSldViewPr snapToObjects="1"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AB2E1-62CD-334D-A9E0-46CFE8FB5F55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23531-ECD0-3A4A-BFF7-EC64D51B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A291F-92E0-1241-B9CB-1D01D8A9ED05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D428A-9AA9-064C-80B7-61813F4B8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5000"/>
            <a:ext cx="7772400" cy="3591560"/>
          </a:xfrm>
        </p:spPr>
        <p:txBody>
          <a:bodyPr tIns="0" bIns="0" anchor="ctr" anchorCtr="0">
            <a:noAutofit/>
          </a:bodyPr>
          <a:lstStyle>
            <a:lvl1pPr>
              <a:lnSpc>
                <a:spcPts val="3800"/>
              </a:lnSpc>
              <a:spcAft>
                <a:spcPts val="600"/>
              </a:spcAft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64480"/>
            <a:ext cx="6400800" cy="42672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Date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aseline="0">
                <a:latin typeface="+mj-lt"/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0085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889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97000"/>
            <a:ext cx="8229600" cy="812800"/>
          </a:xfrm>
        </p:spPr>
        <p:txBody>
          <a:bodyPr lIns="91440" tIns="0" bIns="0"/>
          <a:lstStyle>
            <a:lvl1pPr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8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565" y="0"/>
            <a:ext cx="7886700" cy="65367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028957"/>
            <a:ext cx="7886700" cy="5566396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795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565" y="0"/>
            <a:ext cx="7886700" cy="65367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028957"/>
            <a:ext cx="7886700" cy="5566396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50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486656"/>
          </a:xfrm>
          <a:prstGeom prst="rect">
            <a:avLst/>
          </a:prstGeom>
        </p:spPr>
        <p:txBody>
          <a:bodyPr vert="horz" lIns="18288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76999"/>
            <a:ext cx="609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Helvetica"/>
              </a:defRPr>
            </a:lvl1pPr>
          </a:lstStyle>
          <a:p>
            <a:fld id="{7F1882C0-1630-794F-B3EE-176E1189E2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  <p:sldLayoutId id="2147483665" r:id="rId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486656"/>
          </a:xfrm>
          <a:prstGeom prst="rect">
            <a:avLst/>
          </a:prstGeom>
        </p:spPr>
        <p:txBody>
          <a:bodyPr vert="horz" lIns="18288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76999"/>
            <a:ext cx="609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Helvetica"/>
              </a:defRPr>
            </a:lvl1pPr>
          </a:lstStyle>
          <a:p>
            <a:fld id="{7F1882C0-1630-794F-B3EE-176E1189E2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WHO’s WHO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140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905000"/>
            <a:ext cx="7886700" cy="33528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>
              <a:spcAft>
                <a:spcPts val="1200"/>
              </a:spcAft>
              <a:tabLst>
                <a:tab pos="287338" algn="l"/>
              </a:tabLst>
            </a:pPr>
            <a:r>
              <a:rPr lang="en-US" sz="3800" dirty="0"/>
              <a:t>Mission</a:t>
            </a:r>
          </a:p>
          <a:p>
            <a:pPr marL="457200" indent="-457200">
              <a:spcAft>
                <a:spcPts val="1200"/>
              </a:spcAft>
              <a:tabLst>
                <a:tab pos="287338" algn="l"/>
              </a:tabLst>
            </a:pPr>
            <a:r>
              <a:rPr lang="en-US" sz="3800" dirty="0"/>
              <a:t>Board of Directors</a:t>
            </a:r>
          </a:p>
          <a:p>
            <a:pPr marL="457200" indent="-457200">
              <a:spcAft>
                <a:spcPts val="1200"/>
              </a:spcAft>
              <a:tabLst>
                <a:tab pos="287338" algn="l"/>
              </a:tabLst>
            </a:pPr>
            <a:r>
              <a:rPr lang="en-US" sz="3800" dirty="0"/>
              <a:t>Staff</a:t>
            </a:r>
          </a:p>
          <a:p>
            <a:pPr marL="457200" indent="-457200">
              <a:spcAft>
                <a:spcPts val="1200"/>
              </a:spcAft>
              <a:tabLst>
                <a:tab pos="287338" algn="l"/>
              </a:tabLst>
            </a:pPr>
            <a:r>
              <a:rPr lang="en-US" sz="3800" dirty="0"/>
              <a:t>TACs</a:t>
            </a:r>
          </a:p>
          <a:p>
            <a:pPr marL="457200" indent="-457200">
              <a:spcAft>
                <a:spcPts val="1200"/>
              </a:spcAft>
              <a:tabLst>
                <a:tab pos="287338" algn="l"/>
              </a:tabLst>
            </a:pPr>
            <a:r>
              <a:rPr lang="en-US" sz="3800" dirty="0"/>
              <a:t>PDCs</a:t>
            </a:r>
          </a:p>
          <a:p>
            <a:pPr>
              <a:spcAft>
                <a:spcPts val="1200"/>
              </a:spcAft>
              <a:tabLst>
                <a:tab pos="287338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565" y="1507253"/>
            <a:ext cx="7886700" cy="2531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76BF"/>
                </a:solidFill>
              </a:rPr>
              <a:t>MTI maximizes member asset performance by providing global leadership in materials technology for industrial processing companies to improve safety, sustainability, reliability and profitability.</a:t>
            </a:r>
          </a:p>
        </p:txBody>
      </p:sp>
    </p:spTree>
    <p:extLst>
      <p:ext uri="{BB962C8B-B14F-4D97-AF65-F5344CB8AC3E}">
        <p14:creationId xmlns:p14="http://schemas.microsoft.com/office/powerpoint/2010/main" val="392799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3733800" cy="50077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0076BF"/>
                </a:solidFill>
              </a:rPr>
              <a:t>DUTIES</a:t>
            </a:r>
          </a:p>
          <a:p>
            <a:pPr marL="0" indent="0">
              <a:buNone/>
            </a:pPr>
            <a:endParaRPr lang="en-US" sz="2800" b="1" dirty="0">
              <a:solidFill>
                <a:srgbClr val="0076B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76BF"/>
                </a:solidFill>
              </a:rPr>
              <a:t>CARE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6BF"/>
                </a:solidFill>
              </a:rPr>
              <a:t>LOYALTY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6BF"/>
                </a:solidFill>
              </a:rPr>
              <a:t>OBEDIENCE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6BF"/>
                </a:solidFill>
              </a:rPr>
              <a:t>AMBASSADORSHIP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031756-01A7-41EA-B77B-178E39326226}"/>
              </a:ext>
            </a:extLst>
          </p:cNvPr>
          <p:cNvSpPr txBox="1">
            <a:spLocks/>
          </p:cNvSpPr>
          <p:nvPr/>
        </p:nvSpPr>
        <p:spPr>
          <a:xfrm>
            <a:off x="4648200" y="1171575"/>
            <a:ext cx="3581400" cy="50077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b="1" u="sng" dirty="0">
                <a:solidFill>
                  <a:srgbClr val="0076BF"/>
                </a:solidFill>
              </a:rPr>
              <a:t>RESPONSIBILITIES</a:t>
            </a:r>
          </a:p>
          <a:p>
            <a:pPr marL="0" indent="0">
              <a:buFont typeface="Arial"/>
              <a:buNone/>
            </a:pPr>
            <a:endParaRPr lang="en-US" sz="2800" b="1" dirty="0">
              <a:solidFill>
                <a:srgbClr val="0076B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b="1" dirty="0">
                <a:solidFill>
                  <a:srgbClr val="0076BF"/>
                </a:solidFill>
              </a:rPr>
              <a:t>STRATEGIC</a:t>
            </a:r>
          </a:p>
          <a:p>
            <a:pPr marL="0" indent="0">
              <a:buFont typeface="Arial"/>
              <a:buNone/>
            </a:pPr>
            <a:r>
              <a:rPr lang="en-US" sz="2800" b="1" dirty="0">
                <a:solidFill>
                  <a:srgbClr val="0076BF"/>
                </a:solidFill>
              </a:rPr>
              <a:t>FINANCIAL</a:t>
            </a:r>
          </a:p>
          <a:p>
            <a:pPr marL="0" indent="0">
              <a:buFont typeface="Arial"/>
              <a:buNone/>
            </a:pPr>
            <a:r>
              <a:rPr lang="en-US" sz="2800" b="1" dirty="0">
                <a:solidFill>
                  <a:srgbClr val="0076BF"/>
                </a:solidFill>
              </a:rPr>
              <a:t>OPERATIONAL</a:t>
            </a:r>
          </a:p>
          <a:p>
            <a:pPr marL="0" indent="0">
              <a:buFont typeface="Arial"/>
              <a:buNone/>
            </a:pPr>
            <a:r>
              <a:rPr lang="en-US" sz="2800" b="1" dirty="0">
                <a:solidFill>
                  <a:srgbClr val="0076BF"/>
                </a:solidFill>
              </a:rPr>
              <a:t>LEGAL</a:t>
            </a:r>
          </a:p>
          <a:p>
            <a:pPr marL="0" indent="0">
              <a:buFont typeface="Arial"/>
              <a:buNone/>
            </a:pPr>
            <a:endParaRPr lang="en-US" sz="2800" b="1" dirty="0">
              <a:solidFill>
                <a:srgbClr val="0076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MTI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25" y="1028957"/>
            <a:ext cx="4053882" cy="55663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David Barber – Chair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Dow Chemical Company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Deborah McCauley – Vice Chair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Chemours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Jeremy Nelson – AmeriTAC Chair/BOD Ex-Officio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Koch Industries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Andrew Rentsch - AmeriTAC Vice Chair/BOD Ex-Officio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Huntsman Chemical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 P Cheng – AsiaTAC Chair/BOD Ex-Officio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ITRI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Anette Hansson 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EuroTAC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Chair/BOD Ex-Officio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Haldor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Topsoe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buNone/>
            </a:pPr>
            <a:endParaRPr lang="en-US" sz="1600" i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52387" y="1028957"/>
            <a:ext cx="4161692" cy="55663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Bill Bieber</a:t>
            </a:r>
            <a:b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Webco Industries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Curtis Huddle</a:t>
            </a:r>
            <a:br>
              <a:rPr lang="en-US" sz="2000" b="1" dirty="0"/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Eastman Chemical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George Donald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NOVA Chemicals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Dale Heffner</a:t>
            </a:r>
            <a:br>
              <a:rPr lang="en-US" sz="1800" b="1" dirty="0"/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Electro Chemical Engineering &amp; Manufacturing Company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Srini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Kesavan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FMC Corporation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Maria J L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Oestergaard</a:t>
            </a:r>
            <a:br>
              <a:rPr lang="en-US" sz="1800" b="1" dirty="0">
                <a:latin typeface="Franklin Gothic Book"/>
              </a:rPr>
            </a:b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Haldor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 </a:t>
            </a: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Topsoe</a:t>
            </a:r>
            <a:endParaRPr lang="en-US" sz="1400" i="1" dirty="0" err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Chuck Young</a:t>
            </a:r>
            <a:br>
              <a:rPr lang="en-US" sz="1800" b="1" dirty="0"/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Tricor Industrial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Nina Young</a:t>
            </a:r>
            <a:br>
              <a:rPr lang="en-US" sz="2000" b="1" dirty="0"/>
            </a:b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ConocoPhillips Chemical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</a:endParaRPr>
          </a:p>
          <a:p>
            <a:pPr marL="0" indent="0">
              <a:buNone/>
            </a:pP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2871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 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425" y="1066800"/>
            <a:ext cx="4765749" cy="503726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Operations - Deborah McCauley (BOD Vice Chair)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Finance &amp; Audit - Bill Bieber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Membership – Dale Heffner</a:t>
            </a: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Conflict of Interest - Jeremy Nelson (TAC Chair)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Website - Andrew Rentsch</a:t>
            </a: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Awards - David Barber (BOD Chair)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rgbClr val="595959"/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rgbClr val="595959"/>
                </a:solidFill>
              </a:rPr>
              <a:t>Scholarship - </a:t>
            </a:r>
            <a:r>
              <a:rPr lang="en-US" sz="1900" b="1" dirty="0" err="1">
                <a:solidFill>
                  <a:srgbClr val="595959"/>
                </a:solidFill>
              </a:rPr>
              <a:t>Srini</a:t>
            </a:r>
            <a:r>
              <a:rPr lang="en-US" sz="1900" b="1" dirty="0">
                <a:solidFill>
                  <a:srgbClr val="595959"/>
                </a:solidFill>
              </a:rPr>
              <a:t> Kesavan</a:t>
            </a: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rgbClr val="595959"/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rgbClr val="595959"/>
                </a:solidFill>
              </a:rPr>
              <a:t>Products – Chuck Young</a:t>
            </a:r>
            <a:endParaRPr lang="en-US" sz="1900" b="1" dirty="0">
              <a:solidFill>
                <a:srgbClr val="595959"/>
              </a:solidFill>
              <a:cs typeface="Arial"/>
            </a:endParaRP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rgbClr val="595959"/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rgbClr val="595959"/>
                </a:solidFill>
              </a:rPr>
              <a:t>Nominating – Deborah McCauley</a:t>
            </a:r>
            <a:endParaRPr lang="en-US" sz="1900" b="1" dirty="0">
              <a:solidFill>
                <a:srgbClr val="595959"/>
              </a:solidFill>
              <a:cs typeface="Arial"/>
            </a:endParaRPr>
          </a:p>
          <a:p>
            <a:pPr marL="0" indent="0">
              <a:spcBef>
                <a:spcPts val="500"/>
              </a:spcBef>
              <a:buNone/>
            </a:pPr>
            <a:endParaRPr lang="en-US" sz="1900" b="1" dirty="0">
              <a:solidFill>
                <a:srgbClr val="595959"/>
              </a:solidFill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900" b="1" dirty="0">
                <a:solidFill>
                  <a:srgbClr val="595959"/>
                </a:solidFill>
              </a:rPr>
              <a:t>Editorial - ad hoc</a:t>
            </a:r>
          </a:p>
          <a:p>
            <a:pPr marL="0" indent="0">
              <a:buNone/>
            </a:pPr>
            <a:endParaRPr lang="en-US" sz="1400" i="1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18676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ADVISORY COUNCILS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25" y="1028957"/>
            <a:ext cx="2722475" cy="32287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Jeremy Nelson – AmeriTAC Chair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 </a:t>
            </a:r>
            <a:b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Koch Industries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Andrew Rentsch – AmeriTAC Vice Chair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Huntsman Chemical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0" indent="0">
              <a:buNone/>
            </a:pPr>
            <a:endParaRPr lang="en-US" sz="1600" i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49724" y="1038739"/>
            <a:ext cx="2722475" cy="30728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Tzu-Ping Cheng – AsiaTAC Chair</a:t>
            </a:r>
            <a:b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ITRI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Alex Chen – AsiaTAC Vice Chair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Dow Chemical Company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Maseo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Nakahara – AsiaTAC Vice Chair</a:t>
            </a:r>
            <a:b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Asahi Kasei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i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A4FFE8-2090-4EDC-B24F-EF9CF4E036D2}"/>
              </a:ext>
            </a:extLst>
          </p:cNvPr>
          <p:cNvSpPr txBox="1">
            <a:spLocks/>
          </p:cNvSpPr>
          <p:nvPr/>
        </p:nvSpPr>
        <p:spPr>
          <a:xfrm>
            <a:off x="6215862" y="1040925"/>
            <a:ext cx="2925940" cy="27643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Anette Hansson –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EuroTAC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rPr>
              <a:t> Chair</a:t>
            </a:r>
            <a:br>
              <a:rPr lang="en-US" sz="2000" b="1" dirty="0"/>
            </a:b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Haldor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Topsoe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Lars Rose – EuroTAC Vice Chair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Dupont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7885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0" y="5933546"/>
            <a:ext cx="91440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4565" y="0"/>
            <a:ext cx="7886700" cy="653677"/>
          </a:xfrm>
        </p:spPr>
        <p:txBody>
          <a:bodyPr/>
          <a:lstStyle/>
          <a:p>
            <a:r>
              <a:rPr lang="en-US" dirty="0"/>
              <a:t>MTI STAFF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3557116" y="1256044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Terminator 16"/>
          <p:cNvSpPr/>
          <p:nvPr/>
        </p:nvSpPr>
        <p:spPr>
          <a:xfrm>
            <a:off x="993111" y="2131925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Terminator 22"/>
          <p:cNvSpPr/>
          <p:nvPr/>
        </p:nvSpPr>
        <p:spPr>
          <a:xfrm>
            <a:off x="3557116" y="2131925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Terminator 23"/>
          <p:cNvSpPr/>
          <p:nvPr/>
        </p:nvSpPr>
        <p:spPr>
          <a:xfrm>
            <a:off x="6121121" y="2136949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Terminator 24"/>
          <p:cNvSpPr/>
          <p:nvPr/>
        </p:nvSpPr>
        <p:spPr>
          <a:xfrm>
            <a:off x="993110" y="3067523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Terminator 25"/>
          <p:cNvSpPr/>
          <p:nvPr/>
        </p:nvSpPr>
        <p:spPr>
          <a:xfrm>
            <a:off x="3557116" y="3062500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Terminator 26"/>
          <p:cNvSpPr/>
          <p:nvPr/>
        </p:nvSpPr>
        <p:spPr>
          <a:xfrm>
            <a:off x="6121121" y="3068193"/>
            <a:ext cx="2029767" cy="44678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Terminator 27"/>
          <p:cNvSpPr/>
          <p:nvPr/>
        </p:nvSpPr>
        <p:spPr>
          <a:xfrm>
            <a:off x="993111" y="3998098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Terminator 28"/>
          <p:cNvSpPr/>
          <p:nvPr/>
        </p:nvSpPr>
        <p:spPr>
          <a:xfrm>
            <a:off x="3557116" y="3998098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Terminator 29"/>
          <p:cNvSpPr/>
          <p:nvPr/>
        </p:nvSpPr>
        <p:spPr>
          <a:xfrm>
            <a:off x="6121121" y="3993623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12" idx="2"/>
          </p:cNvCxnSpPr>
          <p:nvPr/>
        </p:nvCxnSpPr>
        <p:spPr>
          <a:xfrm flipH="1">
            <a:off x="4571999" y="1708220"/>
            <a:ext cx="1" cy="200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1909187"/>
            <a:ext cx="2518506" cy="10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295859" y="1909187"/>
            <a:ext cx="1276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5787849" y="2362071"/>
            <a:ext cx="33987" cy="26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4" idx="1"/>
          </p:cNvCxnSpPr>
          <p:nvPr/>
        </p:nvCxnSpPr>
        <p:spPr>
          <a:xfrm>
            <a:off x="5797899" y="2358013"/>
            <a:ext cx="323222" cy="5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7" idx="1"/>
          </p:cNvCxnSpPr>
          <p:nvPr/>
        </p:nvCxnSpPr>
        <p:spPr>
          <a:xfrm>
            <a:off x="5797899" y="3281939"/>
            <a:ext cx="323222" cy="9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0" idx="1"/>
          </p:cNvCxnSpPr>
          <p:nvPr/>
        </p:nvCxnSpPr>
        <p:spPr>
          <a:xfrm>
            <a:off x="5797899" y="4219711"/>
            <a:ext cx="323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 flipH="1">
            <a:off x="3295857" y="1909187"/>
            <a:ext cx="2" cy="237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7" idx="3"/>
            <a:endCxn id="23" idx="1"/>
          </p:cNvCxnSpPr>
          <p:nvPr/>
        </p:nvCxnSpPr>
        <p:spPr>
          <a:xfrm>
            <a:off x="3022878" y="2358013"/>
            <a:ext cx="534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5" idx="3"/>
          </p:cNvCxnSpPr>
          <p:nvPr/>
        </p:nvCxnSpPr>
        <p:spPr>
          <a:xfrm>
            <a:off x="3022877" y="3293611"/>
            <a:ext cx="534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8" idx="3"/>
            <a:endCxn id="29" idx="1"/>
          </p:cNvCxnSpPr>
          <p:nvPr/>
        </p:nvCxnSpPr>
        <p:spPr>
          <a:xfrm>
            <a:off x="3022878" y="4224186"/>
            <a:ext cx="534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58083" y="1234236"/>
            <a:ext cx="16278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Paul Whitcraft</a:t>
            </a: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Executive Director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84029" y="2121289"/>
            <a:ext cx="1627833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Patrice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cs typeface="Arial"/>
              </a:rPr>
              <a:t>Houlle</a:t>
            </a:r>
            <a:endParaRPr lang="en-US" sz="1400" b="1" dirty="0" err="1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Associate Director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57115" y="2110152"/>
            <a:ext cx="2029767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Heather Stine</a:t>
            </a:r>
            <a:endParaRPr lang="en-US" sz="1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Associate Director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22088" y="2141424"/>
            <a:ext cx="16278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Byron Keelin</a:t>
            </a: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Operations Director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37341" y="3031869"/>
            <a:ext cx="229307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Lindsey Skinner</a:t>
            </a: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Dir. Comm.&amp; Bus. Dev.</a:t>
            </a:r>
            <a:endParaRPr lang="en-US" sz="1200" i="1" dirty="0">
              <a:solidFill>
                <a:schemeClr val="accent5">
                  <a:lumMod val="50000"/>
                </a:schemeClr>
              </a:solidFill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96804" y="3964293"/>
            <a:ext cx="1627833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Robert Freed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cs typeface="Arial"/>
            </a:endParaRP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Associate Director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84029" y="3045069"/>
            <a:ext cx="1627833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Paul Liu</a:t>
            </a: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Associate Director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85465" y="3036802"/>
            <a:ext cx="177145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Pradip 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cs typeface="Arial"/>
              </a:rPr>
              <a:t>Khaladkar</a:t>
            </a: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Associate Director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3832" y="3971382"/>
            <a:ext cx="1948282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Christine 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cs typeface="Arial"/>
              </a:rPr>
              <a:t>Matthes</a:t>
            </a:r>
            <a:endParaRPr lang="en-US" sz="1400" b="1" dirty="0" err="1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200" i="1" dirty="0" err="1">
                <a:solidFill>
                  <a:schemeClr val="accent5">
                    <a:lumMod val="50000"/>
                  </a:schemeClr>
                </a:solidFill>
              </a:rPr>
              <a:t>Acctg</a:t>
            </a:r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. and Admin. Coord.</a:t>
            </a:r>
            <a:endParaRPr lang="en-US" sz="1200" i="1" dirty="0">
              <a:solidFill>
                <a:schemeClr val="accent5">
                  <a:lumMod val="50000"/>
                </a:schemeClr>
              </a:solidFill>
              <a:cs typeface="Arial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4D6AC1-059A-4CC7-A592-0FF3F898F345}"/>
              </a:ext>
            </a:extLst>
          </p:cNvPr>
          <p:cNvSpPr txBox="1"/>
          <p:nvPr/>
        </p:nvSpPr>
        <p:spPr>
          <a:xfrm>
            <a:off x="3636492" y="3983350"/>
            <a:ext cx="175678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Kirk Richardson</a:t>
            </a: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Dir. Mktg. &amp; Sales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8E3E867-9752-4EA3-A55C-522F91F59FF5}"/>
              </a:ext>
            </a:extLst>
          </p:cNvPr>
          <p:cNvCxnSpPr>
            <a:cxnSpLocks/>
          </p:cNvCxnSpPr>
          <p:nvPr/>
        </p:nvCxnSpPr>
        <p:spPr>
          <a:xfrm>
            <a:off x="7090506" y="1909187"/>
            <a:ext cx="0" cy="192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06A2457-A1F5-44FF-8D33-66B30EDBC091}"/>
              </a:ext>
            </a:extLst>
          </p:cNvPr>
          <p:cNvSpPr txBox="1"/>
          <p:nvPr/>
        </p:nvSpPr>
        <p:spPr>
          <a:xfrm>
            <a:off x="6161863" y="4706242"/>
            <a:ext cx="1948282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Daniel Rasmussen</a:t>
            </a:r>
            <a:endParaRPr lang="en-US" sz="1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</a:rPr>
              <a:t>Member Comm. Mgr.</a:t>
            </a:r>
            <a:endParaRPr lang="en-US" sz="1200" i="1" dirty="0">
              <a:solidFill>
                <a:schemeClr val="accent5">
                  <a:lumMod val="50000"/>
                </a:schemeClr>
              </a:solidFill>
              <a:cs typeface="Arial"/>
            </a:endParaRPr>
          </a:p>
        </p:txBody>
      </p:sp>
      <p:sp>
        <p:nvSpPr>
          <p:cNvPr id="41" name="Flowchart: Terminator 40">
            <a:extLst>
              <a:ext uri="{FF2B5EF4-FFF2-40B4-BE49-F238E27FC236}">
                <a16:creationId xmlns:a16="http://schemas.microsoft.com/office/drawing/2014/main" id="{74DDEB84-A879-4D4C-B407-87C807679381}"/>
              </a:ext>
            </a:extLst>
          </p:cNvPr>
          <p:cNvSpPr/>
          <p:nvPr/>
        </p:nvSpPr>
        <p:spPr>
          <a:xfrm>
            <a:off x="6121120" y="4755522"/>
            <a:ext cx="2029767" cy="45217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B505384-611D-48D5-B4DE-370203006C0A}"/>
              </a:ext>
            </a:extLst>
          </p:cNvPr>
          <p:cNvCxnSpPr/>
          <p:nvPr/>
        </p:nvCxnSpPr>
        <p:spPr>
          <a:xfrm>
            <a:off x="5787849" y="4972459"/>
            <a:ext cx="323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3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64" y="1"/>
            <a:ext cx="8369435" cy="69783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PROJECT DEVELOPMENT  COMMITTEES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87634" y="1500224"/>
            <a:ext cx="1627833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cs typeface="Calibri"/>
              </a:rPr>
              <a:t>I&amp;CA 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endParaRPr lang="en-US" sz="1400" b="1" dirty="0"/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Pradip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</a:rPr>
              <a:t>Khaladkar</a:t>
            </a:r>
            <a:endParaRPr lang="en-US" dirty="0" err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17689" y="3313283"/>
            <a:ext cx="191859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cs typeface="Calibri"/>
              </a:rPr>
              <a:t>KM 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/>
              <a:t>Frank Cui/Karen Picker</a:t>
            </a: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Kirk Richardson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0344" y="1590777"/>
            <a:ext cx="162783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cs typeface="Calibri"/>
              </a:rPr>
              <a:t>Polymers 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cs typeface="Calibri"/>
              </a:rPr>
              <a:t>Dale Heffner</a:t>
            </a:r>
            <a:endParaRPr lang="en-US" sz="1400" b="1" dirty="0"/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Heather Stine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59911" y="1536428"/>
            <a:ext cx="1627833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cs typeface="Calibri"/>
              </a:rPr>
              <a:t>Metals 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cs typeface="Calibri"/>
              </a:rPr>
              <a:t>Maria Oestergaard</a:t>
            </a:r>
            <a:endParaRPr lang="en-US" sz="1400" b="1" dirty="0"/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Robert Freed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1200" i="1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3D50C5-2D96-49F5-AF7E-1736E7AF864C}"/>
              </a:ext>
            </a:extLst>
          </p:cNvPr>
          <p:cNvSpPr txBox="1"/>
          <p:nvPr/>
        </p:nvSpPr>
        <p:spPr>
          <a:xfrm>
            <a:off x="774564" y="3369789"/>
            <a:ext cx="1627833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cs typeface="Calibri"/>
              </a:rPr>
              <a:t>PMD 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 err="1"/>
              <a:t>Srini</a:t>
            </a:r>
            <a:r>
              <a:rPr lang="en-US" sz="1400" b="1" dirty="0"/>
              <a:t> Kesavan</a:t>
            </a:r>
            <a:endParaRPr lang="en-US" sz="1400" b="1" dirty="0">
              <a:cs typeface="Calibri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Pradip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</a:rPr>
              <a:t>Khaladkar</a:t>
            </a:r>
            <a:endParaRPr lang="en-US" dirty="0" err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D7551B3-CF97-4F84-AB3D-CFE90DF868F4}"/>
              </a:ext>
            </a:extLst>
          </p:cNvPr>
          <p:cNvSpPr txBox="1"/>
          <p:nvPr/>
        </p:nvSpPr>
        <p:spPr>
          <a:xfrm>
            <a:off x="6359910" y="3490118"/>
            <a:ext cx="162783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cs typeface="Calibri"/>
              </a:rPr>
              <a:t>Ceramics 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cs typeface="Calibri"/>
              </a:rPr>
              <a:t>Jay </a:t>
            </a:r>
            <a:r>
              <a:rPr lang="en-US" sz="1400" b="1" dirty="0" err="1">
                <a:cs typeface="Calibri"/>
              </a:rPr>
              <a:t>Shickling</a:t>
            </a:r>
            <a:endParaRPr lang="en-US" sz="1400" b="1" dirty="0" err="1"/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Heather Stine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DCBF18-70D6-4D94-8863-03F1654EA2B0}"/>
              </a:ext>
            </a:extLst>
          </p:cNvPr>
          <p:cNvSpPr txBox="1"/>
          <p:nvPr/>
        </p:nvSpPr>
        <p:spPr>
          <a:xfrm>
            <a:off x="2251098" y="4867524"/>
            <a:ext cx="162783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0070C0"/>
                </a:solidFill>
                <a:cs typeface="Calibri"/>
              </a:rPr>
              <a:t>EuroTAC</a:t>
            </a:r>
            <a:r>
              <a:rPr lang="en-US" sz="1400" b="1" dirty="0">
                <a:solidFill>
                  <a:srgbClr val="0070C0"/>
                </a:solidFill>
                <a:cs typeface="Calibri"/>
              </a:rPr>
              <a:t> 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 err="1">
                <a:cs typeface="Calibri"/>
              </a:rPr>
              <a:t>Jader</a:t>
            </a:r>
            <a:r>
              <a:rPr lang="en-US" sz="1400" b="1" dirty="0">
                <a:cs typeface="Calibri"/>
              </a:rPr>
              <a:t> Furtado</a:t>
            </a:r>
            <a:endParaRPr lang="en-US" sz="1400" b="1" dirty="0"/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Patrice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</a:rPr>
              <a:t>Houlle</a:t>
            </a:r>
            <a:endParaRPr lang="en-US" sz="1400" b="1" dirty="0" err="1">
              <a:solidFill>
                <a:schemeClr val="accent5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B95F5D-5E3D-4256-89B7-6C287F51C775}"/>
              </a:ext>
            </a:extLst>
          </p:cNvPr>
          <p:cNvSpPr txBox="1"/>
          <p:nvPr/>
        </p:nvSpPr>
        <p:spPr>
          <a:xfrm>
            <a:off x="5031422" y="4869826"/>
            <a:ext cx="162783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0070C0"/>
                </a:solidFill>
                <a:cs typeface="Calibri"/>
              </a:rPr>
              <a:t>AsiaTAC</a:t>
            </a:r>
            <a:r>
              <a:rPr lang="en-US" sz="1400" b="1" dirty="0">
                <a:solidFill>
                  <a:srgbClr val="0070C0"/>
                </a:solidFill>
                <a:cs typeface="Calibri"/>
              </a:rPr>
              <a:t> PDC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cs typeface="Calibri"/>
              </a:rPr>
              <a:t>TP Cheng</a:t>
            </a:r>
            <a:endParaRPr lang="en-US" sz="1400" b="1" dirty="0"/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Paul Liu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9EBEA54-9DE5-4331-A32E-1EAFA9A2AC3A}"/>
              </a:ext>
            </a:extLst>
          </p:cNvPr>
          <p:cNvSpPr/>
          <p:nvPr/>
        </p:nvSpPr>
        <p:spPr>
          <a:xfrm>
            <a:off x="726407" y="1133576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5DDEEB4-45AF-4842-9764-A441FBB959B4}"/>
              </a:ext>
            </a:extLst>
          </p:cNvPr>
          <p:cNvSpPr/>
          <p:nvPr/>
        </p:nvSpPr>
        <p:spPr>
          <a:xfrm>
            <a:off x="3513221" y="1122798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B6EA07-2BDE-4978-B050-C8C91CB774DE}"/>
              </a:ext>
            </a:extLst>
          </p:cNvPr>
          <p:cNvSpPr/>
          <p:nvPr/>
        </p:nvSpPr>
        <p:spPr>
          <a:xfrm>
            <a:off x="6290510" y="1129815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B34CC1C-1060-4879-8EFA-1BE83A7B9FB9}"/>
              </a:ext>
            </a:extLst>
          </p:cNvPr>
          <p:cNvSpPr/>
          <p:nvPr/>
        </p:nvSpPr>
        <p:spPr>
          <a:xfrm>
            <a:off x="2163179" y="4451561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D56500C-89A6-4EF0-A738-1D6CEAC27F80}"/>
              </a:ext>
            </a:extLst>
          </p:cNvPr>
          <p:cNvSpPr/>
          <p:nvPr/>
        </p:nvSpPr>
        <p:spPr>
          <a:xfrm>
            <a:off x="4959281" y="4468202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A2E6C6-4C34-4883-94AA-57B82BE7A94F}"/>
              </a:ext>
            </a:extLst>
          </p:cNvPr>
          <p:cNvSpPr/>
          <p:nvPr/>
        </p:nvSpPr>
        <p:spPr>
          <a:xfrm>
            <a:off x="714127" y="3002859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22E8C9-454A-4F1C-9179-95C702585260}"/>
              </a:ext>
            </a:extLst>
          </p:cNvPr>
          <p:cNvSpPr/>
          <p:nvPr/>
        </p:nvSpPr>
        <p:spPr>
          <a:xfrm>
            <a:off x="3493669" y="3002858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34A1FD0-B7A3-4EA2-BED7-D0973D2F7088}"/>
              </a:ext>
            </a:extLst>
          </p:cNvPr>
          <p:cNvSpPr/>
          <p:nvPr/>
        </p:nvSpPr>
        <p:spPr>
          <a:xfrm>
            <a:off x="6290510" y="3002859"/>
            <a:ext cx="1766636" cy="1736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2100"/>
      </p:ext>
    </p:extLst>
  </p:cSld>
  <p:clrMapOvr>
    <a:masterClrMapping/>
  </p:clrMapOvr>
</p:sld>
</file>

<file path=ppt/theme/theme1.xml><?xml version="1.0" encoding="utf-8"?>
<a:theme xmlns:a="http://schemas.openxmlformats.org/drawingml/2006/main" name="MTI_Standard_080317">
  <a:themeElements>
    <a:clrScheme name="MTI">
      <a:dk1>
        <a:sysClr val="windowText" lastClr="000000"/>
      </a:dk1>
      <a:lt1>
        <a:sysClr val="window" lastClr="FFFFFF"/>
      </a:lt1>
      <a:dk2>
        <a:srgbClr val="254089"/>
      </a:dk2>
      <a:lt2>
        <a:srgbClr val="D1CFD0"/>
      </a:lt2>
      <a:accent1>
        <a:srgbClr val="005599"/>
      </a:accent1>
      <a:accent2>
        <a:srgbClr val="254089"/>
      </a:accent2>
      <a:accent3>
        <a:srgbClr val="00AEE4"/>
      </a:accent3>
      <a:accent4>
        <a:srgbClr val="8DC600"/>
      </a:accent4>
      <a:accent5>
        <a:srgbClr val="F5A853"/>
      </a:accent5>
      <a:accent6>
        <a:srgbClr val="E6E4E4"/>
      </a:accent6>
      <a:hlink>
        <a:srgbClr val="00ACE4"/>
      </a:hlink>
      <a:folHlink>
        <a:srgbClr val="0055E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TIstandard">
  <a:themeElements>
    <a:clrScheme name="MTI">
      <a:dk1>
        <a:sysClr val="windowText" lastClr="000000"/>
      </a:dk1>
      <a:lt1>
        <a:sysClr val="window" lastClr="FFFFFF"/>
      </a:lt1>
      <a:dk2>
        <a:srgbClr val="254089"/>
      </a:dk2>
      <a:lt2>
        <a:srgbClr val="D1CFD0"/>
      </a:lt2>
      <a:accent1>
        <a:srgbClr val="005599"/>
      </a:accent1>
      <a:accent2>
        <a:srgbClr val="254089"/>
      </a:accent2>
      <a:accent3>
        <a:srgbClr val="00AEE4"/>
      </a:accent3>
      <a:accent4>
        <a:srgbClr val="8DC600"/>
      </a:accent4>
      <a:accent5>
        <a:srgbClr val="F5A853"/>
      </a:accent5>
      <a:accent6>
        <a:srgbClr val="E6E4E4"/>
      </a:accent6>
      <a:hlink>
        <a:srgbClr val="00ACE4"/>
      </a:hlink>
      <a:folHlink>
        <a:srgbClr val="0055E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TIstandard" id="{5F9F79C5-4850-4A74-8410-D1799B221210}" vid="{CB947BAB-76DE-49AD-B0C8-7A48EAB59A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embership Training Module" ma:contentTypeID="0x01010012D7D0FEE2C6AF46A4291F2C374FDE390600E052DCB92DF5824DB6B385B354EC6406" ma:contentTypeVersion="9" ma:contentTypeDescription="" ma:contentTypeScope="" ma:versionID="4f4ce0ed7d33136c8e7d6fa5c4593ee3">
  <xsd:schema xmlns:xsd="http://www.w3.org/2001/XMLSchema" xmlns:xs="http://www.w3.org/2001/XMLSchema" xmlns:p="http://schemas.microsoft.com/office/2006/metadata/properties" xmlns:ns1="http://schemas.microsoft.com/sharepoint/v3" xmlns:ns2="abee77be-8b3b-4df2-8b2a-5c93aa842183" xmlns:ns3="d1997763-5eca-4dd9-9f4e-d72dd336a6e8" xmlns:ns4="ce9da3e4-c39a-4101-ad52-8338e2f999ab" targetNamespace="http://schemas.microsoft.com/office/2006/metadata/properties" ma:root="true" ma:fieldsID="b4212117d6fdb1a02a423d3263f60793" ns1:_="" ns2:_="" ns3:_="" ns4:_="">
    <xsd:import namespace="http://schemas.microsoft.com/sharepoint/v3"/>
    <xsd:import namespace="abee77be-8b3b-4df2-8b2a-5c93aa842183"/>
    <xsd:import namespace="d1997763-5eca-4dd9-9f4e-d72dd336a6e8"/>
    <xsd:import namespace="ce9da3e4-c39a-4101-ad52-8338e2f999ab"/>
    <xsd:element name="properties">
      <xsd:complexType>
        <xsd:sequence>
          <xsd:element name="documentManagement">
            <xsd:complexType>
              <xsd:all>
                <xsd:element ref="ns2:ModuleNumber" minOccurs="0"/>
                <xsd:element ref="ns1:Language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9" nillable="true" ma:displayName="Language" ma:default="English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e77be-8b3b-4df2-8b2a-5c93aa842183" elementFormDefault="qualified">
    <xsd:import namespace="http://schemas.microsoft.com/office/2006/documentManagement/types"/>
    <xsd:import namespace="http://schemas.microsoft.com/office/infopath/2007/PartnerControls"/>
    <xsd:element name="ModuleNumber" ma:index="8" nillable="true" ma:displayName="Module Number" ma:decimals="0" ma:internalName="ModuleNumber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97763-5eca-4dd9-9f4e-d72dd336a6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9da3e4-c39a-4101-ad52-8338e2f999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</Language>
    <ModuleNumber xmlns="abee77be-8b3b-4df2-8b2a-5c93aa842183" xsi:nil="true"/>
  </documentManagement>
</p:properties>
</file>

<file path=customXml/itemProps1.xml><?xml version="1.0" encoding="utf-8"?>
<ds:datastoreItem xmlns:ds="http://schemas.openxmlformats.org/officeDocument/2006/customXml" ds:itemID="{32A3E361-D95E-488A-9610-E054A0EF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ee77be-8b3b-4df2-8b2a-5c93aa842183"/>
    <ds:schemaRef ds:uri="d1997763-5eca-4dd9-9f4e-d72dd336a6e8"/>
    <ds:schemaRef ds:uri="ce9da3e4-c39a-4101-ad52-8338e2f99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A3F5A5-C528-456B-A62B-D8EA321B3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DC0B88-86E3-4B12-AC63-275EC471B8E7}">
  <ds:schemaRefs>
    <ds:schemaRef ds:uri="http://purl.org/dc/dcmitype/"/>
    <ds:schemaRef ds:uri="http://purl.org/dc/terms/"/>
    <ds:schemaRef ds:uri="ce9da3e4-c39a-4101-ad52-8338e2f999ab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bee77be-8b3b-4df2-8b2a-5c93aa842183"/>
    <ds:schemaRef ds:uri="http://purl.org/dc/elements/1.1/"/>
    <ds:schemaRef ds:uri="http://schemas.microsoft.com/office/2006/documentManagement/types"/>
    <ds:schemaRef ds:uri="d1997763-5eca-4dd9-9f4e-d72dd336a6e8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MTI_Standard_17</Template>
  <TotalTime>156</TotalTime>
  <Words>405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Franklin Gothic Book</vt:lpstr>
      <vt:lpstr>Helvetica</vt:lpstr>
      <vt:lpstr>MTI_Standard_080317</vt:lpstr>
      <vt:lpstr>MTIstandard</vt:lpstr>
      <vt:lpstr>WHO’s WHO</vt:lpstr>
      <vt:lpstr>OUTLINE</vt:lpstr>
      <vt:lpstr>MISSION</vt:lpstr>
      <vt:lpstr>BOARD OF DIRECTORS</vt:lpstr>
      <vt:lpstr>CURRENT MTI BOARD OF DIRECTORS</vt:lpstr>
      <vt:lpstr>BOARD COMMITTEES</vt:lpstr>
      <vt:lpstr>TECHNICAL ADVISORY COUNCILS</vt:lpstr>
      <vt:lpstr>MTI STAFF</vt:lpstr>
      <vt:lpstr>PROJECT DEVELOPMENT  COMMITTEES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WHO’S WHO</dc:title>
  <dc:creator>Paul Whitcraft</dc:creator>
  <cp:lastModifiedBy>Daniel Rasmussen</cp:lastModifiedBy>
  <cp:revision>278</cp:revision>
  <cp:lastPrinted>2017-08-03T17:43:51Z</cp:lastPrinted>
  <dcterms:created xsi:type="dcterms:W3CDTF">2018-10-03T12:31:43Z</dcterms:created>
  <dcterms:modified xsi:type="dcterms:W3CDTF">2021-07-28T14:00:39Z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0x01010012D7D0FEE2C6AF46A4291F2C374FDE390600E052DCB92DF5824DB6B385B354EC6406</vt:lpwstr>
  </property>
</Properties>
</file>