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sldIdLst>
    <p:sldId id="256" r:id="rId5"/>
    <p:sldId id="260" r:id="rId6"/>
    <p:sldId id="270" r:id="rId7"/>
    <p:sldId id="278" r:id="rId8"/>
    <p:sldId id="272" r:id="rId9"/>
    <p:sldId id="277" r:id="rId10"/>
    <p:sldId id="273" r:id="rId11"/>
    <p:sldId id="274" r:id="rId12"/>
    <p:sldId id="275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F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102AD9-03B6-454F-0AAA-4020B872F99B}" v="3" dt="2019-08-08T19:06:47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5000"/>
            <a:ext cx="7772400" cy="3591560"/>
          </a:xfrm>
        </p:spPr>
        <p:txBody>
          <a:bodyPr tIns="0" bIns="0" anchor="ctr" anchorCtr="0">
            <a:noAutofit/>
          </a:bodyPr>
          <a:lstStyle>
            <a:lvl1pPr>
              <a:lnSpc>
                <a:spcPts val="3800"/>
              </a:lnSpc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364480"/>
            <a:ext cx="6400800" cy="4267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Date style</a:t>
            </a:r>
          </a:p>
        </p:txBody>
      </p:sp>
    </p:spTree>
    <p:extLst>
      <p:ext uri="{BB962C8B-B14F-4D97-AF65-F5344CB8AC3E}">
        <p14:creationId xmlns:p14="http://schemas.microsoft.com/office/powerpoint/2010/main" val="29694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aseline="0">
                <a:latin typeface="+mj-lt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8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0085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889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97000"/>
            <a:ext cx="8229600" cy="812800"/>
          </a:xfrm>
        </p:spPr>
        <p:txBody>
          <a:bodyPr lIns="91440" tIns="0" bIns="0"/>
          <a:lstStyle>
            <a:lvl1pPr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Master Subhead style</a:t>
            </a:r>
          </a:p>
        </p:txBody>
      </p:sp>
    </p:spTree>
    <p:extLst>
      <p:ext uri="{BB962C8B-B14F-4D97-AF65-F5344CB8AC3E}">
        <p14:creationId xmlns:p14="http://schemas.microsoft.com/office/powerpoint/2010/main" val="412886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4565" y="0"/>
            <a:ext cx="7886700" cy="65367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28957"/>
            <a:ext cx="7886700" cy="5566396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150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94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E78424-5771-4E8E-998A-427F439FD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C758-B890-44CC-87C5-FD0D1ADFCA5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E795E-54A8-4E01-992F-38560B74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63223-1224-4C08-8C9F-D5EA1AB9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2649-1748-4E6E-9070-01DED694F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5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486656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76999"/>
            <a:ext cx="609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  <a:latin typeface="Helvetica"/>
              </a:defRPr>
            </a:lvl1pPr>
          </a:lstStyle>
          <a:p>
            <a:fld id="{7F1882C0-1630-794F-B3EE-176E1189E2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0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7.pd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831" y="1737364"/>
            <a:ext cx="7772400" cy="2387600"/>
          </a:xfrm>
        </p:spPr>
        <p:txBody>
          <a:bodyPr/>
          <a:lstStyle/>
          <a:p>
            <a:r>
              <a:rPr lang="en-US" dirty="0"/>
              <a:t>HISTORY </a:t>
            </a:r>
            <a:br>
              <a:rPr lang="en-US" dirty="0"/>
            </a:br>
            <a:r>
              <a:rPr lang="en-US" dirty="0"/>
              <a:t>&amp; STRUCTURE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4600"/>
            <a:ext cx="6858000" cy="82928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0" y="5933546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18288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6BF"/>
                </a:solidFill>
              </a:rPr>
              <a:t>TAC Voting</a:t>
            </a:r>
            <a:endParaRPr lang="en-US" dirty="0">
              <a:solidFill>
                <a:srgbClr val="0076BF"/>
              </a:solidFill>
            </a:endParaRPr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4722032-95B3-4A0A-B8D8-5F62D9741C5B}"/>
              </a:ext>
            </a:extLst>
          </p:cNvPr>
          <p:cNvGraphicFramePr>
            <a:graphicFrameLocks noGrp="1"/>
          </p:cNvGraphicFramePr>
          <p:nvPr/>
        </p:nvGraphicFramePr>
        <p:xfrm>
          <a:off x="694178" y="1747413"/>
          <a:ext cx="7939117" cy="293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49428">
                  <a:extLst>
                    <a:ext uri="{9D8B030D-6E8A-4147-A177-3AD203B41FA5}">
                      <a16:colId xmlns:a16="http://schemas.microsoft.com/office/drawing/2014/main" val="4031905646"/>
                    </a:ext>
                  </a:extLst>
                </a:gridCol>
                <a:gridCol w="5489689">
                  <a:extLst>
                    <a:ext uri="{9D8B030D-6E8A-4147-A177-3AD203B41FA5}">
                      <a16:colId xmlns:a16="http://schemas.microsoft.com/office/drawing/2014/main" val="2961505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In Favor...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if you believe that it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furthers the MTI Mission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has probable value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has a sufficient probability of success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68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Against...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if you believe it does not meet the above 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372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Abstain...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if you cannot adequately evaluate the 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624613"/>
                  </a:ext>
                </a:extLst>
              </a:tr>
              <a:tr h="191497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Recuse...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if you have a direct and significant conflict of interest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670198"/>
                  </a:ext>
                </a:extLst>
              </a:tr>
              <a:tr h="1914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Remember...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always disclose non-obvious conflicts of interest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one vote per Member company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9432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53ED758-EF1E-438D-9187-DB8BBB5D9948}"/>
              </a:ext>
            </a:extLst>
          </p:cNvPr>
          <p:cNvSpPr txBox="1"/>
          <p:nvPr/>
        </p:nvSpPr>
        <p:spPr>
          <a:xfrm>
            <a:off x="3333750" y="102895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814DB-47E5-4F46-8566-B33C171F98CD}"/>
              </a:ext>
            </a:extLst>
          </p:cNvPr>
          <p:cNvSpPr txBox="1"/>
          <p:nvPr/>
        </p:nvSpPr>
        <p:spPr>
          <a:xfrm>
            <a:off x="694179" y="1747413"/>
            <a:ext cx="7939116" cy="2936239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24BAE7-0777-44D1-A9A6-4021B932D5C9}"/>
              </a:ext>
            </a:extLst>
          </p:cNvPr>
          <p:cNvCxnSpPr/>
          <p:nvPr/>
        </p:nvCxnSpPr>
        <p:spPr>
          <a:xfrm>
            <a:off x="3136739" y="1747413"/>
            <a:ext cx="0" cy="2936240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B3082B-6121-4843-85A3-0BEE67D92574}"/>
              </a:ext>
            </a:extLst>
          </p:cNvPr>
          <p:cNvCxnSpPr>
            <a:cxnSpLocks/>
          </p:cNvCxnSpPr>
          <p:nvPr/>
        </p:nvCxnSpPr>
        <p:spPr>
          <a:xfrm>
            <a:off x="722149" y="2916820"/>
            <a:ext cx="7898921" cy="0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E38EE0-73DB-457E-99F5-DFF271D76A29}"/>
              </a:ext>
            </a:extLst>
          </p:cNvPr>
          <p:cNvCxnSpPr>
            <a:cxnSpLocks/>
          </p:cNvCxnSpPr>
          <p:nvPr/>
        </p:nvCxnSpPr>
        <p:spPr>
          <a:xfrm flipV="1">
            <a:off x="722149" y="3306541"/>
            <a:ext cx="7911146" cy="1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C991C5-6FFC-476C-88D7-E94532C941F5}"/>
              </a:ext>
            </a:extLst>
          </p:cNvPr>
          <p:cNvCxnSpPr>
            <a:cxnSpLocks/>
          </p:cNvCxnSpPr>
          <p:nvPr/>
        </p:nvCxnSpPr>
        <p:spPr>
          <a:xfrm>
            <a:off x="722149" y="3661458"/>
            <a:ext cx="7911146" cy="0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25755E-F4B2-49D7-9313-CF369D8E7D0D}"/>
              </a:ext>
            </a:extLst>
          </p:cNvPr>
          <p:cNvCxnSpPr>
            <a:cxnSpLocks/>
          </p:cNvCxnSpPr>
          <p:nvPr/>
        </p:nvCxnSpPr>
        <p:spPr>
          <a:xfrm>
            <a:off x="722149" y="4033777"/>
            <a:ext cx="7898921" cy="0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55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9056427.jpg"/>
          <p:cNvPicPr>
            <a:picLocks noChangeAspect="1"/>
          </p:cNvPicPr>
          <p:nvPr/>
        </p:nvPicPr>
        <p:blipFill>
          <a:blip r:embed="rId2"/>
          <a:srcRect b="27452"/>
          <a:stretch>
            <a:fillRect/>
          </a:stretch>
        </p:blipFill>
        <p:spPr>
          <a:xfrm>
            <a:off x="3779601" y="914401"/>
            <a:ext cx="4543132" cy="495630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914401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5933546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65" y="19506"/>
            <a:ext cx="7886700" cy="65367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8957"/>
            <a:ext cx="7886700" cy="4906177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287338" algn="l"/>
              </a:tabLst>
            </a:pPr>
            <a:r>
              <a:rPr lang="en-US" dirty="0"/>
              <a:t>Brief History</a:t>
            </a:r>
          </a:p>
          <a:p>
            <a:pPr>
              <a:spcAft>
                <a:spcPts val="600"/>
              </a:spcAft>
              <a:tabLst>
                <a:tab pos="287338" algn="l"/>
              </a:tabLst>
            </a:pPr>
            <a:r>
              <a:rPr lang="en-US" dirty="0"/>
              <a:t>Our Mission</a:t>
            </a:r>
          </a:p>
          <a:p>
            <a:pPr>
              <a:spcAft>
                <a:spcPts val="600"/>
              </a:spcAft>
              <a:tabLst>
                <a:tab pos="287338" algn="l"/>
              </a:tabLst>
            </a:pPr>
            <a:r>
              <a:rPr lang="en-US" dirty="0"/>
              <a:t>Organization</a:t>
            </a:r>
          </a:p>
          <a:p>
            <a:pPr>
              <a:spcAft>
                <a:spcPts val="600"/>
              </a:spcAft>
              <a:tabLst>
                <a:tab pos="287338" algn="l"/>
              </a:tabLst>
            </a:pPr>
            <a:r>
              <a:rPr lang="en-US" dirty="0"/>
              <a:t>Culture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0" y="914401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933546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lightbulb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645849" y="175563"/>
            <a:ext cx="2809740" cy="3656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 OF MTI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587" y="1016667"/>
            <a:ext cx="7886700" cy="5002296"/>
          </a:xfrm>
        </p:spPr>
        <p:txBody>
          <a:bodyPr vert="horz" lIns="182880" tIns="45720" rIns="91440" bIns="45720" rtlCol="0" anchor="t">
            <a:noAutofit/>
          </a:bodyPr>
          <a:lstStyle/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dirty="0"/>
              <a:t>5 Guys in a Bar</a:t>
            </a:r>
            <a:endParaRPr lang="en-US" dirty="0">
              <a:cs typeface="Arial"/>
            </a:endParaRPr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dirty="0"/>
              <a:t>NACE 1975 Toronto</a:t>
            </a:r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dirty="0"/>
              <a:t>Discussing major problem areas</a:t>
            </a:r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dirty="0"/>
              <a:t>Inadequate resources</a:t>
            </a:r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dirty="0"/>
              <a:t>Result — frustration, then an Idea.</a:t>
            </a:r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dirty="0"/>
              <a:t>Why not pool funds for </a:t>
            </a:r>
          </a:p>
          <a:p>
            <a:pPr marL="0" indent="0">
              <a:spcAft>
                <a:spcPts val="600"/>
              </a:spcAft>
              <a:buNone/>
              <a:tabLst>
                <a:tab pos="287338" algn="l"/>
                <a:tab pos="576263" algn="l"/>
              </a:tabLst>
            </a:pPr>
            <a:r>
              <a:rPr lang="en-US" dirty="0"/>
              <a:t>     solving generic problems?</a:t>
            </a:r>
            <a:endParaRPr lang="en-US" dirty="0">
              <a:cs typeface="Arial"/>
            </a:endParaRPr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dirty="0"/>
              <a:t>And the rest is 40+ years of history!</a:t>
            </a:r>
            <a:endParaRPr lang="en-US" dirty="0">
              <a:cs typeface="Arial"/>
            </a:endParaRPr>
          </a:p>
        </p:txBody>
      </p:sp>
      <p:pic>
        <p:nvPicPr>
          <p:cNvPr id="8" name="Picture 8" descr="A picture containing scene, indoor, table&#10;&#10;Description generated with high confidence">
            <a:extLst>
              <a:ext uri="{FF2B5EF4-FFF2-40B4-BE49-F238E27FC236}">
                <a16:creationId xmlns:a16="http://schemas.microsoft.com/office/drawing/2014/main" id="{47EB3285-35E3-4F63-9E3C-F52268886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7435" y="3720983"/>
            <a:ext cx="2524125" cy="1809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694A5-3AAF-4985-99D3-2F8ECF5BF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95"/>
            <a:ext cx="8229600" cy="1143000"/>
          </a:xfrm>
        </p:spPr>
        <p:txBody>
          <a:bodyPr/>
          <a:lstStyle/>
          <a:p>
            <a:r>
              <a:rPr lang="en-US" dirty="0">
                <a:cs typeface="Arial"/>
              </a:rPr>
              <a:t>MILESTONES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BDDED-3D0A-495F-A2FC-5F47033E2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5414"/>
            <a:ext cx="8229600" cy="4486656"/>
          </a:xfrm>
        </p:spPr>
        <p:txBody>
          <a:bodyPr vert="horz" lIns="18288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1977  First Funded Project - Control of SCC</a:t>
            </a:r>
          </a:p>
          <a:p>
            <a:r>
              <a:rPr lang="en-US" dirty="0">
                <a:cs typeface="Arial"/>
              </a:rPr>
              <a:t>1982 First Scholarship Awarded</a:t>
            </a:r>
          </a:p>
          <a:p>
            <a:r>
              <a:rPr lang="en-US" dirty="0">
                <a:cs typeface="Arial"/>
              </a:rPr>
              <a:t>1983 Newsletter created</a:t>
            </a:r>
          </a:p>
          <a:p>
            <a:r>
              <a:rPr lang="en-US" dirty="0">
                <a:cs typeface="Arial"/>
              </a:rPr>
              <a:t>1988 Bert Krisher Named Executive Director</a:t>
            </a:r>
          </a:p>
          <a:p>
            <a:r>
              <a:rPr lang="en-US" dirty="0">
                <a:cs typeface="Arial"/>
              </a:rPr>
              <a:t>1988 Forum Created</a:t>
            </a:r>
          </a:p>
          <a:p>
            <a:r>
              <a:rPr lang="en-US" dirty="0">
                <a:cs typeface="Arial"/>
              </a:rPr>
              <a:t>1996 Website is Launched</a:t>
            </a:r>
          </a:p>
          <a:p>
            <a:r>
              <a:rPr lang="en-US" dirty="0">
                <a:cs typeface="Arial"/>
              </a:rPr>
              <a:t>1997 Jim Macki Named Executive Director</a:t>
            </a:r>
          </a:p>
          <a:p>
            <a:r>
              <a:rPr lang="en-US" dirty="0">
                <a:cs typeface="Arial"/>
              </a:rPr>
              <a:t>1997 First MS Series Book Issued</a:t>
            </a:r>
          </a:p>
          <a:p>
            <a:r>
              <a:rPr lang="en-US" dirty="0">
                <a:cs typeface="Arial"/>
              </a:rPr>
              <a:t>2000 Metal Dusting Project with DOE</a:t>
            </a:r>
          </a:p>
          <a:p>
            <a:r>
              <a:rPr lang="en-US" dirty="0">
                <a:cs typeface="Arial"/>
              </a:rPr>
              <a:t>2008 </a:t>
            </a:r>
            <a:r>
              <a:rPr lang="en-US" dirty="0" err="1">
                <a:cs typeface="Arial"/>
              </a:rPr>
              <a:t>AsiaTAC</a:t>
            </a:r>
            <a:r>
              <a:rPr lang="en-US" dirty="0">
                <a:cs typeface="Arial"/>
              </a:rPr>
              <a:t> and </a:t>
            </a:r>
            <a:r>
              <a:rPr lang="en-US" dirty="0" err="1">
                <a:cs typeface="Arial"/>
              </a:rPr>
              <a:t>EuroTAC</a:t>
            </a:r>
            <a:r>
              <a:rPr lang="en-US" dirty="0">
                <a:cs typeface="Arial"/>
              </a:rPr>
              <a:t> Formed</a:t>
            </a:r>
          </a:p>
          <a:p>
            <a:r>
              <a:rPr lang="en-US" dirty="0">
                <a:cs typeface="Arial"/>
              </a:rPr>
              <a:t>2014 Value Awards Created</a:t>
            </a:r>
          </a:p>
          <a:p>
            <a:r>
              <a:rPr lang="en-US" dirty="0">
                <a:cs typeface="Arial"/>
              </a:rPr>
              <a:t>2015 </a:t>
            </a:r>
            <a:r>
              <a:rPr lang="en-US" dirty="0" err="1">
                <a:cs typeface="Arial"/>
              </a:rPr>
              <a:t>eLibrary</a:t>
            </a:r>
            <a:r>
              <a:rPr lang="en-US" dirty="0">
                <a:cs typeface="Arial"/>
              </a:rPr>
              <a:t> Created</a:t>
            </a:r>
          </a:p>
          <a:p>
            <a:r>
              <a:rPr lang="en-US" dirty="0">
                <a:cs typeface="Arial"/>
              </a:rPr>
              <a:t>2020 First Global Solutions Symposium</a:t>
            </a:r>
          </a:p>
          <a:p>
            <a:endParaRPr lang="en-US" dirty="0">
              <a:cs typeface="Arial"/>
            </a:endParaRPr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930A3C5-4B4D-4FEC-BD05-CC5EF26A6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421" y="1286552"/>
            <a:ext cx="2743200" cy="21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7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0" y="5933546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565" y="478402"/>
            <a:ext cx="7886700" cy="5566396"/>
          </a:xfrm>
        </p:spPr>
        <p:txBody>
          <a:bodyPr vert="horz" lIns="18288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cs typeface="Arial"/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MTI maximizes member asset performance by providing global leadership in materials technology for industrial processing companies to improve safety, sustainability, reliability and profitability.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D87C838-7BAF-4FA8-979A-AE5480661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22" y="201059"/>
            <a:ext cx="7200019" cy="57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6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0" y="914401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5933546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816" y="191498"/>
            <a:ext cx="7886700" cy="653677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b="1" dirty="0">
                <a:solidFill>
                  <a:srgbClr val="0076BF"/>
                </a:solidFill>
              </a:rPr>
              <a:t>Elections</a:t>
            </a:r>
            <a:endParaRPr lang="en-US" dirty="0"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4F45B-8FF0-4A34-90B3-458D67696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36" y="1256360"/>
            <a:ext cx="7886700" cy="3172679"/>
          </a:xfrm>
        </p:spPr>
        <p:txBody>
          <a:bodyPr vert="horz" lIns="18288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The Board of Directors and the chair and vice-chair of </a:t>
            </a:r>
            <a:r>
              <a:rPr lang="en-US" err="1">
                <a:cs typeface="Arial"/>
              </a:rPr>
              <a:t>AmeriTAC</a:t>
            </a:r>
            <a:r>
              <a:rPr lang="en-US" dirty="0">
                <a:cs typeface="Arial"/>
              </a:rPr>
              <a:t> are elected at the annual members meeting in October. The </a:t>
            </a:r>
            <a:r>
              <a:rPr lang="en-US" err="1">
                <a:cs typeface="Arial"/>
              </a:rPr>
              <a:t>AmeriTAC</a:t>
            </a:r>
            <a:r>
              <a:rPr lang="en-US" dirty="0">
                <a:cs typeface="Arial"/>
              </a:rPr>
              <a:t> chair and vice-chair are ex-officio members of the MTI Board of Directors.</a:t>
            </a:r>
          </a:p>
          <a:p>
            <a:endParaRPr lang="en-US" dirty="0">
              <a:cs typeface="Arial"/>
            </a:endParaRPr>
          </a:p>
          <a:p>
            <a:pPr>
              <a:spcBef>
                <a:spcPct val="0"/>
              </a:spcBef>
            </a:pPr>
            <a:r>
              <a:rPr lang="en-US" dirty="0">
                <a:cs typeface="Arial"/>
              </a:rPr>
              <a:t>Chairs of </a:t>
            </a:r>
            <a:r>
              <a:rPr lang="en-US" dirty="0" err="1">
                <a:cs typeface="Arial"/>
              </a:rPr>
              <a:t>EuroTAC</a:t>
            </a:r>
            <a:r>
              <a:rPr lang="en-US" dirty="0">
                <a:cs typeface="Arial"/>
              </a:rPr>
              <a:t> and </a:t>
            </a:r>
            <a:r>
              <a:rPr lang="en-US" dirty="0" err="1">
                <a:cs typeface="Arial"/>
              </a:rPr>
              <a:t>AsiaTAC</a:t>
            </a:r>
            <a:r>
              <a:rPr lang="en-US" dirty="0">
                <a:cs typeface="Arial"/>
              </a:rPr>
              <a:t> are also elected at the annual members meeting and are also ex-officio members of the MTI Board of Directors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0" y="5933546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4565" y="0"/>
            <a:ext cx="7886700" cy="653677"/>
          </a:xfrm>
        </p:spPr>
        <p:txBody>
          <a:bodyPr/>
          <a:lstStyle/>
          <a:p>
            <a:r>
              <a:rPr lang="en-US" dirty="0"/>
              <a:t>MTI STAFF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3557116" y="1256044"/>
            <a:ext cx="2029767" cy="452176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Terminator 16"/>
          <p:cNvSpPr/>
          <p:nvPr/>
        </p:nvSpPr>
        <p:spPr>
          <a:xfrm>
            <a:off x="993111" y="2131925"/>
            <a:ext cx="2029767" cy="452176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Terminator 22"/>
          <p:cNvSpPr/>
          <p:nvPr/>
        </p:nvSpPr>
        <p:spPr>
          <a:xfrm>
            <a:off x="3557116" y="2131925"/>
            <a:ext cx="2029767" cy="452176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Terminator 23"/>
          <p:cNvSpPr/>
          <p:nvPr/>
        </p:nvSpPr>
        <p:spPr>
          <a:xfrm>
            <a:off x="6121121" y="2136949"/>
            <a:ext cx="2029767" cy="452176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Terminator 24"/>
          <p:cNvSpPr/>
          <p:nvPr/>
        </p:nvSpPr>
        <p:spPr>
          <a:xfrm>
            <a:off x="993110" y="3067523"/>
            <a:ext cx="2029767" cy="452176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Terminator 25"/>
          <p:cNvSpPr/>
          <p:nvPr/>
        </p:nvSpPr>
        <p:spPr>
          <a:xfrm>
            <a:off x="3557116" y="3062500"/>
            <a:ext cx="2029767" cy="452176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Terminator 26"/>
          <p:cNvSpPr/>
          <p:nvPr/>
        </p:nvSpPr>
        <p:spPr>
          <a:xfrm>
            <a:off x="6121121" y="3068193"/>
            <a:ext cx="2029767" cy="446781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Terminator 27"/>
          <p:cNvSpPr/>
          <p:nvPr/>
        </p:nvSpPr>
        <p:spPr>
          <a:xfrm>
            <a:off x="993111" y="3998098"/>
            <a:ext cx="2029767" cy="452176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Terminator 28"/>
          <p:cNvSpPr/>
          <p:nvPr/>
        </p:nvSpPr>
        <p:spPr>
          <a:xfrm>
            <a:off x="3557116" y="3998098"/>
            <a:ext cx="2029767" cy="452176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Terminator 29"/>
          <p:cNvSpPr/>
          <p:nvPr/>
        </p:nvSpPr>
        <p:spPr>
          <a:xfrm>
            <a:off x="6121121" y="3993623"/>
            <a:ext cx="2029767" cy="452176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12" idx="2"/>
          </p:cNvCxnSpPr>
          <p:nvPr/>
        </p:nvCxnSpPr>
        <p:spPr>
          <a:xfrm flipH="1">
            <a:off x="4571999" y="1708220"/>
            <a:ext cx="1" cy="200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72000" y="1909187"/>
            <a:ext cx="2518506" cy="10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295859" y="1909187"/>
            <a:ext cx="12761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 flipH="1">
            <a:off x="5787849" y="2362071"/>
            <a:ext cx="33987" cy="2619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24" idx="1"/>
          </p:cNvCxnSpPr>
          <p:nvPr/>
        </p:nvCxnSpPr>
        <p:spPr>
          <a:xfrm>
            <a:off x="5797899" y="2358013"/>
            <a:ext cx="323222" cy="5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27" idx="1"/>
          </p:cNvCxnSpPr>
          <p:nvPr/>
        </p:nvCxnSpPr>
        <p:spPr>
          <a:xfrm>
            <a:off x="5797899" y="3281939"/>
            <a:ext cx="323222" cy="9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30" idx="1"/>
          </p:cNvCxnSpPr>
          <p:nvPr/>
        </p:nvCxnSpPr>
        <p:spPr>
          <a:xfrm>
            <a:off x="5797899" y="4219711"/>
            <a:ext cx="3232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 flipH="1">
            <a:off x="3295857" y="1909187"/>
            <a:ext cx="2" cy="2374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7" idx="3"/>
            <a:endCxn id="23" idx="1"/>
          </p:cNvCxnSpPr>
          <p:nvPr/>
        </p:nvCxnSpPr>
        <p:spPr>
          <a:xfrm>
            <a:off x="3022878" y="2358013"/>
            <a:ext cx="534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5" idx="3"/>
          </p:cNvCxnSpPr>
          <p:nvPr/>
        </p:nvCxnSpPr>
        <p:spPr>
          <a:xfrm>
            <a:off x="3022877" y="3293611"/>
            <a:ext cx="5342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8" idx="3"/>
            <a:endCxn id="29" idx="1"/>
          </p:cNvCxnSpPr>
          <p:nvPr/>
        </p:nvCxnSpPr>
        <p:spPr>
          <a:xfrm>
            <a:off x="3022878" y="4224186"/>
            <a:ext cx="534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758083" y="1234236"/>
            <a:ext cx="1627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Paul Whitcraft</a:t>
            </a:r>
          </a:p>
          <a:p>
            <a:pPr algn="ctr"/>
            <a:r>
              <a:rPr lang="en-US" sz="1200" i="1" dirty="0">
                <a:solidFill>
                  <a:schemeClr val="accent5">
                    <a:lumMod val="50000"/>
                  </a:schemeClr>
                </a:solidFill>
              </a:rPr>
              <a:t>Executive Director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84029" y="2121289"/>
            <a:ext cx="1627833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Patrice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cs typeface="Arial"/>
              </a:rPr>
              <a:t>Houlle</a:t>
            </a:r>
            <a:endParaRPr lang="en-US" sz="1400" b="1" dirty="0" err="1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200" i="1" dirty="0">
                <a:solidFill>
                  <a:schemeClr val="accent5">
                    <a:lumMod val="50000"/>
                  </a:schemeClr>
                </a:solidFill>
              </a:rPr>
              <a:t>Associate Director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57115" y="2110152"/>
            <a:ext cx="2029767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Heather Stine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200" i="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Associate Director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322088" y="2141424"/>
            <a:ext cx="1627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Byron Keelin</a:t>
            </a:r>
          </a:p>
          <a:p>
            <a:pPr algn="ctr"/>
            <a:r>
              <a:rPr lang="en-US" sz="1200" i="1" dirty="0">
                <a:solidFill>
                  <a:schemeClr val="accent5">
                    <a:lumMod val="50000"/>
                  </a:schemeClr>
                </a:solidFill>
              </a:rPr>
              <a:t>Operations Director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037341" y="3031869"/>
            <a:ext cx="2293075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Lindsey Skinner</a:t>
            </a:r>
          </a:p>
          <a:p>
            <a:pPr algn="ctr"/>
            <a:r>
              <a:rPr lang="en-US" sz="1200" i="1" dirty="0">
                <a:solidFill>
                  <a:schemeClr val="accent5">
                    <a:lumMod val="50000"/>
                  </a:schemeClr>
                </a:solidFill>
              </a:rPr>
              <a:t>Dir. Comm.&amp; Bus. Dev.</a:t>
            </a:r>
            <a:endParaRPr lang="en-US" sz="1200" i="1" dirty="0">
              <a:solidFill>
                <a:schemeClr val="accent5">
                  <a:lumMod val="50000"/>
                </a:schemeClr>
              </a:solidFill>
              <a:cs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96804" y="3964293"/>
            <a:ext cx="1627833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Robert Freed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cs typeface="Arial"/>
            </a:endParaRPr>
          </a:p>
          <a:p>
            <a:pPr algn="ctr"/>
            <a:r>
              <a:rPr lang="en-US" sz="1200" i="1" dirty="0">
                <a:solidFill>
                  <a:schemeClr val="accent5">
                    <a:lumMod val="50000"/>
                  </a:schemeClr>
                </a:solidFill>
              </a:rPr>
              <a:t>Associate Director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184029" y="3045069"/>
            <a:ext cx="1627833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Paul Liu</a:t>
            </a:r>
          </a:p>
          <a:p>
            <a:pPr algn="ctr"/>
            <a:r>
              <a:rPr lang="en-US" sz="1200" i="1" dirty="0">
                <a:solidFill>
                  <a:schemeClr val="accent5">
                    <a:lumMod val="50000"/>
                  </a:schemeClr>
                </a:solidFill>
              </a:rPr>
              <a:t>Associate Director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685465" y="3036802"/>
            <a:ext cx="1771455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Pradip 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cs typeface="Arial"/>
              </a:rPr>
              <a:t>Khaladkar</a:t>
            </a:r>
          </a:p>
          <a:p>
            <a:pPr algn="ctr"/>
            <a:r>
              <a:rPr lang="en-US" sz="1200" i="1" dirty="0">
                <a:solidFill>
                  <a:schemeClr val="accent5">
                    <a:lumMod val="50000"/>
                  </a:schemeClr>
                </a:solidFill>
              </a:rPr>
              <a:t>Associate Director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73832" y="3971382"/>
            <a:ext cx="1948282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Christine 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cs typeface="Arial"/>
              </a:rPr>
              <a:t>Matthes</a:t>
            </a:r>
            <a:endParaRPr lang="en-US" sz="1400" b="1" dirty="0" err="1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200" i="1" dirty="0" err="1">
                <a:solidFill>
                  <a:schemeClr val="accent5">
                    <a:lumMod val="50000"/>
                  </a:schemeClr>
                </a:solidFill>
              </a:rPr>
              <a:t>Acctg</a:t>
            </a:r>
            <a:r>
              <a:rPr lang="en-US" sz="1200" i="1" dirty="0">
                <a:solidFill>
                  <a:schemeClr val="accent5">
                    <a:lumMod val="50000"/>
                  </a:schemeClr>
                </a:solidFill>
              </a:rPr>
              <a:t>. and Admin. Coord.</a:t>
            </a:r>
            <a:endParaRPr lang="en-US" sz="1200" i="1" dirty="0">
              <a:solidFill>
                <a:schemeClr val="accent5">
                  <a:lumMod val="50000"/>
                </a:schemeClr>
              </a:solidFill>
              <a:cs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4D6AC1-059A-4CC7-A592-0FF3F898F345}"/>
              </a:ext>
            </a:extLst>
          </p:cNvPr>
          <p:cNvSpPr txBox="1"/>
          <p:nvPr/>
        </p:nvSpPr>
        <p:spPr>
          <a:xfrm>
            <a:off x="3636492" y="3983350"/>
            <a:ext cx="1756785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Kirk Richardson</a:t>
            </a:r>
          </a:p>
          <a:p>
            <a:pPr algn="ctr"/>
            <a:r>
              <a:rPr lang="en-US" sz="1200" i="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Dir. Mktg. &amp; Sales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8E3E867-9752-4EA3-A55C-522F91F59FF5}"/>
              </a:ext>
            </a:extLst>
          </p:cNvPr>
          <p:cNvCxnSpPr>
            <a:cxnSpLocks/>
          </p:cNvCxnSpPr>
          <p:nvPr/>
        </p:nvCxnSpPr>
        <p:spPr>
          <a:xfrm>
            <a:off x="7090506" y="1909187"/>
            <a:ext cx="0" cy="192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06A2457-A1F5-44FF-8D33-66B30EDBC091}"/>
              </a:ext>
            </a:extLst>
          </p:cNvPr>
          <p:cNvSpPr txBox="1"/>
          <p:nvPr/>
        </p:nvSpPr>
        <p:spPr>
          <a:xfrm>
            <a:off x="6161863" y="4706242"/>
            <a:ext cx="1948282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Daniel Rasmussen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200" i="1" dirty="0">
                <a:solidFill>
                  <a:schemeClr val="accent5">
                    <a:lumMod val="50000"/>
                  </a:schemeClr>
                </a:solidFill>
              </a:rPr>
              <a:t>Member Comm. Mgr.</a:t>
            </a:r>
            <a:endParaRPr lang="en-US" sz="1200" i="1" dirty="0">
              <a:solidFill>
                <a:schemeClr val="accent5">
                  <a:lumMod val="50000"/>
                </a:schemeClr>
              </a:solidFill>
              <a:cs typeface="Arial"/>
            </a:endParaRPr>
          </a:p>
        </p:txBody>
      </p:sp>
      <p:sp>
        <p:nvSpPr>
          <p:cNvPr id="41" name="Flowchart: Terminator 40">
            <a:extLst>
              <a:ext uri="{FF2B5EF4-FFF2-40B4-BE49-F238E27FC236}">
                <a16:creationId xmlns:a16="http://schemas.microsoft.com/office/drawing/2014/main" id="{74DDEB84-A879-4D4C-B407-87C807679381}"/>
              </a:ext>
            </a:extLst>
          </p:cNvPr>
          <p:cNvSpPr/>
          <p:nvPr/>
        </p:nvSpPr>
        <p:spPr>
          <a:xfrm>
            <a:off x="6121120" y="4755522"/>
            <a:ext cx="2029767" cy="452176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B505384-611D-48D5-B4DE-370203006C0A}"/>
              </a:ext>
            </a:extLst>
          </p:cNvPr>
          <p:cNvCxnSpPr/>
          <p:nvPr/>
        </p:nvCxnSpPr>
        <p:spPr>
          <a:xfrm>
            <a:off x="5787849" y="4972459"/>
            <a:ext cx="3232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0" y="1919236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5933546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0785"/>
            <a:ext cx="7886700" cy="556639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  <a:tabLst>
                <a:tab pos="287338" algn="l"/>
                <a:tab pos="576263" algn="l"/>
              </a:tabLst>
            </a:pPr>
            <a:r>
              <a:rPr lang="en-US" b="1" dirty="0">
                <a:solidFill>
                  <a:srgbClr val="0076BF"/>
                </a:solidFill>
              </a:rPr>
              <a:t>Value</a:t>
            </a:r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dirty="0"/>
              <a:t>MTI furthers the Mission.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/>
              <a:t>Members derive value from the Mission results, </a:t>
            </a:r>
            <a:br>
              <a:rPr lang="en-US" dirty="0"/>
            </a:br>
            <a:r>
              <a:rPr lang="en-US" dirty="0"/>
              <a:t>	and by being part of the process.</a:t>
            </a:r>
          </a:p>
          <a:p>
            <a:pPr marL="0" indent="0">
              <a:spcAft>
                <a:spcPts val="600"/>
              </a:spcAft>
              <a:buNone/>
              <a:tabLst>
                <a:tab pos="287338" algn="l"/>
                <a:tab pos="576263" algn="l"/>
              </a:tabLst>
            </a:pPr>
            <a:r>
              <a:rPr lang="en-US" b="1" dirty="0">
                <a:solidFill>
                  <a:srgbClr val="0076BF"/>
                </a:solidFill>
              </a:rPr>
              <a:t>Membership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</a:rPr>
              <a:t>All members are equal members of MTI with regard to privileges.</a:t>
            </a:r>
          </a:p>
          <a:p>
            <a:pPr marL="0" indent="0">
              <a:spcAft>
                <a:spcPts val="600"/>
              </a:spcAft>
              <a:buNone/>
              <a:tabLst>
                <a:tab pos="287338" algn="l"/>
                <a:tab pos="576263" algn="l"/>
              </a:tabLst>
            </a:pPr>
            <a:r>
              <a:rPr lang="en-US" b="1" dirty="0">
                <a:solidFill>
                  <a:srgbClr val="0076BF"/>
                </a:solidFill>
              </a:rPr>
              <a:t>Projects</a:t>
            </a:r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</a:rPr>
              <a:t>Projects must further the MTI Mission.</a:t>
            </a:r>
          </a:p>
          <a:p>
            <a:pPr>
              <a:spcAft>
                <a:spcPts val="6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</a:rPr>
              <a:t>There is no “fair share of projects” expectation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for groups within the MTI membership.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TIstandard">
  <a:themeElements>
    <a:clrScheme name="MTI">
      <a:dk1>
        <a:sysClr val="windowText" lastClr="000000"/>
      </a:dk1>
      <a:lt1>
        <a:sysClr val="window" lastClr="FFFFFF"/>
      </a:lt1>
      <a:dk2>
        <a:srgbClr val="254089"/>
      </a:dk2>
      <a:lt2>
        <a:srgbClr val="D1CFD0"/>
      </a:lt2>
      <a:accent1>
        <a:srgbClr val="005599"/>
      </a:accent1>
      <a:accent2>
        <a:srgbClr val="254089"/>
      </a:accent2>
      <a:accent3>
        <a:srgbClr val="00AEE4"/>
      </a:accent3>
      <a:accent4>
        <a:srgbClr val="8DC600"/>
      </a:accent4>
      <a:accent5>
        <a:srgbClr val="F5A853"/>
      </a:accent5>
      <a:accent6>
        <a:srgbClr val="E6E4E4"/>
      </a:accent6>
      <a:hlink>
        <a:srgbClr val="00ACE4"/>
      </a:hlink>
      <a:folHlink>
        <a:srgbClr val="0055E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TIstandard" id="{5F9F79C5-4850-4A74-8410-D1799B221210}" vid="{CB947BAB-76DE-49AD-B0C8-7A48EAB59A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embership Training Module" ma:contentTypeID="0x01010012D7D0FEE2C6AF46A4291F2C374FDE390600E052DCB92DF5824DB6B385B354EC6406" ma:contentTypeVersion="9" ma:contentTypeDescription="" ma:contentTypeScope="" ma:versionID="4f4ce0ed7d33136c8e7d6fa5c4593ee3">
  <xsd:schema xmlns:xsd="http://www.w3.org/2001/XMLSchema" xmlns:xs="http://www.w3.org/2001/XMLSchema" xmlns:p="http://schemas.microsoft.com/office/2006/metadata/properties" xmlns:ns1="http://schemas.microsoft.com/sharepoint/v3" xmlns:ns2="abee77be-8b3b-4df2-8b2a-5c93aa842183" xmlns:ns3="d1997763-5eca-4dd9-9f4e-d72dd336a6e8" xmlns:ns4="ce9da3e4-c39a-4101-ad52-8338e2f999ab" targetNamespace="http://schemas.microsoft.com/office/2006/metadata/properties" ma:root="true" ma:fieldsID="b4212117d6fdb1a02a423d3263f60793" ns1:_="" ns2:_="" ns3:_="" ns4:_="">
    <xsd:import namespace="http://schemas.microsoft.com/sharepoint/v3"/>
    <xsd:import namespace="abee77be-8b3b-4df2-8b2a-5c93aa842183"/>
    <xsd:import namespace="d1997763-5eca-4dd9-9f4e-d72dd336a6e8"/>
    <xsd:import namespace="ce9da3e4-c39a-4101-ad52-8338e2f999ab"/>
    <xsd:element name="properties">
      <xsd:complexType>
        <xsd:sequence>
          <xsd:element name="documentManagement">
            <xsd:complexType>
              <xsd:all>
                <xsd:element ref="ns2:ModuleNumber" minOccurs="0"/>
                <xsd:element ref="ns1:Language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9" nillable="true" ma:displayName="Language" ma:default="English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ee77be-8b3b-4df2-8b2a-5c93aa842183" elementFormDefault="qualified">
    <xsd:import namespace="http://schemas.microsoft.com/office/2006/documentManagement/types"/>
    <xsd:import namespace="http://schemas.microsoft.com/office/infopath/2007/PartnerControls"/>
    <xsd:element name="ModuleNumber" ma:index="8" nillable="true" ma:displayName="Module Number" ma:decimals="0" ma:internalName="ModuleNumber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97763-5eca-4dd9-9f4e-d72dd336a6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da3e4-c39a-4101-ad52-8338e2f999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</Language>
    <ModuleNumber xmlns="abee77be-8b3b-4df2-8b2a-5c93aa842183" xsi:nil="true"/>
    <SharedWithUsers xmlns="d1997763-5eca-4dd9-9f4e-d72dd336a6e8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A6F88C-91CB-4B81-B73C-FC5798204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bee77be-8b3b-4df2-8b2a-5c93aa842183"/>
    <ds:schemaRef ds:uri="d1997763-5eca-4dd9-9f4e-d72dd336a6e8"/>
    <ds:schemaRef ds:uri="ce9da3e4-c39a-4101-ad52-8338e2f999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6DB466-E236-4B49-B5B2-1515DEA1A725}">
  <ds:schemaRefs>
    <ds:schemaRef ds:uri="http://schemas.microsoft.com/office/infopath/2007/PartnerControls"/>
    <ds:schemaRef ds:uri="http://purl.org/dc/dcmitype/"/>
    <ds:schemaRef ds:uri="d1997763-5eca-4dd9-9f4e-d72dd336a6e8"/>
    <ds:schemaRef ds:uri="http://schemas.microsoft.com/sharepoint/v3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ce9da3e4-c39a-4101-ad52-8338e2f999ab"/>
    <ds:schemaRef ds:uri="abee77be-8b3b-4df2-8b2a-5c93aa842183"/>
  </ds:schemaRefs>
</ds:datastoreItem>
</file>

<file path=customXml/itemProps3.xml><?xml version="1.0" encoding="utf-8"?>
<ds:datastoreItem xmlns:ds="http://schemas.openxmlformats.org/officeDocument/2006/customXml" ds:itemID="{D1F07BA8-23F8-48E6-B439-12D0BAE1BB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MTIstandard</Template>
  <TotalTime>321</TotalTime>
  <Words>416</Words>
  <Application>Microsoft Office PowerPoint</Application>
  <PresentationFormat>On-screen Show (4:3)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Courier New</vt:lpstr>
      <vt:lpstr>Helvetica</vt:lpstr>
      <vt:lpstr>MTIstandard</vt:lpstr>
      <vt:lpstr>HISTORY  &amp; STRUCTURE</vt:lpstr>
      <vt:lpstr>OUTLINE</vt:lpstr>
      <vt:lpstr>A BRIEF HISTORY OF MTI</vt:lpstr>
      <vt:lpstr>MILESTONES</vt:lpstr>
      <vt:lpstr>OUR MISSION</vt:lpstr>
      <vt:lpstr>PowerPoint Presentation</vt:lpstr>
      <vt:lpstr>Elections</vt:lpstr>
      <vt:lpstr>MTI STAFF</vt:lpstr>
      <vt:lpstr>CULTURE ELEMENTS</vt:lpstr>
      <vt:lpstr>CULTURE ELEMENTS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ONeal</dc:creator>
  <cp:lastModifiedBy>Daniel Rasmussen</cp:lastModifiedBy>
  <cp:revision>387</cp:revision>
  <dcterms:created xsi:type="dcterms:W3CDTF">2016-01-22T15:25:07Z</dcterms:created>
  <dcterms:modified xsi:type="dcterms:W3CDTF">2021-07-28T13:59:42Z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0x01010012D7D0FEE2C6AF46A4291F2C374FDE390600E052DCB92DF5824DB6B385B354EC6406</vt:lpwstr>
  </property>
  <property fmtid="{D5CDD505-2E9C-101B-9397-08002B2CF9AE}" pid="3" name="Order">
    <vt:r8>6300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