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sldIdLst>
    <p:sldId id="271" r:id="rId5"/>
    <p:sldId id="272" r:id="rId6"/>
    <p:sldId id="273" r:id="rId7"/>
    <p:sldId id="277" r:id="rId8"/>
    <p:sldId id="278" r:id="rId9"/>
    <p:sldId id="279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7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102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hitcraft" userId="S::pwhitcraft@mti-global.org::380bdead-e024-4619-8eba-9e46b4769528" providerId="AD" clId="Web-{4A4D087C-3A95-5B2E-B599-3E082AFEE485}"/>
    <pc:docChg chg="addSld delSld">
      <pc:chgData name="Paul Whitcraft" userId="S::pwhitcraft@mti-global.org::380bdead-e024-4619-8eba-9e46b4769528" providerId="AD" clId="Web-{4A4D087C-3A95-5B2E-B599-3E082AFEE485}" dt="2019-08-15T14:30:48.246" v="1"/>
      <pc:docMkLst>
        <pc:docMk/>
      </pc:docMkLst>
      <pc:sldChg chg="del">
        <pc:chgData name="Paul Whitcraft" userId="S::pwhitcraft@mti-global.org::380bdead-e024-4619-8eba-9e46b4769528" providerId="AD" clId="Web-{4A4D087C-3A95-5B2E-B599-3E082AFEE485}" dt="2019-08-15T14:30:48.246" v="1"/>
        <pc:sldMkLst>
          <pc:docMk/>
          <pc:sldMk cId="0" sldId="281"/>
        </pc:sldMkLst>
      </pc:sldChg>
      <pc:sldChg chg="add">
        <pc:chgData name="Paul Whitcraft" userId="S::pwhitcraft@mti-global.org::380bdead-e024-4619-8eba-9e46b4769528" providerId="AD" clId="Web-{4A4D087C-3A95-5B2E-B599-3E082AFEE485}" dt="2019-08-15T14:30:42.402" v="0"/>
        <pc:sldMkLst>
          <pc:docMk/>
          <pc:sldMk cId="736368536" sldId="282"/>
        </pc:sldMkLst>
      </pc:sldChg>
    </pc:docChg>
  </pc:docChgLst>
  <pc:docChgLst>
    <pc:chgData name="Paul Whitcraft" userId="S::pwhitcraft@mti-global.org::380bdead-e024-4619-8eba-9e46b4769528" providerId="AD" clId="Web-{A343E2DE-8357-1D55-4776-DC06BFB4247F}"/>
    <pc:docChg chg="delSld modSld">
      <pc:chgData name="Paul Whitcraft" userId="S::pwhitcraft@mti-global.org::380bdead-e024-4619-8eba-9e46b4769528" providerId="AD" clId="Web-{A343E2DE-8357-1D55-4776-DC06BFB4247F}" dt="2019-08-08T20:01:45.660" v="253" actId="20577"/>
      <pc:docMkLst>
        <pc:docMk/>
      </pc:docMkLst>
      <pc:sldChg chg="del">
        <pc:chgData name="Paul Whitcraft" userId="S::pwhitcraft@mti-global.org::380bdead-e024-4619-8eba-9e46b4769528" providerId="AD" clId="Web-{A343E2DE-8357-1D55-4776-DC06BFB4247F}" dt="2019-08-08T19:58:23.356" v="154"/>
        <pc:sldMkLst>
          <pc:docMk/>
          <pc:sldMk cId="0" sldId="268"/>
        </pc:sldMkLst>
      </pc:sldChg>
      <pc:sldChg chg="modSp">
        <pc:chgData name="Paul Whitcraft" userId="S::pwhitcraft@mti-global.org::380bdead-e024-4619-8eba-9e46b4769528" providerId="AD" clId="Web-{A343E2DE-8357-1D55-4776-DC06BFB4247F}" dt="2019-08-08T19:49:41.759" v="4" actId="20577"/>
        <pc:sldMkLst>
          <pc:docMk/>
          <pc:sldMk cId="0" sldId="272"/>
        </pc:sldMkLst>
        <pc:spChg chg="mod">
          <ac:chgData name="Paul Whitcraft" userId="S::pwhitcraft@mti-global.org::380bdead-e024-4619-8eba-9e46b4769528" providerId="AD" clId="Web-{A343E2DE-8357-1D55-4776-DC06BFB4247F}" dt="2019-08-08T19:49:41.759" v="4" actId="20577"/>
          <ac:spMkLst>
            <pc:docMk/>
            <pc:sldMk cId="0" sldId="272"/>
            <ac:spMk id="3" creationId="{00000000-0000-0000-0000-000000000000}"/>
          </ac:spMkLst>
        </pc:spChg>
      </pc:sldChg>
      <pc:sldChg chg="modSp">
        <pc:chgData name="Paul Whitcraft" userId="S::pwhitcraft@mti-global.org::380bdead-e024-4619-8eba-9e46b4769528" providerId="AD" clId="Web-{A343E2DE-8357-1D55-4776-DC06BFB4247F}" dt="2019-08-08T19:58:45.059" v="156" actId="14100"/>
        <pc:sldMkLst>
          <pc:docMk/>
          <pc:sldMk cId="0" sldId="273"/>
        </pc:sldMkLst>
        <pc:spChg chg="mod">
          <ac:chgData name="Paul Whitcraft" userId="S::pwhitcraft@mti-global.org::380bdead-e024-4619-8eba-9e46b4769528" providerId="AD" clId="Web-{A343E2DE-8357-1D55-4776-DC06BFB4247F}" dt="2019-08-08T19:58:45.059" v="156" actId="14100"/>
          <ac:spMkLst>
            <pc:docMk/>
            <pc:sldMk cId="0" sldId="273"/>
            <ac:spMk id="3" creationId="{00000000-0000-0000-0000-000000000000}"/>
          </ac:spMkLst>
        </pc:spChg>
      </pc:sldChg>
      <pc:sldChg chg="modSp">
        <pc:chgData name="Paul Whitcraft" userId="S::pwhitcraft@mti-global.org::380bdead-e024-4619-8eba-9e46b4769528" providerId="AD" clId="Web-{A343E2DE-8357-1D55-4776-DC06BFB4247F}" dt="2019-08-08T20:00:43.767" v="242" actId="20577"/>
        <pc:sldMkLst>
          <pc:docMk/>
          <pc:sldMk cId="0" sldId="277"/>
        </pc:sldMkLst>
        <pc:spChg chg="mod">
          <ac:chgData name="Paul Whitcraft" userId="S::pwhitcraft@mti-global.org::380bdead-e024-4619-8eba-9e46b4769528" providerId="AD" clId="Web-{A343E2DE-8357-1D55-4776-DC06BFB4247F}" dt="2019-08-08T20:00:19.938" v="237" actId="20577"/>
          <ac:spMkLst>
            <pc:docMk/>
            <pc:sldMk cId="0" sldId="277"/>
            <ac:spMk id="2" creationId="{00000000-0000-0000-0000-000000000000}"/>
          </ac:spMkLst>
        </pc:spChg>
        <pc:spChg chg="mod">
          <ac:chgData name="Paul Whitcraft" userId="S::pwhitcraft@mti-global.org::380bdead-e024-4619-8eba-9e46b4769528" providerId="AD" clId="Web-{A343E2DE-8357-1D55-4776-DC06BFB4247F}" dt="2019-08-08T20:00:43.767" v="242" actId="20577"/>
          <ac:spMkLst>
            <pc:docMk/>
            <pc:sldMk cId="0" sldId="277"/>
            <ac:spMk id="3" creationId="{00000000-0000-0000-0000-000000000000}"/>
          </ac:spMkLst>
        </pc:spChg>
      </pc:sldChg>
      <pc:sldChg chg="modSp">
        <pc:chgData name="Paul Whitcraft" userId="S::pwhitcraft@mti-global.org::380bdead-e024-4619-8eba-9e46b4769528" providerId="AD" clId="Web-{A343E2DE-8357-1D55-4776-DC06BFB4247F}" dt="2019-08-08T20:01:45.660" v="253" actId="20577"/>
        <pc:sldMkLst>
          <pc:docMk/>
          <pc:sldMk cId="0" sldId="278"/>
        </pc:sldMkLst>
        <pc:spChg chg="mod">
          <ac:chgData name="Paul Whitcraft" userId="S::pwhitcraft@mti-global.org::380bdead-e024-4619-8eba-9e46b4769528" providerId="AD" clId="Web-{A343E2DE-8357-1D55-4776-DC06BFB4247F}" dt="2019-08-08T20:01:45.660" v="253" actId="20577"/>
          <ac:spMkLst>
            <pc:docMk/>
            <pc:sldMk cId="0" sldId="278"/>
            <ac:spMk id="3" creationId="{00000000-0000-0000-0000-000000000000}"/>
          </ac:spMkLst>
        </pc:spChg>
      </pc:sldChg>
      <pc:sldChg chg="del">
        <pc:chgData name="Paul Whitcraft" userId="S::pwhitcraft@mti-global.org::380bdead-e024-4619-8eba-9e46b4769528" providerId="AD" clId="Web-{A343E2DE-8357-1D55-4776-DC06BFB4247F}" dt="2019-08-08T19:58:17.652" v="153"/>
        <pc:sldMkLst>
          <pc:docMk/>
          <pc:sldMk cId="0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00"/>
            <a:ext cx="7772400" cy="3591560"/>
          </a:xfrm>
        </p:spPr>
        <p:txBody>
          <a:bodyPr tIns="0" bIns="0" anchor="ctr" anchorCtr="0">
            <a:noAutofit/>
          </a:bodyPr>
          <a:lstStyle>
            <a:lvl1pPr>
              <a:lnSpc>
                <a:spcPts val="3800"/>
              </a:lnSpc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364480"/>
            <a:ext cx="6400800" cy="4267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</a:p>
        </p:txBody>
      </p:sp>
    </p:spTree>
    <p:extLst>
      <p:ext uri="{BB962C8B-B14F-4D97-AF65-F5344CB8AC3E}">
        <p14:creationId xmlns:p14="http://schemas.microsoft.com/office/powerpoint/2010/main" val="53009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aseline="0">
                <a:latin typeface="+mj-lt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0085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889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97000"/>
            <a:ext cx="8229600" cy="812800"/>
          </a:xfrm>
        </p:spPr>
        <p:txBody>
          <a:bodyPr lIns="91440" tIns="0" bIns="0"/>
          <a:lstStyle>
            <a:lvl1pPr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110505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9270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565" y="0"/>
            <a:ext cx="7886700" cy="65367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28957"/>
            <a:ext cx="7886700" cy="556639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08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99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486656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76999"/>
            <a:ext cx="609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Helvetica"/>
              </a:defRPr>
            </a:lvl1pPr>
          </a:lstStyle>
          <a:p>
            <a:fld id="{7F1882C0-1630-794F-B3EE-176E1189E2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9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ob-sol.tif"/>
          <p:cNvPicPr>
            <a:picLocks noChangeAspect="1"/>
          </p:cNvPicPr>
          <p:nvPr/>
        </p:nvPicPr>
        <p:blipFill rotWithShape="1">
          <a:blip r:embed="rId2"/>
          <a:srcRect t="13333" b="36557"/>
          <a:stretch/>
        </p:blipFill>
        <p:spPr>
          <a:xfrm>
            <a:off x="2281190" y="3354019"/>
            <a:ext cx="4371033" cy="164274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200150"/>
          </a:xfrm>
        </p:spPr>
        <p:txBody>
          <a:bodyPr/>
          <a:lstStyle/>
          <a:p>
            <a:r>
              <a:rPr lang="en-US" sz="4000" dirty="0"/>
              <a:t>Project </a:t>
            </a:r>
            <a:r>
              <a:rPr lang="en-US" dirty="0"/>
              <a:t>Development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From Problem to Solution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MTI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0395"/>
            <a:ext cx="7886700" cy="3424020"/>
          </a:xfrm>
        </p:spPr>
        <p:txBody>
          <a:bodyPr vert="horz" lIns="18288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dirty="0">
              <a:solidFill>
                <a:srgbClr val="0076B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6BF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MTI maximizes member asset performance by providing global leadership in materials technology for industrial processing companies to improve safety, sustainability, reliability and profitability.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914401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87" y="0"/>
            <a:ext cx="7886700" cy="653677"/>
          </a:xfrm>
        </p:spPr>
        <p:txBody>
          <a:bodyPr/>
          <a:lstStyle/>
          <a:p>
            <a:r>
              <a:rPr lang="en-US" dirty="0"/>
              <a:t>ROLES &amp;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9054"/>
            <a:ext cx="7886700" cy="3388114"/>
          </a:xfrm>
        </p:spPr>
        <p:txBody>
          <a:bodyPr vert="horz" lIns="182880" tIns="45720" rIns="91440" bIns="45720" rtlCol="0" anchor="t">
            <a:noAutofit/>
          </a:bodyPr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/>
              <a:t>Designated Representative (DR)</a:t>
            </a:r>
            <a:endParaRPr lang="en-US" sz="2400" dirty="0">
              <a:cs typeface="Arial"/>
            </a:endParaRP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/>
              <a:t>TAC Representative (TR)</a:t>
            </a:r>
            <a:endParaRPr lang="en-US" sz="2400" dirty="0">
              <a:cs typeface="Arial"/>
            </a:endParaRP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/>
              <a:t>Project Development Committee (PDC) Leader </a:t>
            </a:r>
            <a:br>
              <a:rPr lang="en-US" sz="2400" dirty="0"/>
            </a:br>
            <a:r>
              <a:rPr lang="en-US" sz="2400" dirty="0"/>
              <a:t>or Member</a:t>
            </a:r>
            <a:endParaRPr lang="en-US" sz="2400" dirty="0">
              <a:cs typeface="Arial"/>
            </a:endParaRP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/>
              <a:t>Project Team (PT) Champion or Member</a:t>
            </a:r>
            <a:endParaRPr lang="en-US" sz="2400" dirty="0">
              <a:cs typeface="Arial"/>
            </a:endParaRP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/>
              <a:t>Board of Directors (BOD) Member</a:t>
            </a:r>
            <a:endParaRPr lang="en-US" sz="2400" dirty="0"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9497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142" y="1276148"/>
            <a:ext cx="3427053" cy="5009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96" y="59843"/>
            <a:ext cx="8341506" cy="916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Project Development 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90" y="1271544"/>
            <a:ext cx="7886700" cy="3507800"/>
          </a:xfrm>
        </p:spPr>
        <p:txBody>
          <a:bodyPr vert="horz" lIns="182880" tIns="45720" rIns="91440" bIns="45720" rtlCol="0" anchor="t">
            <a:noAutofit/>
          </a:bodyPr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Knowledge Management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Materials Degradation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Integrity and Condition </a:t>
            </a:r>
            <a:br>
              <a:rPr lang="en-US" sz="2400" dirty="0"/>
            </a:br>
            <a:r>
              <a:rPr lang="en-US" sz="2400" dirty="0">
                <a:solidFill>
                  <a:srgbClr val="000000"/>
                </a:solidFill>
              </a:rPr>
              <a:t>Assessment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Metals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Polymers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Ceramics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0" indent="0">
              <a:spcAft>
                <a:spcPts val="1200"/>
              </a:spcAft>
              <a:buNone/>
              <a:tabLst>
                <a:tab pos="287338" algn="l"/>
                <a:tab pos="576263" algn="l"/>
              </a:tabLst>
            </a:pPr>
            <a:endParaRPr lang="en-US" dirty="0">
              <a:solidFill>
                <a:srgbClr val="000000"/>
              </a:solidFill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MTI PROJECT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8957"/>
            <a:ext cx="7886700" cy="3711266"/>
          </a:xfrm>
        </p:spPr>
        <p:txBody>
          <a:bodyPr vert="horz" lIns="182880" tIns="45720" rIns="91440" bIns="45720" rtlCol="0" anchor="t">
            <a:noAutofit/>
          </a:bodyPr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</a:rPr>
              <a:t>PDCs stimulate and develop ideas that may become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potential projects if they fulfill the MTI Mission and Vision.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</a:rPr>
              <a:t>Other projects originate from forum topics,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open discussions or other presentations.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  <a:cs typeface="Arial"/>
              </a:rPr>
              <a:t>Project proposals from outside sources are not encouraged.</a:t>
            </a:r>
            <a:endParaRPr lang="en-US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</a:rPr>
              <a:t>The projects are not “staff-driven,” but require “Champions.”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</a:rPr>
              <a:t>Staff members help make it happen.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oject-process-v0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956514"/>
            <a:ext cx="9144000" cy="443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MTI PROJECT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0882" y="5529248"/>
            <a:ext cx="362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BOD gives final approval to fund projects.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74565" y="5497716"/>
            <a:ext cx="2155370" cy="861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6BF"/>
                </a:solidFill>
              </a:rPr>
              <a:t>Element 4: Voting</a:t>
            </a:r>
            <a:endParaRPr lang="en-US" dirty="0">
              <a:solidFill>
                <a:srgbClr val="0076BF"/>
              </a:solidFill>
            </a:endParaRP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4722032-95B3-4A0A-B8D8-5F62D9741C5B}"/>
              </a:ext>
            </a:extLst>
          </p:cNvPr>
          <p:cNvGraphicFramePr>
            <a:graphicFrameLocks noGrp="1"/>
          </p:cNvGraphicFramePr>
          <p:nvPr/>
        </p:nvGraphicFramePr>
        <p:xfrm>
          <a:off x="694178" y="1747413"/>
          <a:ext cx="7939117" cy="293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9428">
                  <a:extLst>
                    <a:ext uri="{9D8B030D-6E8A-4147-A177-3AD203B41FA5}">
                      <a16:colId xmlns:a16="http://schemas.microsoft.com/office/drawing/2014/main" val="4031905646"/>
                    </a:ext>
                  </a:extLst>
                </a:gridCol>
                <a:gridCol w="5489689">
                  <a:extLst>
                    <a:ext uri="{9D8B030D-6E8A-4147-A177-3AD203B41FA5}">
                      <a16:colId xmlns:a16="http://schemas.microsoft.com/office/drawing/2014/main" val="2961505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In Favor...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if you believe that it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furthers the MTI Mission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has probable value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has a sufficient probability of success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68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Against...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if you believe it does not meet the above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37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Abstain...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if you cannot adequately evaluate the 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624613"/>
                  </a:ext>
                </a:extLst>
              </a:tr>
              <a:tr h="191497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Recuse...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if you have a direct and significant conflict of 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670198"/>
                  </a:ext>
                </a:extLst>
              </a:tr>
              <a:tr h="1914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Remember...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always disclose non-obvious conflicts of interest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one vote per Member 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432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3ED758-EF1E-438D-9187-DB8BBB5D9948}"/>
              </a:ext>
            </a:extLst>
          </p:cNvPr>
          <p:cNvSpPr txBox="1"/>
          <p:nvPr/>
        </p:nvSpPr>
        <p:spPr>
          <a:xfrm>
            <a:off x="3333750" y="102895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814DB-47E5-4F46-8566-B33C171F98CD}"/>
              </a:ext>
            </a:extLst>
          </p:cNvPr>
          <p:cNvSpPr txBox="1"/>
          <p:nvPr/>
        </p:nvSpPr>
        <p:spPr>
          <a:xfrm>
            <a:off x="694179" y="1747413"/>
            <a:ext cx="7939116" cy="2936239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24BAE7-0777-44D1-A9A6-4021B932D5C9}"/>
              </a:ext>
            </a:extLst>
          </p:cNvPr>
          <p:cNvCxnSpPr/>
          <p:nvPr/>
        </p:nvCxnSpPr>
        <p:spPr>
          <a:xfrm>
            <a:off x="3136739" y="1747413"/>
            <a:ext cx="0" cy="293624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B3082B-6121-4843-85A3-0BEE67D92574}"/>
              </a:ext>
            </a:extLst>
          </p:cNvPr>
          <p:cNvCxnSpPr>
            <a:cxnSpLocks/>
          </p:cNvCxnSpPr>
          <p:nvPr/>
        </p:nvCxnSpPr>
        <p:spPr>
          <a:xfrm>
            <a:off x="722149" y="2916820"/>
            <a:ext cx="7898921" cy="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E38EE0-73DB-457E-99F5-DFF271D76A29}"/>
              </a:ext>
            </a:extLst>
          </p:cNvPr>
          <p:cNvCxnSpPr>
            <a:cxnSpLocks/>
          </p:cNvCxnSpPr>
          <p:nvPr/>
        </p:nvCxnSpPr>
        <p:spPr>
          <a:xfrm flipV="1">
            <a:off x="722149" y="3306541"/>
            <a:ext cx="7911146" cy="1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C991C5-6FFC-476C-88D7-E94532C941F5}"/>
              </a:ext>
            </a:extLst>
          </p:cNvPr>
          <p:cNvCxnSpPr>
            <a:cxnSpLocks/>
          </p:cNvCxnSpPr>
          <p:nvPr/>
        </p:nvCxnSpPr>
        <p:spPr>
          <a:xfrm>
            <a:off x="722149" y="3661458"/>
            <a:ext cx="7911146" cy="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25755E-F4B2-49D7-9313-CF369D8E7D0D}"/>
              </a:ext>
            </a:extLst>
          </p:cNvPr>
          <p:cNvCxnSpPr>
            <a:cxnSpLocks/>
          </p:cNvCxnSpPr>
          <p:nvPr/>
        </p:nvCxnSpPr>
        <p:spPr>
          <a:xfrm>
            <a:off x="722149" y="4033777"/>
            <a:ext cx="7898921" cy="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68536"/>
      </p:ext>
    </p:extLst>
  </p:cSld>
  <p:clrMapOvr>
    <a:masterClrMapping/>
  </p:clrMapOvr>
</p:sld>
</file>

<file path=ppt/theme/theme1.xml><?xml version="1.0" encoding="utf-8"?>
<a:theme xmlns:a="http://schemas.openxmlformats.org/drawingml/2006/main" name="MTIstandard">
  <a:themeElements>
    <a:clrScheme name="MTI">
      <a:dk1>
        <a:sysClr val="windowText" lastClr="000000"/>
      </a:dk1>
      <a:lt1>
        <a:sysClr val="window" lastClr="FFFFFF"/>
      </a:lt1>
      <a:dk2>
        <a:srgbClr val="254089"/>
      </a:dk2>
      <a:lt2>
        <a:srgbClr val="D1CFD0"/>
      </a:lt2>
      <a:accent1>
        <a:srgbClr val="005599"/>
      </a:accent1>
      <a:accent2>
        <a:srgbClr val="254089"/>
      </a:accent2>
      <a:accent3>
        <a:srgbClr val="00AEE4"/>
      </a:accent3>
      <a:accent4>
        <a:srgbClr val="8DC600"/>
      </a:accent4>
      <a:accent5>
        <a:srgbClr val="F5A853"/>
      </a:accent5>
      <a:accent6>
        <a:srgbClr val="E6E4E4"/>
      </a:accent6>
      <a:hlink>
        <a:srgbClr val="00ACE4"/>
      </a:hlink>
      <a:folHlink>
        <a:srgbClr val="0055E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TIstandard" id="{5F9F79C5-4850-4A74-8410-D1799B221210}" vid="{CB947BAB-76DE-49AD-B0C8-7A48EAB59A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embership Training Module" ma:contentTypeID="0x01010012D7D0FEE2C6AF46A4291F2C374FDE390600E052DCB92DF5824DB6B385B354EC6406" ma:contentTypeVersion="9" ma:contentTypeDescription="" ma:contentTypeScope="" ma:versionID="4f4ce0ed7d33136c8e7d6fa5c4593ee3">
  <xsd:schema xmlns:xsd="http://www.w3.org/2001/XMLSchema" xmlns:xs="http://www.w3.org/2001/XMLSchema" xmlns:p="http://schemas.microsoft.com/office/2006/metadata/properties" xmlns:ns1="http://schemas.microsoft.com/sharepoint/v3" xmlns:ns2="abee77be-8b3b-4df2-8b2a-5c93aa842183" xmlns:ns3="d1997763-5eca-4dd9-9f4e-d72dd336a6e8" xmlns:ns4="ce9da3e4-c39a-4101-ad52-8338e2f999ab" targetNamespace="http://schemas.microsoft.com/office/2006/metadata/properties" ma:root="true" ma:fieldsID="b4212117d6fdb1a02a423d3263f60793" ns1:_="" ns2:_="" ns3:_="" ns4:_="">
    <xsd:import namespace="http://schemas.microsoft.com/sharepoint/v3"/>
    <xsd:import namespace="abee77be-8b3b-4df2-8b2a-5c93aa842183"/>
    <xsd:import namespace="d1997763-5eca-4dd9-9f4e-d72dd336a6e8"/>
    <xsd:import namespace="ce9da3e4-c39a-4101-ad52-8338e2f999ab"/>
    <xsd:element name="properties">
      <xsd:complexType>
        <xsd:sequence>
          <xsd:element name="documentManagement">
            <xsd:complexType>
              <xsd:all>
                <xsd:element ref="ns2:ModuleNumber" minOccurs="0"/>
                <xsd:element ref="ns1:Languag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9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e77be-8b3b-4df2-8b2a-5c93aa842183" elementFormDefault="qualified">
    <xsd:import namespace="http://schemas.microsoft.com/office/2006/documentManagement/types"/>
    <xsd:import namespace="http://schemas.microsoft.com/office/infopath/2007/PartnerControls"/>
    <xsd:element name="ModuleNumber" ma:index="8" nillable="true" ma:displayName="Module Number" ma:decimals="0" ma:internalName="ModuleNumber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97763-5eca-4dd9-9f4e-d72dd336a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da3e4-c39a-4101-ad52-8338e2f999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ModuleNumber xmlns="abee77be-8b3b-4df2-8b2a-5c93aa842183" xsi:nil="true"/>
    <SharedWithUsers xmlns="d1997763-5eca-4dd9-9f4e-d72dd336a6e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26918D4-B723-4483-AB55-349251641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E33A65-E61E-4454-B42D-C288C7A441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ee77be-8b3b-4df2-8b2a-5c93aa842183"/>
    <ds:schemaRef ds:uri="d1997763-5eca-4dd9-9f4e-d72dd336a6e8"/>
    <ds:schemaRef ds:uri="ce9da3e4-c39a-4101-ad52-8338e2f999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994B52-F3D1-43E7-A6D6-6248F9CF98E4}">
  <ds:schemaRefs>
    <ds:schemaRef ds:uri="abee77be-8b3b-4df2-8b2a-5c93aa842183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e9da3e4-c39a-4101-ad52-8338e2f999ab"/>
    <ds:schemaRef ds:uri="http://schemas.microsoft.com/sharepoint/v3"/>
    <ds:schemaRef ds:uri="d1997763-5eca-4dd9-9f4e-d72dd336a6e8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MTIstandard</Template>
  <TotalTime>378</TotalTime>
  <Words>103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MTIstandard</vt:lpstr>
      <vt:lpstr>Project Development</vt:lpstr>
      <vt:lpstr>MTI MISSION</vt:lpstr>
      <vt:lpstr>ROLES &amp; RESPONSIBILITIES</vt:lpstr>
      <vt:lpstr>Project Development Committees</vt:lpstr>
      <vt:lpstr>THE MTI PROJECT PROCESS</vt:lpstr>
      <vt:lpstr>THE MTI PROJECT PROCESS</vt:lpstr>
      <vt:lpstr>CULTURE ELEMENTS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ONeal</dc:creator>
  <cp:lastModifiedBy>Lori Elgin</cp:lastModifiedBy>
  <cp:revision>118</cp:revision>
  <dcterms:created xsi:type="dcterms:W3CDTF">2015-06-17T02:09:46Z</dcterms:created>
  <dcterms:modified xsi:type="dcterms:W3CDTF">2019-08-15T14:30:48Z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0x01010012D7D0FEE2C6AF46A4291F2C374FDE390600E052DCB92DF5824DB6B385B354EC6406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</Properties>
</file>