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sldIdLst>
    <p:sldId id="256" r:id="rId5"/>
    <p:sldId id="272" r:id="rId6"/>
    <p:sldId id="260" r:id="rId7"/>
    <p:sldId id="277" r:id="rId8"/>
    <p:sldId id="278" r:id="rId9"/>
    <p:sldId id="284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57ED5-0914-A3C8-9C5B-C0C1CE9A160D}" v="7" dt="2019-08-14T20:03:36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84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hitcraft" userId="S::pwhitcraft@mti-global.org::380bdead-e024-4619-8eba-9e46b4769528" providerId="AD" clId="Web-{555CD82A-866A-4250-7288-00D6FC4C97AF}"/>
    <pc:docChg chg="modSld">
      <pc:chgData name="Paul Whitcraft" userId="S::pwhitcraft@mti-global.org::380bdead-e024-4619-8eba-9e46b4769528" providerId="AD" clId="Web-{555CD82A-866A-4250-7288-00D6FC4C97AF}" dt="2019-08-21T16:45:56.468" v="26" actId="20577"/>
      <pc:docMkLst>
        <pc:docMk/>
      </pc:docMkLst>
      <pc:sldChg chg="modSp">
        <pc:chgData name="Paul Whitcraft" userId="S::pwhitcraft@mti-global.org::380bdead-e024-4619-8eba-9e46b4769528" providerId="AD" clId="Web-{555CD82A-866A-4250-7288-00D6FC4C97AF}" dt="2019-08-21T16:44:48.451" v="3" actId="20577"/>
        <pc:sldMkLst>
          <pc:docMk/>
          <pc:sldMk cId="0" sldId="260"/>
        </pc:sldMkLst>
        <pc:spChg chg="mod">
          <ac:chgData name="Paul Whitcraft" userId="S::pwhitcraft@mti-global.org::380bdead-e024-4619-8eba-9e46b4769528" providerId="AD" clId="Web-{555CD82A-866A-4250-7288-00D6FC4C97AF}" dt="2019-08-21T16:44:48.451" v="3" actId="20577"/>
          <ac:spMkLst>
            <pc:docMk/>
            <pc:sldMk cId="0" sldId="260"/>
            <ac:spMk id="2" creationId="{00000000-0000-0000-0000-000000000000}"/>
          </ac:spMkLst>
        </pc:spChg>
      </pc:sldChg>
      <pc:sldChg chg="modSp">
        <pc:chgData name="Paul Whitcraft" userId="S::pwhitcraft@mti-global.org::380bdead-e024-4619-8eba-9e46b4769528" providerId="AD" clId="Web-{555CD82A-866A-4250-7288-00D6FC4C97AF}" dt="2019-08-21T16:44:40.373" v="0" actId="20577"/>
        <pc:sldMkLst>
          <pc:docMk/>
          <pc:sldMk cId="0" sldId="272"/>
        </pc:sldMkLst>
        <pc:spChg chg="mod">
          <ac:chgData name="Paul Whitcraft" userId="S::pwhitcraft@mti-global.org::380bdead-e024-4619-8eba-9e46b4769528" providerId="AD" clId="Web-{555CD82A-866A-4250-7288-00D6FC4C97AF}" dt="2019-08-21T16:44:40.373" v="0" actId="20577"/>
          <ac:spMkLst>
            <pc:docMk/>
            <pc:sldMk cId="0" sldId="272"/>
            <ac:spMk id="2" creationId="{00000000-0000-0000-0000-000000000000}"/>
          </ac:spMkLst>
        </pc:spChg>
      </pc:sldChg>
      <pc:sldChg chg="modSp">
        <pc:chgData name="Paul Whitcraft" userId="S::pwhitcraft@mti-global.org::380bdead-e024-4619-8eba-9e46b4769528" providerId="AD" clId="Web-{555CD82A-866A-4250-7288-00D6FC4C97AF}" dt="2019-08-21T16:44:57.342" v="6" actId="20577"/>
        <pc:sldMkLst>
          <pc:docMk/>
          <pc:sldMk cId="0" sldId="277"/>
        </pc:sldMkLst>
        <pc:spChg chg="mod">
          <ac:chgData name="Paul Whitcraft" userId="S::pwhitcraft@mti-global.org::380bdead-e024-4619-8eba-9e46b4769528" providerId="AD" clId="Web-{555CD82A-866A-4250-7288-00D6FC4C97AF}" dt="2019-08-21T16:44:57.342" v="6" actId="20577"/>
          <ac:spMkLst>
            <pc:docMk/>
            <pc:sldMk cId="0" sldId="277"/>
            <ac:spMk id="2" creationId="{00000000-0000-0000-0000-000000000000}"/>
          </ac:spMkLst>
        </pc:spChg>
      </pc:sldChg>
      <pc:sldChg chg="modSp">
        <pc:chgData name="Paul Whitcraft" userId="S::pwhitcraft@mti-global.org::380bdead-e024-4619-8eba-9e46b4769528" providerId="AD" clId="Web-{555CD82A-866A-4250-7288-00D6FC4C97AF}" dt="2019-08-21T16:45:04.968" v="9" actId="20577"/>
        <pc:sldMkLst>
          <pc:docMk/>
          <pc:sldMk cId="0" sldId="278"/>
        </pc:sldMkLst>
        <pc:spChg chg="mod">
          <ac:chgData name="Paul Whitcraft" userId="S::pwhitcraft@mti-global.org::380bdead-e024-4619-8eba-9e46b4769528" providerId="AD" clId="Web-{555CD82A-866A-4250-7288-00D6FC4C97AF}" dt="2019-08-21T16:45:04.968" v="9" actId="20577"/>
          <ac:spMkLst>
            <pc:docMk/>
            <pc:sldMk cId="0" sldId="278"/>
            <ac:spMk id="2" creationId="{00000000-0000-0000-0000-000000000000}"/>
          </ac:spMkLst>
        </pc:spChg>
      </pc:sldChg>
      <pc:sldChg chg="modSp">
        <pc:chgData name="Paul Whitcraft" userId="S::pwhitcraft@mti-global.org::380bdead-e024-4619-8eba-9e46b4769528" providerId="AD" clId="Web-{555CD82A-866A-4250-7288-00D6FC4C97AF}" dt="2019-08-21T16:45:31.827" v="15" actId="20577"/>
        <pc:sldMkLst>
          <pc:docMk/>
          <pc:sldMk cId="0" sldId="280"/>
        </pc:sldMkLst>
        <pc:spChg chg="mod">
          <ac:chgData name="Paul Whitcraft" userId="S::pwhitcraft@mti-global.org::380bdead-e024-4619-8eba-9e46b4769528" providerId="AD" clId="Web-{555CD82A-866A-4250-7288-00D6FC4C97AF}" dt="2019-08-21T16:45:31.827" v="15" actId="20577"/>
          <ac:spMkLst>
            <pc:docMk/>
            <pc:sldMk cId="0" sldId="280"/>
            <ac:spMk id="2" creationId="{00000000-0000-0000-0000-000000000000}"/>
          </ac:spMkLst>
        </pc:spChg>
      </pc:sldChg>
      <pc:sldChg chg="modSp">
        <pc:chgData name="Paul Whitcraft" userId="S::pwhitcraft@mti-global.org::380bdead-e024-4619-8eba-9e46b4769528" providerId="AD" clId="Web-{555CD82A-866A-4250-7288-00D6FC4C97AF}" dt="2019-08-21T16:45:40.624" v="18" actId="20577"/>
        <pc:sldMkLst>
          <pc:docMk/>
          <pc:sldMk cId="0" sldId="281"/>
        </pc:sldMkLst>
        <pc:spChg chg="mod">
          <ac:chgData name="Paul Whitcraft" userId="S::pwhitcraft@mti-global.org::380bdead-e024-4619-8eba-9e46b4769528" providerId="AD" clId="Web-{555CD82A-866A-4250-7288-00D6FC4C97AF}" dt="2019-08-21T16:45:40.624" v="18" actId="20577"/>
          <ac:spMkLst>
            <pc:docMk/>
            <pc:sldMk cId="0" sldId="281"/>
            <ac:spMk id="2" creationId="{00000000-0000-0000-0000-000000000000}"/>
          </ac:spMkLst>
        </pc:spChg>
      </pc:sldChg>
      <pc:sldChg chg="modSp">
        <pc:chgData name="Paul Whitcraft" userId="S::pwhitcraft@mti-global.org::380bdead-e024-4619-8eba-9e46b4769528" providerId="AD" clId="Web-{555CD82A-866A-4250-7288-00D6FC4C97AF}" dt="2019-08-21T16:45:47.249" v="21" actId="20577"/>
        <pc:sldMkLst>
          <pc:docMk/>
          <pc:sldMk cId="0" sldId="282"/>
        </pc:sldMkLst>
        <pc:spChg chg="mod">
          <ac:chgData name="Paul Whitcraft" userId="S::pwhitcraft@mti-global.org::380bdead-e024-4619-8eba-9e46b4769528" providerId="AD" clId="Web-{555CD82A-866A-4250-7288-00D6FC4C97AF}" dt="2019-08-21T16:45:47.249" v="21" actId="20577"/>
          <ac:spMkLst>
            <pc:docMk/>
            <pc:sldMk cId="0" sldId="282"/>
            <ac:spMk id="2" creationId="{00000000-0000-0000-0000-000000000000}"/>
          </ac:spMkLst>
        </pc:spChg>
      </pc:sldChg>
      <pc:sldChg chg="modSp">
        <pc:chgData name="Paul Whitcraft" userId="S::pwhitcraft@mti-global.org::380bdead-e024-4619-8eba-9e46b4769528" providerId="AD" clId="Web-{555CD82A-866A-4250-7288-00D6FC4C97AF}" dt="2019-08-21T16:45:53.624" v="24" actId="20577"/>
        <pc:sldMkLst>
          <pc:docMk/>
          <pc:sldMk cId="0" sldId="283"/>
        </pc:sldMkLst>
        <pc:spChg chg="mod">
          <ac:chgData name="Paul Whitcraft" userId="S::pwhitcraft@mti-global.org::380bdead-e024-4619-8eba-9e46b4769528" providerId="AD" clId="Web-{555CD82A-866A-4250-7288-00D6FC4C97AF}" dt="2019-08-21T16:45:53.624" v="24" actId="20577"/>
          <ac:spMkLst>
            <pc:docMk/>
            <pc:sldMk cId="0" sldId="283"/>
            <ac:spMk id="2" creationId="{00000000-0000-0000-0000-000000000000}"/>
          </ac:spMkLst>
        </pc:spChg>
      </pc:sldChg>
      <pc:sldChg chg="modSp">
        <pc:chgData name="Paul Whitcraft" userId="S::pwhitcraft@mti-global.org::380bdead-e024-4619-8eba-9e46b4769528" providerId="AD" clId="Web-{555CD82A-866A-4250-7288-00D6FC4C97AF}" dt="2019-08-21T16:45:20.545" v="12" actId="20577"/>
        <pc:sldMkLst>
          <pc:docMk/>
          <pc:sldMk cId="2051619256" sldId="284"/>
        </pc:sldMkLst>
        <pc:spChg chg="mod">
          <ac:chgData name="Paul Whitcraft" userId="S::pwhitcraft@mti-global.org::380bdead-e024-4619-8eba-9e46b4769528" providerId="AD" clId="Web-{555CD82A-866A-4250-7288-00D6FC4C97AF}" dt="2019-08-21T16:45:20.545" v="12" actId="20577"/>
          <ac:spMkLst>
            <pc:docMk/>
            <pc:sldMk cId="2051619256" sldId="284"/>
            <ac:spMk id="2" creationId="{00000000-0000-0000-0000-000000000000}"/>
          </ac:spMkLst>
        </pc:spChg>
      </pc:sldChg>
    </pc:docChg>
  </pc:docChgLst>
  <pc:docChgLst>
    <pc:chgData name="Paul Whitcraft" userId="S::pwhitcraft@mti-global.org::380bdead-e024-4619-8eba-9e46b4769528" providerId="AD" clId="Web-{EC86A4D7-8DA2-D1E9-B452-7B2CCB76D6DE}"/>
    <pc:docChg chg="modSld">
      <pc:chgData name="Paul Whitcraft" userId="S::pwhitcraft@mti-global.org::380bdead-e024-4619-8eba-9e46b4769528" providerId="AD" clId="Web-{EC86A4D7-8DA2-D1E9-B452-7B2CCB76D6DE}" dt="2019-08-15T14:48:03.142" v="255" actId="20577"/>
      <pc:docMkLst>
        <pc:docMk/>
      </pc:docMkLst>
      <pc:sldChg chg="modSp">
        <pc:chgData name="Paul Whitcraft" userId="S::pwhitcraft@mti-global.org::380bdead-e024-4619-8eba-9e46b4769528" providerId="AD" clId="Web-{EC86A4D7-8DA2-D1E9-B452-7B2CCB76D6DE}" dt="2019-08-15T14:11:52.366" v="241" actId="20577"/>
        <pc:sldMkLst>
          <pc:docMk/>
          <pc:sldMk cId="0" sldId="281"/>
        </pc:sldMkLst>
        <pc:spChg chg="mod">
          <ac:chgData name="Paul Whitcraft" userId="S::pwhitcraft@mti-global.org::380bdead-e024-4619-8eba-9e46b4769528" providerId="AD" clId="Web-{EC86A4D7-8DA2-D1E9-B452-7B2CCB76D6DE}" dt="2019-08-15T14:11:52.366" v="241" actId="20577"/>
          <ac:spMkLst>
            <pc:docMk/>
            <pc:sldMk cId="0" sldId="281"/>
            <ac:spMk id="3" creationId="{00000000-0000-0000-0000-000000000000}"/>
          </ac:spMkLst>
        </pc:spChg>
      </pc:sldChg>
      <pc:sldChg chg="modSp">
        <pc:chgData name="Paul Whitcraft" userId="S::pwhitcraft@mti-global.org::380bdead-e024-4619-8eba-9e46b4769528" providerId="AD" clId="Web-{EC86A4D7-8DA2-D1E9-B452-7B2CCB76D6DE}" dt="2019-08-15T14:48:03.142" v="255" actId="20577"/>
        <pc:sldMkLst>
          <pc:docMk/>
          <pc:sldMk cId="2051619256" sldId="284"/>
        </pc:sldMkLst>
        <pc:spChg chg="mod">
          <ac:chgData name="Paul Whitcraft" userId="S::pwhitcraft@mti-global.org::380bdead-e024-4619-8eba-9e46b4769528" providerId="AD" clId="Web-{EC86A4D7-8DA2-D1E9-B452-7B2CCB76D6DE}" dt="2019-08-15T14:48:03.142" v="255" actId="20577"/>
          <ac:spMkLst>
            <pc:docMk/>
            <pc:sldMk cId="2051619256" sldId="284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905000"/>
            <a:ext cx="7772400" cy="3591560"/>
          </a:xfrm>
        </p:spPr>
        <p:txBody>
          <a:bodyPr tIns="0" bIns="0" anchor="ctr" anchorCtr="0">
            <a:noAutofit/>
          </a:bodyPr>
          <a:lstStyle>
            <a:lvl1pPr>
              <a:lnSpc>
                <a:spcPts val="3800"/>
              </a:lnSpc>
              <a:spcAft>
                <a:spcPts val="600"/>
              </a:spcAft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364480"/>
            <a:ext cx="6400800" cy="42672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Date style</a:t>
            </a:r>
          </a:p>
        </p:txBody>
      </p:sp>
    </p:spTree>
    <p:extLst>
      <p:ext uri="{BB962C8B-B14F-4D97-AF65-F5344CB8AC3E}">
        <p14:creationId xmlns:p14="http://schemas.microsoft.com/office/powerpoint/2010/main" val="180018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aseline="0">
                <a:latin typeface="+mj-lt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4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0085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882C0-1630-794F-B3EE-176E1189E2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889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397000"/>
            <a:ext cx="8229600" cy="812800"/>
          </a:xfrm>
        </p:spPr>
        <p:txBody>
          <a:bodyPr lIns="91440" tIns="0" bIns="0"/>
          <a:lstStyle>
            <a:lvl1pPr algn="ctr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262783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4565" y="0"/>
            <a:ext cx="7886700" cy="65367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28957"/>
            <a:ext cx="7886700" cy="556639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515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13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486656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76999"/>
            <a:ext cx="609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Helvetica"/>
              </a:defRPr>
            </a:lvl1pPr>
          </a:lstStyle>
          <a:p>
            <a:fld id="{7F1882C0-1630-794F-B3EE-176E1189E2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2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MTI CULTURE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meriTAC image.jpg"/>
          <p:cNvPicPr>
            <a:picLocks noChangeAspect="1"/>
          </p:cNvPicPr>
          <p:nvPr/>
        </p:nvPicPr>
        <p:blipFill>
          <a:blip r:embed="rId2"/>
          <a:srcRect l="9768" r="5126"/>
          <a:stretch>
            <a:fillRect/>
          </a:stretch>
        </p:blipFill>
        <p:spPr>
          <a:xfrm>
            <a:off x="6294972" y="1164020"/>
            <a:ext cx="2849028" cy="2510727"/>
          </a:xfrm>
          <a:prstGeom prst="rect">
            <a:avLst/>
          </a:prstGeom>
        </p:spPr>
      </p:pic>
      <p:pic>
        <p:nvPicPr>
          <p:cNvPr id="21" name="Picture 20" descr="reception.jpg"/>
          <p:cNvPicPr>
            <a:picLocks noChangeAspect="1"/>
          </p:cNvPicPr>
          <p:nvPr/>
        </p:nvPicPr>
        <p:blipFill>
          <a:blip r:embed="rId3"/>
          <a:srcRect l="20495" t="23154" r="21267"/>
          <a:stretch>
            <a:fillRect/>
          </a:stretch>
        </p:blipFill>
        <p:spPr>
          <a:xfrm>
            <a:off x="6294972" y="3674747"/>
            <a:ext cx="2849028" cy="249995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296560" y="3677923"/>
            <a:ext cx="284744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CULTURE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8957"/>
            <a:ext cx="5666322" cy="5566396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  <a:tabLst>
                <a:tab pos="287338" algn="l"/>
              </a:tabLst>
            </a:pPr>
            <a:r>
              <a:rPr lang="en-US" b="1" dirty="0">
                <a:solidFill>
                  <a:srgbClr val="0076BF"/>
                </a:solidFill>
              </a:rPr>
              <a:t>Element 8: Social Behavior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>
                <a:solidFill>
                  <a:srgbClr val="000000"/>
                </a:solidFill>
              </a:rPr>
              <a:t>Experienced meeting attendees make new attendees feel respected, included and valued.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>
                <a:solidFill>
                  <a:srgbClr val="000000"/>
                </a:solidFill>
              </a:rPr>
              <a:t>Experienced meeting attendees include new attendees in social interactions.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>
                <a:solidFill>
                  <a:srgbClr val="000000"/>
                </a:solidFill>
              </a:rPr>
              <a:t>Meeting attendees are approachable.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MTI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8288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76BF"/>
                </a:solidFill>
              </a:rPr>
              <a:t>Expectations for organization beliefs, values, behavior and decision-making on our journey to the future MTI</a:t>
            </a:r>
            <a:endParaRPr lang="en-US" sz="2800"/>
          </a:p>
          <a:p>
            <a:pPr algn="ctr"/>
            <a:endParaRPr lang="en-US" dirty="0"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TI CO School Mines 4.jpg"/>
          <p:cNvPicPr>
            <a:picLocks noChangeAspect="1"/>
          </p:cNvPicPr>
          <p:nvPr/>
        </p:nvPicPr>
        <p:blipFill>
          <a:blip r:embed="rId2"/>
          <a:srcRect t="42354" b="16524"/>
          <a:stretch>
            <a:fillRect/>
          </a:stretch>
        </p:blipFill>
        <p:spPr>
          <a:xfrm>
            <a:off x="0" y="3436770"/>
            <a:ext cx="9144000" cy="2496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CULTURE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  <a:tabLst>
                <a:tab pos="287338" algn="l"/>
              </a:tabLst>
            </a:pPr>
            <a:r>
              <a:rPr lang="en-US" b="1" dirty="0">
                <a:solidFill>
                  <a:srgbClr val="0076BF"/>
                </a:solidFill>
              </a:rPr>
              <a:t>Element 1: Membership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/>
              <a:t>All members are equal members of MTI with regard to privileges.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ccelerated Testing of FRP 2.jpg"/>
          <p:cNvPicPr>
            <a:picLocks noChangeAspect="1"/>
          </p:cNvPicPr>
          <p:nvPr/>
        </p:nvPicPr>
        <p:blipFill>
          <a:blip r:embed="rId2"/>
          <a:srcRect t="4605"/>
          <a:stretch>
            <a:fillRect/>
          </a:stretch>
        </p:blipFill>
        <p:spPr>
          <a:xfrm>
            <a:off x="1588" y="3716585"/>
            <a:ext cx="3098641" cy="2216959"/>
          </a:xfrm>
          <a:prstGeom prst="rect">
            <a:avLst/>
          </a:prstGeom>
        </p:spPr>
      </p:pic>
      <p:pic>
        <p:nvPicPr>
          <p:cNvPr id="20" name="Picture 19" descr="Elements of a metal hose, showing core and end fit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640" y="3716585"/>
            <a:ext cx="2966223" cy="2224667"/>
          </a:xfrm>
          <a:prstGeom prst="rect">
            <a:avLst/>
          </a:prstGeom>
        </p:spPr>
      </p:pic>
      <p:pic>
        <p:nvPicPr>
          <p:cNvPr id="21" name="Picture 20" descr="Niyama 2.tiff"/>
          <p:cNvPicPr>
            <a:picLocks noChangeAspect="1"/>
          </p:cNvPicPr>
          <p:nvPr/>
        </p:nvPicPr>
        <p:blipFill>
          <a:blip r:embed="rId4"/>
          <a:srcRect l="1422" t="4550" r="5341" b="6041"/>
          <a:stretch>
            <a:fillRect/>
          </a:stretch>
        </p:blipFill>
        <p:spPr>
          <a:xfrm>
            <a:off x="6066452" y="3716585"/>
            <a:ext cx="3077548" cy="221338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1989367" y="4824271"/>
            <a:ext cx="222013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955589" y="4824271"/>
            <a:ext cx="222013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CULTURE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  <a:tabLst>
                <a:tab pos="287338" algn="l"/>
              </a:tabLst>
            </a:pPr>
            <a:r>
              <a:rPr lang="en-US" b="1" dirty="0">
                <a:solidFill>
                  <a:srgbClr val="0076BF"/>
                </a:solidFill>
              </a:rPr>
              <a:t>Element 2: Projects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/>
              <a:t>Projects must further the MTI Mission.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/>
              <a:t>There is no “fair share of projects” expectation for </a:t>
            </a:r>
            <a:br>
              <a:rPr lang="en-US" dirty="0"/>
            </a:br>
            <a:r>
              <a:rPr lang="en-US" dirty="0"/>
              <a:t>	groups within the MTI membership.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3547965.jpg"/>
          <p:cNvPicPr>
            <a:picLocks noChangeAspect="1"/>
          </p:cNvPicPr>
          <p:nvPr/>
        </p:nvPicPr>
        <p:blipFill>
          <a:blip r:embed="rId2"/>
          <a:srcRect t="54664" b="3812"/>
          <a:stretch>
            <a:fillRect/>
          </a:stretch>
        </p:blipFill>
        <p:spPr>
          <a:xfrm>
            <a:off x="0" y="3435183"/>
            <a:ext cx="9144000" cy="2498363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CULTURE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  <a:tabLst>
                <a:tab pos="287338" algn="l"/>
              </a:tabLst>
            </a:pPr>
            <a:r>
              <a:rPr lang="en-US" b="1" dirty="0">
                <a:solidFill>
                  <a:srgbClr val="0076BF"/>
                </a:solidFill>
              </a:rPr>
              <a:t>Element 3: Value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/>
              <a:t>MTI furthers the Mission.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/>
              <a:t>Members derive value from the Mission results, </a:t>
            </a:r>
            <a:br>
              <a:rPr lang="en-US" dirty="0"/>
            </a:br>
            <a:r>
              <a:rPr lang="en-US" dirty="0"/>
              <a:t>	and by being part of the process.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0" y="5933546"/>
            <a:ext cx="9144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CULTURE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8288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6BF"/>
                </a:solidFill>
              </a:rPr>
              <a:t>Element 4: Voting</a:t>
            </a:r>
            <a:endParaRPr lang="en-US" dirty="0">
              <a:solidFill>
                <a:srgbClr val="0076BF"/>
              </a:solidFill>
            </a:endParaRP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4722032-95B3-4A0A-B8D8-5F62D9741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653394"/>
              </p:ext>
            </p:extLst>
          </p:nvPr>
        </p:nvGraphicFramePr>
        <p:xfrm>
          <a:off x="694178" y="1747413"/>
          <a:ext cx="7939117" cy="2936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49428">
                  <a:extLst>
                    <a:ext uri="{9D8B030D-6E8A-4147-A177-3AD203B41FA5}">
                      <a16:colId xmlns:a16="http://schemas.microsoft.com/office/drawing/2014/main" val="4031905646"/>
                    </a:ext>
                  </a:extLst>
                </a:gridCol>
                <a:gridCol w="5489689">
                  <a:extLst>
                    <a:ext uri="{9D8B030D-6E8A-4147-A177-3AD203B41FA5}">
                      <a16:colId xmlns:a16="http://schemas.microsoft.com/office/drawing/2014/main" val="2961505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In Favor...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if you believe that it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furthers the MTI Mission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has probable value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has a sufficient probability of success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68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Against...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if you believe it does not meet the above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37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Abstain...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if you cannot adequately evaluate the 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624613"/>
                  </a:ext>
                </a:extLst>
              </a:tr>
              <a:tr h="191497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Recuse...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if you have a direct and significant conflict of interest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670198"/>
                  </a:ext>
                </a:extLst>
              </a:tr>
              <a:tr h="19149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Remember...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always disclose non-obvious conflicts of interest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dirty="0">
                          <a:ln>
                            <a:solidFill>
                              <a:schemeClr val="accent1"/>
                            </a:solidFill>
                          </a:ln>
                        </a:rPr>
                        <a:t>one vote per Member 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9432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53ED758-EF1E-438D-9187-DB8BBB5D9948}"/>
              </a:ext>
            </a:extLst>
          </p:cNvPr>
          <p:cNvSpPr txBox="1"/>
          <p:nvPr/>
        </p:nvSpPr>
        <p:spPr>
          <a:xfrm>
            <a:off x="3333750" y="102895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814DB-47E5-4F46-8566-B33C171F98CD}"/>
              </a:ext>
            </a:extLst>
          </p:cNvPr>
          <p:cNvSpPr txBox="1"/>
          <p:nvPr/>
        </p:nvSpPr>
        <p:spPr>
          <a:xfrm>
            <a:off x="694179" y="1747413"/>
            <a:ext cx="7939116" cy="2936239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24BAE7-0777-44D1-A9A6-4021B932D5C9}"/>
              </a:ext>
            </a:extLst>
          </p:cNvPr>
          <p:cNvCxnSpPr/>
          <p:nvPr/>
        </p:nvCxnSpPr>
        <p:spPr>
          <a:xfrm>
            <a:off x="3136739" y="1747413"/>
            <a:ext cx="0" cy="293624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B3082B-6121-4843-85A3-0BEE67D92574}"/>
              </a:ext>
            </a:extLst>
          </p:cNvPr>
          <p:cNvCxnSpPr>
            <a:cxnSpLocks/>
          </p:cNvCxnSpPr>
          <p:nvPr/>
        </p:nvCxnSpPr>
        <p:spPr>
          <a:xfrm>
            <a:off x="722149" y="2916820"/>
            <a:ext cx="7898921" cy="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E38EE0-73DB-457E-99F5-DFF271D76A29}"/>
              </a:ext>
            </a:extLst>
          </p:cNvPr>
          <p:cNvCxnSpPr>
            <a:cxnSpLocks/>
          </p:cNvCxnSpPr>
          <p:nvPr/>
        </p:nvCxnSpPr>
        <p:spPr>
          <a:xfrm flipV="1">
            <a:off x="722149" y="3306541"/>
            <a:ext cx="7911146" cy="1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C991C5-6FFC-476C-88D7-E94532C941F5}"/>
              </a:ext>
            </a:extLst>
          </p:cNvPr>
          <p:cNvCxnSpPr>
            <a:cxnSpLocks/>
          </p:cNvCxnSpPr>
          <p:nvPr/>
        </p:nvCxnSpPr>
        <p:spPr>
          <a:xfrm>
            <a:off x="722149" y="3661458"/>
            <a:ext cx="7911146" cy="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25755E-F4B2-49D7-9313-CF369D8E7D0D}"/>
              </a:ext>
            </a:extLst>
          </p:cNvPr>
          <p:cNvCxnSpPr>
            <a:cxnSpLocks/>
          </p:cNvCxnSpPr>
          <p:nvPr/>
        </p:nvCxnSpPr>
        <p:spPr>
          <a:xfrm>
            <a:off x="722149" y="4033777"/>
            <a:ext cx="7898921" cy="0"/>
          </a:xfrm>
          <a:prstGeom prst="line">
            <a:avLst/>
          </a:prstGeom>
          <a:ln w="349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61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CULTURE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985" y="918424"/>
            <a:ext cx="7886700" cy="556639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  <a:tabLst>
                <a:tab pos="287338" algn="l"/>
              </a:tabLst>
            </a:pPr>
            <a:r>
              <a:rPr lang="en-US" b="1" dirty="0">
                <a:solidFill>
                  <a:srgbClr val="0076BF"/>
                </a:solidFill>
              </a:rPr>
              <a:t>Element 5: TAC Meetings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/>
              <a:t>TAC Meeting participants wear the MTI Mission hat. </a:t>
            </a:r>
            <a:br>
              <a:rPr lang="en-US" dirty="0"/>
            </a:br>
            <a:r>
              <a:rPr lang="en-US" dirty="0"/>
              <a:t>Other hats are unavoidable, but in TAC meetings the </a:t>
            </a:r>
            <a:br>
              <a:rPr lang="en-US" dirty="0"/>
            </a:br>
            <a:r>
              <a:rPr lang="en-US" dirty="0"/>
              <a:t>MTI Mission hat is primary.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/>
              <a:t>TAC Meeting participants understand and adhere to </a:t>
            </a:r>
            <a:br>
              <a:rPr lang="en-US" dirty="0"/>
            </a:br>
            <a:r>
              <a:rPr lang="en-US" dirty="0"/>
              <a:t>the MTI policy regarding commercial presentations.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/>
              <a:t>MTI Staff members do not act as project advocates, </a:t>
            </a:r>
            <a:br>
              <a:rPr lang="en-US" dirty="0"/>
            </a:br>
            <a:r>
              <a:rPr lang="en-US" dirty="0"/>
              <a:t>but may act to bring pertinent information and knowledge into the discussion.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/>
              <a:t>The TAC Chair has primary responsibility for </a:t>
            </a:r>
            <a:br>
              <a:rPr lang="en-US" dirty="0"/>
            </a:br>
            <a:r>
              <a:rPr lang="en-US" dirty="0"/>
              <a:t>maintaining appropriate behavior in TAC meetings.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CULTURE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18288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  <a:tabLst>
                <a:tab pos="287338" algn="l"/>
              </a:tabLst>
            </a:pPr>
            <a:r>
              <a:rPr lang="en-US" b="1" dirty="0">
                <a:solidFill>
                  <a:srgbClr val="0076BF"/>
                </a:solidFill>
              </a:rPr>
              <a:t>Element 6: BOD Meetings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>
                <a:solidFill>
                  <a:srgbClr val="000000"/>
                </a:solidFill>
              </a:rPr>
              <a:t>BOD members understand and adhere to the Code of Ethics in the MTI Policy Manual.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>
                <a:solidFill>
                  <a:srgbClr val="000000"/>
                </a:solidFill>
              </a:rPr>
              <a:t>The BOD appropriately considers the judgment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of the TAC regarding a project’s value and technical merit. However, the BOD also considers additional considerations related to its responsibilities, such as funding limitations, organization strategy, legal considerations, etc.</a:t>
            </a:r>
          </a:p>
          <a:p>
            <a:pPr>
              <a:spcAft>
                <a:spcPts val="1200"/>
              </a:spcAft>
            </a:pPr>
            <a:r>
              <a:rPr lang="en-US" dirty="0">
                <a:cs typeface="Arial"/>
              </a:rPr>
              <a:t>BOD Members act in the interest of the organization without regard to the individual interests of their organization.</a:t>
            </a:r>
          </a:p>
          <a:p>
            <a:endParaRPr lang="en-US" dirty="0"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AC.jpg"/>
          <p:cNvPicPr>
            <a:picLocks noChangeAspect="1"/>
          </p:cNvPicPr>
          <p:nvPr/>
        </p:nvPicPr>
        <p:blipFill>
          <a:blip r:embed="rId2"/>
          <a:srcRect l="27644" r="26797"/>
          <a:stretch>
            <a:fillRect/>
          </a:stretch>
        </p:blipFill>
        <p:spPr>
          <a:xfrm>
            <a:off x="5506497" y="1307610"/>
            <a:ext cx="3436909" cy="5009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CULTURE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32" y="1028957"/>
            <a:ext cx="4998427" cy="556639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  <a:tabLst>
                <a:tab pos="287338" algn="l"/>
              </a:tabLst>
            </a:pPr>
            <a:r>
              <a:rPr lang="en-US" b="1" dirty="0">
                <a:solidFill>
                  <a:srgbClr val="0076BF"/>
                </a:solidFill>
              </a:rPr>
              <a:t>Element 7: Meeting Behavior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/>
              <a:t>Disagreement is okay and expected.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/>
              <a:t>Respect and courtesy is maintained at all times, especially when disagreeing.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/>
              <a:t>Discussion complies at all times with MTI policies regarding commercialism and legal considerations.</a:t>
            </a:r>
          </a:p>
          <a:p>
            <a:pPr>
              <a:spcAft>
                <a:spcPts val="1200"/>
              </a:spcAft>
              <a:tabLst>
                <a:tab pos="287338" algn="l"/>
              </a:tabLst>
            </a:pPr>
            <a:r>
              <a:rPr lang="en-US" dirty="0"/>
              <a:t>Meeting discussions are lively, interesting and fun.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TIstandard">
  <a:themeElements>
    <a:clrScheme name="MTI">
      <a:dk1>
        <a:sysClr val="windowText" lastClr="000000"/>
      </a:dk1>
      <a:lt1>
        <a:sysClr val="window" lastClr="FFFFFF"/>
      </a:lt1>
      <a:dk2>
        <a:srgbClr val="254089"/>
      </a:dk2>
      <a:lt2>
        <a:srgbClr val="D1CFD0"/>
      </a:lt2>
      <a:accent1>
        <a:srgbClr val="005599"/>
      </a:accent1>
      <a:accent2>
        <a:srgbClr val="254089"/>
      </a:accent2>
      <a:accent3>
        <a:srgbClr val="00AEE4"/>
      </a:accent3>
      <a:accent4>
        <a:srgbClr val="8DC600"/>
      </a:accent4>
      <a:accent5>
        <a:srgbClr val="F5A853"/>
      </a:accent5>
      <a:accent6>
        <a:srgbClr val="E6E4E4"/>
      </a:accent6>
      <a:hlink>
        <a:srgbClr val="00ACE4"/>
      </a:hlink>
      <a:folHlink>
        <a:srgbClr val="0055E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TIstandard" id="{5F9F79C5-4850-4A74-8410-D1799B221210}" vid="{CB947BAB-76DE-49AD-B0C8-7A48EAB59A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embership Training Module" ma:contentTypeID="0x01010012D7D0FEE2C6AF46A4291F2C374FDE390600E052DCB92DF5824DB6B385B354EC6406" ma:contentTypeVersion="9" ma:contentTypeDescription="" ma:contentTypeScope="" ma:versionID="4f4ce0ed7d33136c8e7d6fa5c4593ee3">
  <xsd:schema xmlns:xsd="http://www.w3.org/2001/XMLSchema" xmlns:xs="http://www.w3.org/2001/XMLSchema" xmlns:p="http://schemas.microsoft.com/office/2006/metadata/properties" xmlns:ns1="http://schemas.microsoft.com/sharepoint/v3" xmlns:ns2="abee77be-8b3b-4df2-8b2a-5c93aa842183" xmlns:ns3="d1997763-5eca-4dd9-9f4e-d72dd336a6e8" xmlns:ns4="ce9da3e4-c39a-4101-ad52-8338e2f999ab" targetNamespace="http://schemas.microsoft.com/office/2006/metadata/properties" ma:root="true" ma:fieldsID="b4212117d6fdb1a02a423d3263f60793" ns1:_="" ns2:_="" ns3:_="" ns4:_="">
    <xsd:import namespace="http://schemas.microsoft.com/sharepoint/v3"/>
    <xsd:import namespace="abee77be-8b3b-4df2-8b2a-5c93aa842183"/>
    <xsd:import namespace="d1997763-5eca-4dd9-9f4e-d72dd336a6e8"/>
    <xsd:import namespace="ce9da3e4-c39a-4101-ad52-8338e2f999ab"/>
    <xsd:element name="properties">
      <xsd:complexType>
        <xsd:sequence>
          <xsd:element name="documentManagement">
            <xsd:complexType>
              <xsd:all>
                <xsd:element ref="ns2:ModuleNumber" minOccurs="0"/>
                <xsd:element ref="ns1:Languag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9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ee77be-8b3b-4df2-8b2a-5c93aa842183" elementFormDefault="qualified">
    <xsd:import namespace="http://schemas.microsoft.com/office/2006/documentManagement/types"/>
    <xsd:import namespace="http://schemas.microsoft.com/office/infopath/2007/PartnerControls"/>
    <xsd:element name="ModuleNumber" ma:index="8" nillable="true" ma:displayName="Module Number" ma:decimals="0" ma:internalName="ModuleNumber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97763-5eca-4dd9-9f4e-d72dd336a6e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da3e4-c39a-4101-ad52-8338e2f999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</Language>
    <ModuleNumber xmlns="abee77be-8b3b-4df2-8b2a-5c93aa842183" xsi:nil="true"/>
    <SharedWithUsers xmlns="d1997763-5eca-4dd9-9f4e-d72dd336a6e8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38C6CCA-F87B-44F0-8B68-347910CF0E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75A53C-84C5-40BC-AE0B-23D6C65703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ee77be-8b3b-4df2-8b2a-5c93aa842183"/>
    <ds:schemaRef ds:uri="d1997763-5eca-4dd9-9f4e-d72dd336a6e8"/>
    <ds:schemaRef ds:uri="ce9da3e4-c39a-4101-ad52-8338e2f999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3AB33A-32F0-45CE-97BF-5AD7DACE232A}">
  <ds:schemaRefs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ce9da3e4-c39a-4101-ad52-8338e2f999ab"/>
    <ds:schemaRef ds:uri="d1997763-5eca-4dd9-9f4e-d72dd336a6e8"/>
    <ds:schemaRef ds:uri="abee77be-8b3b-4df2-8b2a-5c93aa84218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MTIstandard</Template>
  <TotalTime>251</TotalTime>
  <Words>241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MTIstandard</vt:lpstr>
      <vt:lpstr>MTI CULTURE</vt:lpstr>
      <vt:lpstr>MTI CULTURE</vt:lpstr>
      <vt:lpstr>CULTURE ELEMENTS</vt:lpstr>
      <vt:lpstr>CULTURE ELEMENTS</vt:lpstr>
      <vt:lpstr>CULTURE ELEMENTS</vt:lpstr>
      <vt:lpstr>CULTURE ELEMENTS</vt:lpstr>
      <vt:lpstr>CULTURE ELEMENTS</vt:lpstr>
      <vt:lpstr>CULTURE ELEMENTS</vt:lpstr>
      <vt:lpstr>CULTURE ELEMENTS</vt:lpstr>
      <vt:lpstr>CULTURE ELEMENTS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ONeal</dc:creator>
  <cp:lastModifiedBy>Paul Whitcraft</cp:lastModifiedBy>
  <cp:revision>202</cp:revision>
  <dcterms:created xsi:type="dcterms:W3CDTF">2015-06-17T02:05:34Z</dcterms:created>
  <dcterms:modified xsi:type="dcterms:W3CDTF">2019-08-21T16:45:57Z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0x01010012D7D0FEE2C6AF46A4291F2C374FDE390600E052DCB92DF5824DB6B385B354EC6406</vt:lpwstr>
  </property>
  <property fmtid="{D5CDD505-2E9C-101B-9397-08002B2CF9AE}" pid="3" name="Order">
    <vt:r8>5500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