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0" r:id="rId6"/>
    <p:sldId id="272" r:id="rId7"/>
    <p:sldId id="28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BAE17"/>
    <a:srgbClr val="F79C15"/>
    <a:srgbClr val="F4AF2C"/>
    <a:srgbClr val="DB8725"/>
    <a:srgbClr val="E99722"/>
    <a:srgbClr val="FBAD16"/>
    <a:srgbClr val="EA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7773" autoAdjust="0"/>
  </p:normalViewPr>
  <p:slideViewPr>
    <p:cSldViewPr snapToObjects="1">
      <p:cViewPr varScale="1">
        <p:scale>
          <a:sx n="119" d="100"/>
          <a:sy n="119" d="100"/>
        </p:scale>
        <p:origin x="11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AB2E1-62CD-334D-A9E0-46CFE8FB5F5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23531-ECD0-3A4A-BFF7-EC64D51B3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A291F-92E0-1241-B9CB-1D01D8A9ED05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D428A-9AA9-064C-80B7-61813F4B8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0"/>
            <a:ext cx="7772400" cy="3591560"/>
          </a:xfrm>
        </p:spPr>
        <p:txBody>
          <a:bodyPr tIns="0" bIns="0" anchor="ctr" anchorCtr="0">
            <a:noAutofit/>
          </a:bodyPr>
          <a:lstStyle>
            <a:lvl1pPr>
              <a:lnSpc>
                <a:spcPts val="3800"/>
              </a:lnSpc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64480"/>
            <a:ext cx="6400800" cy="4267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aseline="0">
                <a:latin typeface="+mj-lt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0085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889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97000"/>
            <a:ext cx="8229600" cy="812800"/>
          </a:xfrm>
        </p:spPr>
        <p:txBody>
          <a:bodyPr lIns="91440" tIns="0" bIns="0"/>
          <a:lstStyle>
            <a:lvl1pPr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"/>
            <a:ext cx="9144000" cy="1295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565" y="0"/>
            <a:ext cx="7886700" cy="65367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28957"/>
            <a:ext cx="7886700" cy="556639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ADFECD-290C-474C-A2AF-40402520AE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62200" y="457200"/>
            <a:ext cx="914400" cy="914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5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E78424-5771-4E8E-998A-427F439F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C758-B890-44CC-87C5-FD0D1ADFCA5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E795E-54A8-4E01-992F-38560B74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63223-1224-4C08-8C9F-D5EA1AB9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649-1748-4E6E-9070-01DED694F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486656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76999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Helvetica"/>
              </a:defRPr>
            </a:lvl1pPr>
          </a:lstStyle>
          <a:p>
            <a:fld id="{7F1882C0-1630-794F-B3EE-176E1189E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4" r:id="rId3"/>
    <p:sldLayoutId id="2147483665" r:id="rId4"/>
    <p:sldLayoutId id="2147483666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MISSION &amp; STRATEGY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 2019</a:t>
            </a:r>
          </a:p>
        </p:txBody>
      </p:sp>
    </p:spTree>
    <p:extLst>
      <p:ext uri="{BB962C8B-B14F-4D97-AF65-F5344CB8AC3E}">
        <p14:creationId xmlns:p14="http://schemas.microsoft.com/office/powerpoint/2010/main" val="251911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alue-circle-2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912633" y="1862760"/>
            <a:ext cx="3181052" cy="3243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MTI ACCOMPLISHES ITS MISSION BY…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988" y="928474"/>
            <a:ext cx="7886700" cy="5566396"/>
          </a:xfrm>
        </p:spPr>
        <p:txBody>
          <a:bodyPr vert="horz" lIns="18288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Providing a forum to facilitate transfer of non-proprietary materials information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 TAC Q&amp;A Forums per year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Minutes are searchable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Online forum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All questions are discussed at</a:t>
            </a:r>
          </a:p>
          <a:p>
            <a:pPr marL="914400" lvl="2" indent="0">
              <a:buNone/>
            </a:pPr>
            <a:r>
              <a:rPr lang="en-US">
                <a:solidFill>
                  <a:srgbClr val="000000"/>
                </a:solidFill>
              </a:rPr>
              <a:t>     next TAC Forum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lvl="2"/>
            <a:r>
              <a:rPr lang="en-US" dirty="0">
                <a:solidFill>
                  <a:srgbClr val="000000"/>
                </a:solidFill>
              </a:rPr>
              <a:t>Past</a:t>
            </a:r>
            <a:r>
              <a:rPr lang="en-US">
                <a:solidFill>
                  <a:srgbClr val="000000"/>
                </a:solidFill>
              </a:rPr>
              <a:t> questions and answers</a:t>
            </a:r>
          </a:p>
          <a:p>
            <a:pPr marL="914400" lvl="2" indent="0">
              <a:buNone/>
            </a:pPr>
            <a:r>
              <a:rPr lang="en-US">
                <a:solidFill>
                  <a:srgbClr val="000000"/>
                </a:solidFill>
              </a:rPr>
              <a:t>     are archived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65" y="-47874"/>
            <a:ext cx="7886700" cy="922866"/>
          </a:xfrm>
        </p:spPr>
        <p:txBody>
          <a:bodyPr>
            <a:noAutofit/>
          </a:bodyPr>
          <a:lstStyle/>
          <a:p>
            <a:r>
              <a:rPr lang="en-US" sz="3200" dirty="0"/>
              <a:t>STRATEGIC BENEFITS TO YOUR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12" y="1330506"/>
            <a:ext cx="7886700" cy="407810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Take home processed, state-of-art, practical knowledge ahead of most competitors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Elevate company status/standing before customers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Conceive and germinate leveraged projects of high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internal value to the company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Amass implementable knowledge/tools to assist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internal customers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Input to and own a broad technology roadmap on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which to structure your organization’s strategic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4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565" y="1291604"/>
            <a:ext cx="7886700" cy="427099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Network among industry leaders who are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also customers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Accelerate personal technical development with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today’s shortage of mentors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Gain unique access to key industry contacts in wide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technical fields for marketing your products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Extract knowledge to assist your bill paying customers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Learn basic skills in running technical projects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Solve urgent technical problems by knowing where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to go for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3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914401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8988850.jpg"/>
          <p:cNvPicPr>
            <a:picLocks noChangeAspect="1"/>
          </p:cNvPicPr>
          <p:nvPr/>
        </p:nvPicPr>
        <p:blipFill>
          <a:blip r:embed="rId2"/>
          <a:srcRect l="7203" t="8852"/>
          <a:stretch>
            <a:fillRect/>
          </a:stretch>
        </p:blipFill>
        <p:spPr>
          <a:xfrm>
            <a:off x="3898761" y="914401"/>
            <a:ext cx="4632290" cy="5136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605"/>
            <a:ext cx="3661996" cy="5566396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Mission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Strategy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914401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78600" y="6275286"/>
            <a:ext cx="2370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www.mti-global.org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&amp;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8" y="1303797"/>
            <a:ext cx="7886700" cy="5566396"/>
          </a:xfrm>
        </p:spPr>
        <p:txBody>
          <a:bodyPr vert="horz" lIns="18288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  <a:tabLst>
                <a:tab pos="287338" algn="l"/>
                <a:tab pos="457200" algn="l"/>
              </a:tabLs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MISSION</a:t>
            </a:r>
          </a:p>
          <a:p>
            <a:pPr marL="0" indent="0">
              <a:spcAft>
                <a:spcPts val="600"/>
              </a:spcAft>
              <a:buNone/>
              <a:tabLst>
                <a:tab pos="287338" algn="l"/>
                <a:tab pos="457200" algn="l"/>
              </a:tabLst>
            </a:pPr>
            <a:r>
              <a:rPr lang="en-US" dirty="0">
                <a:solidFill>
                  <a:srgbClr val="0076BF"/>
                </a:solidFill>
              </a:rPr>
              <a:t>MTI maximizes member asset performance by providing global leadership in materials technology for industrial processing </a:t>
            </a:r>
            <a:r>
              <a:rPr lang="en-US">
                <a:solidFill>
                  <a:srgbClr val="0076BF"/>
                </a:solidFill>
              </a:rPr>
              <a:t>companies to improve safety, sustainability, reliability and </a:t>
            </a:r>
            <a:r>
              <a:rPr lang="en-US" dirty="0">
                <a:solidFill>
                  <a:srgbClr val="0076BF"/>
                </a:solidFill>
              </a:rPr>
              <a:t>profitability.</a:t>
            </a:r>
          </a:p>
          <a:p>
            <a:pPr marL="0" indent="0">
              <a:spcAft>
                <a:spcPts val="600"/>
              </a:spcAft>
              <a:buNone/>
              <a:tabLst>
                <a:tab pos="287338" algn="l"/>
                <a:tab pos="457200" algn="l"/>
              </a:tabLst>
            </a:pPr>
            <a:endParaRPr lang="en-US" dirty="0">
              <a:solidFill>
                <a:srgbClr val="0076BF"/>
              </a:solidFill>
            </a:endParaRPr>
          </a:p>
          <a:p>
            <a:pPr marL="0" indent="0">
              <a:spcAft>
                <a:spcPts val="1200"/>
              </a:spcAft>
              <a:buNone/>
              <a:tabLst>
                <a:tab pos="287338" algn="l"/>
                <a:tab pos="457200" algn="l"/>
              </a:tabLst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VISION</a:t>
            </a:r>
          </a:p>
          <a:p>
            <a:pPr marL="0" indent="0">
              <a:spcAft>
                <a:spcPts val="1200"/>
              </a:spcAft>
              <a:buNone/>
              <a:tabLst>
                <a:tab pos="287338" algn="l"/>
                <a:tab pos="457200" algn="l"/>
              </a:tabLst>
            </a:pPr>
            <a:r>
              <a:rPr lang="en-US" dirty="0">
                <a:solidFill>
                  <a:srgbClr val="0076BF"/>
                </a:solidFill>
              </a:rPr>
              <a:t>MTI will be the process industries’ first choice for material technology networking and solutions.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1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D87C838-7BAF-4FA8-979A-AE548066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645" y="320745"/>
            <a:ext cx="6888836" cy="554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2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lobe-arrows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b="9328"/>
              <a:stretch>
                <a:fillRect/>
              </a:stretch>
            </p:blipFill>
          </mc:Choice>
          <mc:Fallback>
            <p:blipFill>
              <a:blip r:embed="rId4"/>
              <a:srcRect b="9328"/>
              <a:stretch>
                <a:fillRect/>
              </a:stretch>
            </p:blipFill>
          </mc:Fallback>
        </mc:AlternateContent>
        <p:spPr>
          <a:xfrm>
            <a:off x="5368459" y="2628565"/>
            <a:ext cx="3646721" cy="3306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MTI STRATEGIC PLAN –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17" y="1371600"/>
            <a:ext cx="7886700" cy="5566396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Increase and maintain member diversity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Expand our network to serve our worldwide membership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Increase the value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of participation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Excel at communicating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value of membership.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578600" y="5933546"/>
            <a:ext cx="2454868" cy="1588"/>
          </a:xfrm>
          <a:prstGeom prst="line">
            <a:avLst/>
          </a:prstGeom>
          <a:ln>
            <a:solidFill>
              <a:srgbClr val="0076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4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00_0430.jpg"/>
          <p:cNvPicPr>
            <a:picLocks noChangeAspect="1"/>
          </p:cNvPicPr>
          <p:nvPr/>
        </p:nvPicPr>
        <p:blipFill>
          <a:blip r:embed="rId2"/>
          <a:srcRect r="927" b="19512"/>
          <a:stretch>
            <a:fillRect/>
          </a:stretch>
        </p:blipFill>
        <p:spPr>
          <a:xfrm>
            <a:off x="12116" y="4881784"/>
            <a:ext cx="2292049" cy="1396554"/>
          </a:xfrm>
          <a:prstGeom prst="rect">
            <a:avLst/>
          </a:prstGeom>
        </p:spPr>
      </p:pic>
      <p:pic>
        <p:nvPicPr>
          <p:cNvPr id="28" name="Picture 27" descr="100_0448.jpg"/>
          <p:cNvPicPr>
            <a:picLocks noChangeAspect="1"/>
          </p:cNvPicPr>
          <p:nvPr/>
        </p:nvPicPr>
        <p:blipFill>
          <a:blip r:embed="rId3"/>
          <a:srcRect r="1110" b="19548"/>
          <a:stretch>
            <a:fillRect/>
          </a:stretch>
        </p:blipFill>
        <p:spPr>
          <a:xfrm>
            <a:off x="4460333" y="4880229"/>
            <a:ext cx="2283617" cy="1393374"/>
          </a:xfrm>
          <a:prstGeom prst="rect">
            <a:avLst/>
          </a:prstGeom>
        </p:spPr>
      </p:pic>
      <p:pic>
        <p:nvPicPr>
          <p:cNvPr id="29" name="Picture 28" descr="Final Report - Specifications of Elastomers 10-6-08 - Revised 3 August 2010-7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759" y="4880229"/>
            <a:ext cx="1963888" cy="1398109"/>
          </a:xfrm>
          <a:prstGeom prst="rect">
            <a:avLst/>
          </a:prstGeom>
        </p:spPr>
      </p:pic>
      <p:pic>
        <p:nvPicPr>
          <p:cNvPr id="31" name="Picture 30" descr="varestraint.tif"/>
          <p:cNvPicPr>
            <a:picLocks noChangeAspect="1"/>
          </p:cNvPicPr>
          <p:nvPr/>
        </p:nvPicPr>
        <p:blipFill>
          <a:blip r:embed="rId5"/>
          <a:srcRect t="18274"/>
          <a:stretch>
            <a:fillRect/>
          </a:stretch>
        </p:blipFill>
        <p:spPr>
          <a:xfrm>
            <a:off x="6865636" y="4884965"/>
            <a:ext cx="2278364" cy="139337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0" y="4541762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596155" y="5236064"/>
            <a:ext cx="1393374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MTI ACCOMPLISHES ITS MISSION BY…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7336"/>
            <a:ext cx="7886700" cy="3382270"/>
          </a:xfrm>
        </p:spPr>
        <p:txBody>
          <a:bodyPr vert="horz" lIns="182880" tIns="45720" rIns="91440" bIns="45720" rtlCol="0" anchor="t">
            <a:normAutofit/>
          </a:bodyPr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 dirty="0">
                <a:solidFill>
                  <a:srgbClr val="000000"/>
                </a:solidFill>
              </a:rPr>
              <a:t>Sponsoring materials research focused on both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developing valuable new technology and transferring existing knowledge to day-to-day practice.</a:t>
            </a:r>
          </a:p>
          <a:p>
            <a:pPr lvl="1"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>
                <a:solidFill>
                  <a:srgbClr val="000000"/>
                </a:solidFill>
              </a:rPr>
              <a:t>	Elastomers “Training”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lvl="1"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>
                <a:solidFill>
                  <a:srgbClr val="000000"/>
                </a:solidFill>
              </a:rPr>
              <a:t>	Bolted Flanges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lvl="1">
              <a:spcAft>
                <a:spcPts val="1200"/>
              </a:spcAft>
              <a:tabLst>
                <a:tab pos="287338" algn="l"/>
                <a:tab pos="576263" algn="l"/>
              </a:tabLst>
            </a:pPr>
            <a:r>
              <a:rPr lang="en-US">
                <a:solidFill>
                  <a:srgbClr val="000000"/>
                </a:solidFill>
              </a:rPr>
              <a:t>	Duplex Alloys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2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rbi-training-semin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932" y="2514600"/>
            <a:ext cx="2765714" cy="3579159"/>
          </a:xfrm>
          <a:prstGeom prst="rect">
            <a:avLst/>
          </a:prstGeom>
          <a:effectLst>
            <a:outerShdw blurRad="304800" dist="76200" dir="2700000">
              <a:srgbClr val="000000">
                <a:alpha val="7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MTI ACCOMPLISHES ITS MISSION BY…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15989"/>
            <a:ext cx="7811965" cy="5566396"/>
          </a:xfrm>
        </p:spPr>
        <p:txBody>
          <a:bodyPr vert="horz" lIns="18288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Identifying, developing and disseminating information on state-of-the-art technology.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Presentations at each TAC meeting </a:t>
            </a:r>
          </a:p>
          <a:p>
            <a:pPr lvl="2"/>
            <a:r>
              <a:rPr lang="en-US">
                <a:solidFill>
                  <a:srgbClr val="000000"/>
                </a:solidFill>
                <a:cs typeface="Arial"/>
              </a:rPr>
              <a:t>Robotic Inspection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Narrowly targeted symposia</a:t>
            </a:r>
          </a:p>
          <a:p>
            <a:pPr lvl="2"/>
            <a:r>
              <a:rPr lang="en-US">
                <a:solidFill>
                  <a:srgbClr val="000000"/>
                </a:solidFill>
                <a:cs typeface="Arial"/>
              </a:rPr>
              <a:t>Life Sciences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Sponsoring reference books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Developing training seminars</a:t>
            </a:r>
          </a:p>
          <a:p>
            <a:pPr lvl="2"/>
            <a:r>
              <a:rPr lang="en-US">
                <a:cs typeface="Arial"/>
              </a:rPr>
              <a:t>Ceramic Materials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28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MTI ACCOMPLISHES ITS MISSION BY…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1604"/>
            <a:ext cx="7886700" cy="3426444"/>
          </a:xfrm>
        </p:spPr>
        <p:txBody>
          <a:bodyPr vert="horz" lIns="182880" tIns="45720" rIns="91440" bIns="45720" rtlCol="0" anchor="t">
            <a:noAutofit/>
          </a:bodyPr>
          <a:lstStyle/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Providing continuing professional education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for individual participants</a:t>
            </a:r>
          </a:p>
          <a:p>
            <a:pPr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Influencing development and use of applicable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codes, standards and regulations</a:t>
            </a:r>
          </a:p>
          <a:p>
            <a:pPr lvl="1"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>
                <a:solidFill>
                  <a:srgbClr val="000000"/>
                </a:solidFill>
              </a:rPr>
              <a:t>Developing data to support the effort to increase allowable strength of </a:t>
            </a:r>
            <a:r>
              <a:rPr lang="en-US" err="1">
                <a:solidFill>
                  <a:srgbClr val="000000"/>
                </a:solidFill>
              </a:rPr>
              <a:t>Ti</a:t>
            </a:r>
            <a:r>
              <a:rPr lang="en-US" dirty="0">
                <a:solidFill>
                  <a:srgbClr val="000000"/>
                </a:solidFill>
              </a:rPr>
              <a:t> alloys in ASME PV’s.</a:t>
            </a:r>
          </a:p>
          <a:p>
            <a:pPr lvl="1">
              <a:spcAft>
                <a:spcPts val="1200"/>
              </a:spcAft>
              <a:tabLst>
                <a:tab pos="287338" algn="l"/>
                <a:tab pos="576263" algn="l"/>
                <a:tab pos="803275" algn="l"/>
              </a:tabLst>
            </a:pPr>
            <a:r>
              <a:rPr lang="en-US" dirty="0">
                <a:solidFill>
                  <a:srgbClr val="000000"/>
                </a:solidFill>
              </a:rPr>
              <a:t>N7M Valve Casting Specification</a:t>
            </a:r>
          </a:p>
          <a:p>
            <a:pPr lvl="1">
              <a:spcAft>
                <a:spcPts val="1200"/>
              </a:spcAft>
            </a:pPr>
            <a:r>
              <a:rPr lang="en-US">
                <a:cs typeface="Arial"/>
              </a:rPr>
              <a:t>Thermal Sprayed Aluminum specification to combat CUI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78600" y="6275286"/>
            <a:ext cx="2370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www.mti-global.org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MTI ACCOMPLISHES ITS MISSION BY…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" y="1356992"/>
            <a:ext cx="7886700" cy="4241133"/>
          </a:xfrm>
        </p:spPr>
        <p:txBody>
          <a:bodyPr vert="horz" lIns="18288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Leveraging resources by networking within MTI and with technical organizations, universities and consortia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4 DOE projects totaling about $12MM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ASSET high temp consortia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MTI funded 3 memberships and all 55 MTI members were able to </a:t>
            </a:r>
            <a:r>
              <a:rPr lang="en-US">
                <a:solidFill>
                  <a:srgbClr val="000000"/>
                </a:solidFill>
              </a:rPr>
              <a:t>participate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endParaRPr lang="en-US" dirty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532359"/>
      </p:ext>
    </p:extLst>
  </p:cSld>
  <p:clrMapOvr>
    <a:masterClrMapping/>
  </p:clrMapOvr>
</p:sld>
</file>

<file path=ppt/theme/theme1.xml><?xml version="1.0" encoding="utf-8"?>
<a:theme xmlns:a="http://schemas.openxmlformats.org/drawingml/2006/main" name="MTI_Standard_080317">
  <a:themeElements>
    <a:clrScheme name="MTI">
      <a:dk1>
        <a:sysClr val="windowText" lastClr="000000"/>
      </a:dk1>
      <a:lt1>
        <a:sysClr val="window" lastClr="FFFFFF"/>
      </a:lt1>
      <a:dk2>
        <a:srgbClr val="254089"/>
      </a:dk2>
      <a:lt2>
        <a:srgbClr val="D1CFD0"/>
      </a:lt2>
      <a:accent1>
        <a:srgbClr val="005599"/>
      </a:accent1>
      <a:accent2>
        <a:srgbClr val="254089"/>
      </a:accent2>
      <a:accent3>
        <a:srgbClr val="00AEE4"/>
      </a:accent3>
      <a:accent4>
        <a:srgbClr val="8DC600"/>
      </a:accent4>
      <a:accent5>
        <a:srgbClr val="F5A853"/>
      </a:accent5>
      <a:accent6>
        <a:srgbClr val="E6E4E4"/>
      </a:accent6>
      <a:hlink>
        <a:srgbClr val="00ACE4"/>
      </a:hlink>
      <a:folHlink>
        <a:srgbClr val="0055E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ModuleNumber xmlns="abee77be-8b3b-4df2-8b2a-5c93aa8421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embership Training Module" ma:contentTypeID="0x01010012D7D0FEE2C6AF46A4291F2C374FDE390600E052DCB92DF5824DB6B385B354EC6406" ma:contentTypeVersion="9" ma:contentTypeDescription="" ma:contentTypeScope="" ma:versionID="4f4ce0ed7d33136c8e7d6fa5c4593ee3">
  <xsd:schema xmlns:xsd="http://www.w3.org/2001/XMLSchema" xmlns:xs="http://www.w3.org/2001/XMLSchema" xmlns:p="http://schemas.microsoft.com/office/2006/metadata/properties" xmlns:ns1="http://schemas.microsoft.com/sharepoint/v3" xmlns:ns2="abee77be-8b3b-4df2-8b2a-5c93aa842183" xmlns:ns3="d1997763-5eca-4dd9-9f4e-d72dd336a6e8" xmlns:ns4="ce9da3e4-c39a-4101-ad52-8338e2f999ab" targetNamespace="http://schemas.microsoft.com/office/2006/metadata/properties" ma:root="true" ma:fieldsID="b4212117d6fdb1a02a423d3263f60793" ns1:_="" ns2:_="" ns3:_="" ns4:_="">
    <xsd:import namespace="http://schemas.microsoft.com/sharepoint/v3"/>
    <xsd:import namespace="abee77be-8b3b-4df2-8b2a-5c93aa842183"/>
    <xsd:import namespace="d1997763-5eca-4dd9-9f4e-d72dd336a6e8"/>
    <xsd:import namespace="ce9da3e4-c39a-4101-ad52-8338e2f999ab"/>
    <xsd:element name="properties">
      <xsd:complexType>
        <xsd:sequence>
          <xsd:element name="documentManagement">
            <xsd:complexType>
              <xsd:all>
                <xsd:element ref="ns2:ModuleNumber" minOccurs="0"/>
                <xsd:element ref="ns1:Languag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9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e77be-8b3b-4df2-8b2a-5c93aa842183" elementFormDefault="qualified">
    <xsd:import namespace="http://schemas.microsoft.com/office/2006/documentManagement/types"/>
    <xsd:import namespace="http://schemas.microsoft.com/office/infopath/2007/PartnerControls"/>
    <xsd:element name="ModuleNumber" ma:index="8" nillable="true" ma:displayName="Module Number" ma:decimals="0" ma:internalName="ModuleNumber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97763-5eca-4dd9-9f4e-d72dd336a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a3e4-c39a-4101-ad52-8338e2f99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80367E-DD77-4CDA-B97D-5EFD34F9C3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A1A81D-21F5-4A66-BB74-AC56AB5BB4A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abee77be-8b3b-4df2-8b2a-5c93aa842183"/>
  </ds:schemaRefs>
</ds:datastoreItem>
</file>

<file path=customXml/itemProps3.xml><?xml version="1.0" encoding="utf-8"?>
<ds:datastoreItem xmlns:ds="http://schemas.openxmlformats.org/officeDocument/2006/customXml" ds:itemID="{C450C140-3A67-457C-B1C8-5566DC99C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ee77be-8b3b-4df2-8b2a-5c93aa842183"/>
    <ds:schemaRef ds:uri="d1997763-5eca-4dd9-9f4e-d72dd336a6e8"/>
    <ds:schemaRef ds:uri="ce9da3e4-c39a-4101-ad52-8338e2f99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MTI_Standard_17</Template>
  <TotalTime>10</TotalTime>
  <Words>452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Helvetica</vt:lpstr>
      <vt:lpstr>MTI_Standard_080317</vt:lpstr>
      <vt:lpstr>MISSION &amp; STRATEGY</vt:lpstr>
      <vt:lpstr>OUTLINE</vt:lpstr>
      <vt:lpstr>MISSION &amp; VISION</vt:lpstr>
      <vt:lpstr>PowerPoint Presentation</vt:lpstr>
      <vt:lpstr>MTI STRATEGIC PLAN – GOALS</vt:lpstr>
      <vt:lpstr>MTI ACCOMPLISHES ITS MISSION BY…</vt:lpstr>
      <vt:lpstr>MTI ACCOMPLISHES ITS MISSION BY…</vt:lpstr>
      <vt:lpstr>MTI ACCOMPLISHES ITS MISSION BY…</vt:lpstr>
      <vt:lpstr>MTI ACCOMPLISHES ITS MISSION BY…</vt:lpstr>
      <vt:lpstr>MTI ACCOMPLISHES ITS MISSION BY…</vt:lpstr>
      <vt:lpstr>STRATEGIC BENEFITS TO YOUR COMPANY</vt:lpstr>
      <vt:lpstr>PERSONAL 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&amp; STRATEGY</dc:title>
  <dc:creator>Paul Whitcraft</dc:creator>
  <cp:lastModifiedBy>Daniel Rasmussen</cp:lastModifiedBy>
  <cp:revision>75</cp:revision>
  <cp:lastPrinted>2017-08-03T17:43:51Z</cp:lastPrinted>
  <dcterms:created xsi:type="dcterms:W3CDTF">2018-10-04T17:01:50Z</dcterms:created>
  <dcterms:modified xsi:type="dcterms:W3CDTF">2021-07-28T14:02:12Z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0x01010012D7D0FEE2C6AF46A4291F2C374FDE390600E052DCB92DF5824DB6B385B354EC6406</vt:lpwstr>
  </property>
  <property fmtid="{D5CDD505-2E9C-101B-9397-08002B2CF9AE}" pid="3" name="AuthorIds_UIVersion_2048">
    <vt:lpwstr>199</vt:lpwstr>
  </property>
</Properties>
</file>