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6" r:id="rId5"/>
    <p:sldId id="272" r:id="rId6"/>
    <p:sldId id="260" r:id="rId7"/>
    <p:sldId id="270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CB"/>
    <a:srgbClr val="0A47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Whitcraft" userId="S::pwhitcraft@mti-global.org::380bdead-e024-4619-8eba-9e46b4769528" providerId="AD" clId="Web-{1B37A7B0-2B98-73B4-B789-29C09ABC74DF}"/>
    <pc:docChg chg="modSld">
      <pc:chgData name="Paul Whitcraft" userId="S::pwhitcraft@mti-global.org::380bdead-e024-4619-8eba-9e46b4769528" providerId="AD" clId="Web-{1B37A7B0-2B98-73B4-B789-29C09ABC74DF}" dt="2019-08-14T18:25:01.992" v="27" actId="20577"/>
      <pc:docMkLst>
        <pc:docMk/>
      </pc:docMkLst>
      <pc:sldChg chg="delSp modSp">
        <pc:chgData name="Paul Whitcraft" userId="S::pwhitcraft@mti-global.org::380bdead-e024-4619-8eba-9e46b4769528" providerId="AD" clId="Web-{1B37A7B0-2B98-73B4-B789-29C09ABC74DF}" dt="2019-08-14T18:22:09.941" v="1"/>
        <pc:sldMkLst>
          <pc:docMk/>
          <pc:sldMk cId="0" sldId="260"/>
        </pc:sldMkLst>
        <pc:spChg chg="del mod">
          <ac:chgData name="Paul Whitcraft" userId="S::pwhitcraft@mti-global.org::380bdead-e024-4619-8eba-9e46b4769528" providerId="AD" clId="Web-{1B37A7B0-2B98-73B4-B789-29C09ABC74DF}" dt="2019-08-14T18:22:09.941" v="1"/>
          <ac:spMkLst>
            <pc:docMk/>
            <pc:sldMk cId="0" sldId="260"/>
            <ac:spMk id="3" creationId="{00000000-0000-0000-0000-000000000000}"/>
          </ac:spMkLst>
        </pc:spChg>
      </pc:sldChg>
      <pc:sldChg chg="modSp">
        <pc:chgData name="Paul Whitcraft" userId="S::pwhitcraft@mti-global.org::380bdead-e024-4619-8eba-9e46b4769528" providerId="AD" clId="Web-{1B37A7B0-2B98-73B4-B789-29C09ABC74DF}" dt="2019-08-14T18:24:34.179" v="11" actId="20577"/>
        <pc:sldMkLst>
          <pc:docMk/>
          <pc:sldMk cId="0" sldId="281"/>
        </pc:sldMkLst>
        <pc:spChg chg="mod">
          <ac:chgData name="Paul Whitcraft" userId="S::pwhitcraft@mti-global.org::380bdead-e024-4619-8eba-9e46b4769528" providerId="AD" clId="Web-{1B37A7B0-2B98-73B4-B789-29C09ABC74DF}" dt="2019-08-14T18:24:34.179" v="11" actId="20577"/>
          <ac:spMkLst>
            <pc:docMk/>
            <pc:sldMk cId="0" sldId="281"/>
            <ac:spMk id="3" creationId="{00000000-0000-0000-0000-000000000000}"/>
          </ac:spMkLst>
        </pc:spChg>
      </pc:sldChg>
      <pc:sldChg chg="modSp">
        <pc:chgData name="Paul Whitcraft" userId="S::pwhitcraft@mti-global.org::380bdead-e024-4619-8eba-9e46b4769528" providerId="AD" clId="Web-{1B37A7B0-2B98-73B4-B789-29C09ABC74DF}" dt="2019-08-14T18:25:01.992" v="27" actId="20577"/>
        <pc:sldMkLst>
          <pc:docMk/>
          <pc:sldMk cId="0" sldId="282"/>
        </pc:sldMkLst>
        <pc:spChg chg="mod">
          <ac:chgData name="Paul Whitcraft" userId="S::pwhitcraft@mti-global.org::380bdead-e024-4619-8eba-9e46b4769528" providerId="AD" clId="Web-{1B37A7B0-2B98-73B4-B789-29C09ABC74DF}" dt="2019-08-14T18:25:01.992" v="27" actId="20577"/>
          <ac:spMkLst>
            <pc:docMk/>
            <pc:sldMk cId="0" sldId="282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05000"/>
            <a:ext cx="7772400" cy="3591560"/>
          </a:xfrm>
        </p:spPr>
        <p:txBody>
          <a:bodyPr tIns="0" bIns="0" anchor="ctr" anchorCtr="0">
            <a:noAutofit/>
          </a:bodyPr>
          <a:lstStyle>
            <a:lvl1pPr>
              <a:lnSpc>
                <a:spcPts val="3800"/>
              </a:lnSpc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364480"/>
            <a:ext cx="6400800" cy="4267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Date style</a:t>
            </a:r>
          </a:p>
        </p:txBody>
      </p:sp>
    </p:spTree>
    <p:extLst>
      <p:ext uri="{BB962C8B-B14F-4D97-AF65-F5344CB8AC3E}">
        <p14:creationId xmlns:p14="http://schemas.microsoft.com/office/powerpoint/2010/main" val="381556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 baseline="0">
                <a:latin typeface="+mj-lt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0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0085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889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97000"/>
            <a:ext cx="8229600" cy="812800"/>
          </a:xfrm>
        </p:spPr>
        <p:txBody>
          <a:bodyPr lIns="91440" tIns="0" bIns="0"/>
          <a:lstStyle>
            <a:lvl1pPr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Master Subhead style</a:t>
            </a:r>
          </a:p>
        </p:txBody>
      </p:sp>
    </p:spTree>
    <p:extLst>
      <p:ext uri="{BB962C8B-B14F-4D97-AF65-F5344CB8AC3E}">
        <p14:creationId xmlns:p14="http://schemas.microsoft.com/office/powerpoint/2010/main" val="109143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4565" y="0"/>
            <a:ext cx="7886700" cy="65367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028957"/>
            <a:ext cx="7886700" cy="5566396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687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64493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486656"/>
          </a:xfrm>
          <a:prstGeom prst="rect">
            <a:avLst/>
          </a:prstGeom>
        </p:spPr>
        <p:txBody>
          <a:bodyPr vert="horz" lIns="18288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76999"/>
            <a:ext cx="609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  <a:latin typeface="Helvetica"/>
              </a:defRPr>
            </a:lvl1pPr>
          </a:lstStyle>
          <a:p>
            <a:fld id="{7F1882C0-1630-794F-B3EE-176E1189E2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98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6.pd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5552"/>
            <a:ext cx="7772400" cy="2387600"/>
          </a:xfrm>
        </p:spPr>
        <p:txBody>
          <a:bodyPr/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COMMERCIALISM POLICY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15409869.jpg"/>
          <p:cNvPicPr>
            <a:picLocks noChangeAspect="1"/>
          </p:cNvPicPr>
          <p:nvPr/>
        </p:nvPicPr>
        <p:blipFill>
          <a:blip r:embed="rId2"/>
          <a:srcRect b="7514"/>
          <a:stretch>
            <a:fillRect/>
          </a:stretch>
        </p:blipFill>
        <p:spPr>
          <a:xfrm>
            <a:off x="536294" y="923927"/>
            <a:ext cx="3520597" cy="4341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CONFLICTS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580" y="1028957"/>
            <a:ext cx="4079631" cy="5566396"/>
          </a:xfrm>
        </p:spPr>
        <p:txBody>
          <a:bodyPr vert="horz" lIns="182880" tIns="45720" rIns="91440" bIns="45720" rtlCol="0" anchor="t">
            <a:noAutofit/>
          </a:bodyPr>
          <a:lstStyle/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sz="2400" dirty="0">
                <a:latin typeface="Franklin Gothic Book"/>
              </a:rPr>
              <a:t>Conflicts of interest expected. Resolved by “sunshine and 	oversight.”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sz="2400" dirty="0">
                <a:latin typeface="Franklin Gothic Book"/>
              </a:rPr>
              <a:t>Marc Cook – </a:t>
            </a:r>
            <a:br>
              <a:rPr lang="en-US" sz="2400" dirty="0">
                <a:latin typeface="Franklin Gothic Book" panose="020B0503020102020204" pitchFamily="34" charset="0"/>
              </a:rPr>
            </a:br>
            <a:r>
              <a:rPr lang="en-US" sz="2400" dirty="0">
                <a:latin typeface="Franklin Gothic Book"/>
              </a:rPr>
              <a:t>Conflict of Interest </a:t>
            </a:r>
            <a:br>
              <a:rPr lang="en-US" sz="2400" dirty="0">
                <a:latin typeface="Franklin Gothic Book" panose="020B0503020102020204" pitchFamily="34" charset="0"/>
              </a:rPr>
            </a:br>
            <a:r>
              <a:rPr lang="en-US" sz="2400" dirty="0">
                <a:latin typeface="Franklin Gothic Book"/>
              </a:rPr>
              <a:t>Committee Leader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565" y="0"/>
            <a:ext cx="7886700" cy="1427584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EXAMPLES OF COMMERCIALISM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42187"/>
            <a:ext cx="7886700" cy="420810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Responding to an RFP without prominent disclosure of a commercial interest in the project.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Without such disclosure, expressing a biased </a:t>
            </a:r>
            <a:br>
              <a:rPr lang="en-U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	opinion during a TAC Meeting or on the website.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Distribution of unrequested sales materials during an MTI Meeting [or employing the MTI mailing list].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Over-reaching sales promotional activities during MTI meetings, social affairs, or employing the website.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14474"/>
            <a:ext cx="7886700" cy="285273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Remember, when in doubt, take it out!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565" y="149289"/>
            <a:ext cx="7886700" cy="653677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COMMERCIALISM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19235"/>
            <a:ext cx="7886700" cy="467611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Franklin Gothic Book" panose="020B0503020102020204" pitchFamily="34" charset="0"/>
              </a:rPr>
              <a:t>Inclusion of visual, written, or verbal references to any organization for the promotion or commercial advantage of that organization or the commercial disadvantage of a competing organization.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organization-v02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0" y="1054100"/>
            <a:ext cx="9144000" cy="474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565" y="93310"/>
            <a:ext cx="7886700" cy="653677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THE STRENGTH OF MTI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565" y="121303"/>
            <a:ext cx="7886700" cy="653677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UNIQUE MEMBER MAKE-UP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tabLst>
                <a:tab pos="287338" algn="l"/>
                <a:tab pos="576263" algn="l"/>
              </a:tabLst>
            </a:pPr>
            <a:r>
              <a:rPr lang="en-US" dirty="0">
                <a:latin typeface="Franklin Gothic Book" panose="020B0503020102020204" pitchFamily="34" charset="0"/>
              </a:rPr>
              <a:t>Principal benefits of MTI membership</a:t>
            </a:r>
          </a:p>
          <a:p>
            <a:pPr>
              <a:spcAft>
                <a:spcPts val="600"/>
              </a:spcAft>
              <a:tabLst>
                <a:tab pos="287338" algn="l"/>
                <a:tab pos="576263" algn="l"/>
              </a:tabLst>
            </a:pPr>
            <a:r>
              <a:rPr lang="en-US" dirty="0">
                <a:latin typeface="Franklin Gothic Book" panose="020B0503020102020204" pitchFamily="34" charset="0"/>
              </a:rPr>
              <a:t>Ancillary benefits of MTI membership, 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including commercialization opportunities</a:t>
            </a:r>
          </a:p>
          <a:p>
            <a:pPr>
              <a:spcAft>
                <a:spcPts val="600"/>
              </a:spcAft>
              <a:tabLst>
                <a:tab pos="287338" algn="l"/>
                <a:tab pos="576263" algn="l"/>
              </a:tabLst>
            </a:pPr>
            <a:endParaRPr lang="en-US" dirty="0">
              <a:latin typeface="Franklin Gothic Book" panose="020B0503020102020204" pitchFamily="34" charset="0"/>
            </a:endParaRPr>
          </a:p>
          <a:p>
            <a:pPr marL="0" indent="0">
              <a:spcAft>
                <a:spcPts val="600"/>
              </a:spcAft>
              <a:buNone/>
              <a:tabLst>
                <a:tab pos="287338" algn="l"/>
                <a:tab pos="576263" algn="l"/>
              </a:tabLst>
            </a:pPr>
            <a:r>
              <a:rPr lang="en-US" dirty="0">
                <a:latin typeface="Franklin Gothic Book" panose="020B0503020102020204" pitchFamily="34" charset="0"/>
              </a:rPr>
              <a:t>The MTI atmosphere: </a:t>
            </a:r>
          </a:p>
          <a:p>
            <a:pPr marL="0" indent="0">
              <a:spcAft>
                <a:spcPts val="600"/>
              </a:spcAft>
              <a:buNone/>
              <a:tabLst>
                <a:tab pos="287338" algn="l"/>
                <a:tab pos="576263" algn="l"/>
              </a:tabLst>
            </a:pPr>
            <a:r>
              <a:rPr lang="en-US" dirty="0">
                <a:latin typeface="Franklin Gothic Book" panose="020B0503020102020204" pitchFamily="34" charset="0"/>
              </a:rPr>
              <a:t>People are comfortable asking questions relating to conflicts of interest without feeling awkward or accusatorial. Recusing oneself from discussions that might be perceived as constituting a conflict is the norm rather than the exception.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565" y="0"/>
            <a:ext cx="7886700" cy="163285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PRINCIPAL BENEFITS OF 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12775"/>
            <a:ext cx="7886700" cy="468257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</a:rPr>
              <a:t>Practical, generic, nonproprietary studies.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</a:rPr>
              <a:t>Selection, design, fabrication, testing, inspection, </a:t>
            </a:r>
            <a:b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</a:rPr>
              <a:t>performance.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</a:rPr>
              <a:t>Evaluation of metallic and non-metallic materials.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</a:rPr>
              <a:t>Optimum design applications.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</a:rPr>
              <a:t>Fitness-for-service.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</a:rPr>
              <a:t>Mechanical integrity and life cycle determinations.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</a:rPr>
              <a:t>Economic factors affecting performance of vessels, </a:t>
            </a:r>
            <a:b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</a:rPr>
              <a:t>	tanks, piping and other components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565" y="0"/>
            <a:ext cx="7886700" cy="148356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ANCILLARY BENEFITS OF 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8974"/>
            <a:ext cx="7886700" cy="430935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</a:rPr>
              <a:t>Access to solutions to nonproprietary problems of </a:t>
            </a:r>
            <a:b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</a:rPr>
              <a:t>major concern to the process industries.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</a:rPr>
              <a:t>Utilize MTI’s forums, web site, online communities, books, reports, software, and video training Programs immediately as needed.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</a:rPr>
              <a:t>Leverage their technology investment.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</a:rPr>
              <a:t>Capitalize on the extensive expertise of member </a:t>
            </a:r>
            <a:b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</a:rPr>
              <a:t>company representatives, and establish relationships with important customers.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69304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01" y="4329404"/>
            <a:ext cx="7636747" cy="167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565" y="0"/>
            <a:ext cx="7886700" cy="1306286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WHAT IS ALLOWED WHEN PRESENTING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25" y="1427584"/>
            <a:ext cx="7886700" cy="5308446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  <a:tabLst>
                <a:tab pos="287338" algn="l"/>
                <a:tab pos="576263" algn="l"/>
              </a:tabLst>
            </a:pPr>
            <a:r>
              <a:rPr lang="en-US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The presenter shall use the MTI template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The first slide:</a:t>
            </a:r>
          </a:p>
          <a:p>
            <a:pPr marL="800100" lvl="1" indent="-342900"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shall include the name of author(s)/presenter(s)</a:t>
            </a:r>
          </a:p>
          <a:p>
            <a:pPr marL="800100" lvl="1" indent="-342900"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can include their affiliations, companies, supporting organizations, sponsoring technical committee, and corporate logo.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565" y="0"/>
            <a:ext cx="7886700" cy="1604865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CHECKLIST FOR 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682" y="2211355"/>
            <a:ext cx="7886700" cy="4113410"/>
          </a:xfrm>
        </p:spPr>
        <p:txBody>
          <a:bodyPr/>
          <a:lstStyle/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No logos and watermarks on your slides.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No photographs of equipment with names/logos.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No building signs.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Don’t imply MTI approves or endorses a product.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Handouts to be noncommercial information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969" y="1077304"/>
            <a:ext cx="7886700" cy="4703392"/>
          </a:xfrm>
        </p:spPr>
        <p:txBody>
          <a:bodyPr vert="horz" lIns="182880" tIns="45720" rIns="91440" bIns="45720" rtlCol="0" anchor="t">
            <a:noAutofit/>
          </a:bodyPr>
          <a:lstStyle/>
          <a:p>
            <a:pPr marL="0" indent="0">
              <a:spcAft>
                <a:spcPts val="600"/>
              </a:spcAft>
              <a:buNone/>
              <a:tabLst>
                <a:tab pos="287338" algn="l"/>
                <a:tab pos="576263" algn="l"/>
              </a:tabLst>
            </a:pPr>
            <a:r>
              <a:rPr lang="en-US" sz="2400" b="1" dirty="0">
                <a:latin typeface="Franklin Gothic Book" panose="020B0503020102020204" pitchFamily="34" charset="0"/>
              </a:rPr>
              <a:t>During Meetings</a:t>
            </a:r>
          </a:p>
          <a:p>
            <a:pPr>
              <a:spcAft>
                <a:spcPts val="600"/>
              </a:spcAft>
              <a:tabLst>
                <a:tab pos="287338" algn="l"/>
                <a:tab pos="576263" algn="l"/>
              </a:tabLst>
            </a:pPr>
            <a:r>
              <a:rPr lang="en-US" sz="2400" dirty="0">
                <a:latin typeface="Franklin Gothic Book" panose="020B0503020102020204" pitchFamily="34" charset="0"/>
              </a:rPr>
              <a:t>Vendor members identify opportunities. </a:t>
            </a:r>
            <a:br>
              <a:rPr lang="en-US" sz="2400" dirty="0">
                <a:latin typeface="Franklin Gothic Book" panose="020B0503020102020204" pitchFamily="34" charset="0"/>
              </a:rPr>
            </a:br>
            <a:r>
              <a:rPr lang="en-US" sz="2400" dirty="0">
                <a:latin typeface="Franklin Gothic Book" panose="020B0503020102020204" pitchFamily="34" charset="0"/>
              </a:rPr>
              <a:t>Companies’ products that are good candidates for solutions to specific material requirements of producer members.</a:t>
            </a:r>
          </a:p>
          <a:p>
            <a:pPr marL="0" indent="0">
              <a:spcAft>
                <a:spcPts val="600"/>
              </a:spcAft>
              <a:buNone/>
              <a:tabLst>
                <a:tab pos="287338" algn="l"/>
                <a:tab pos="576263" algn="l"/>
              </a:tabLst>
            </a:pPr>
            <a:r>
              <a:rPr lang="en-US" sz="2400" b="1" dirty="0">
                <a:latin typeface="Franklin Gothic Book" panose="020B0503020102020204" pitchFamily="34" charset="0"/>
              </a:rPr>
              <a:t>After Meetings</a:t>
            </a:r>
          </a:p>
          <a:p>
            <a:pPr>
              <a:spcAft>
                <a:spcPts val="600"/>
              </a:spcAft>
              <a:tabLst>
                <a:tab pos="287338" algn="l"/>
                <a:tab pos="576263" algn="l"/>
              </a:tabLst>
            </a:pPr>
            <a:r>
              <a:rPr lang="en-US" sz="2400" dirty="0">
                <a:latin typeface="Franklin Gothic Book"/>
              </a:rPr>
              <a:t>Commercial information exchange to happen outside meetings.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TI_Standard_080317">
  <a:themeElements>
    <a:clrScheme name="MTI">
      <a:dk1>
        <a:sysClr val="windowText" lastClr="000000"/>
      </a:dk1>
      <a:lt1>
        <a:sysClr val="window" lastClr="FFFFFF"/>
      </a:lt1>
      <a:dk2>
        <a:srgbClr val="254089"/>
      </a:dk2>
      <a:lt2>
        <a:srgbClr val="D1CFD0"/>
      </a:lt2>
      <a:accent1>
        <a:srgbClr val="005599"/>
      </a:accent1>
      <a:accent2>
        <a:srgbClr val="254089"/>
      </a:accent2>
      <a:accent3>
        <a:srgbClr val="00AEE4"/>
      </a:accent3>
      <a:accent4>
        <a:srgbClr val="8DC600"/>
      </a:accent4>
      <a:accent5>
        <a:srgbClr val="F5A853"/>
      </a:accent5>
      <a:accent6>
        <a:srgbClr val="E6E4E4"/>
      </a:accent6>
      <a:hlink>
        <a:srgbClr val="00ACE4"/>
      </a:hlink>
      <a:folHlink>
        <a:srgbClr val="0055E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embership Training Module" ma:contentTypeID="0x01010012D7D0FEE2C6AF46A4291F2C374FDE390600E052DCB92DF5824DB6B385B354EC6406" ma:contentTypeVersion="9" ma:contentTypeDescription="" ma:contentTypeScope="" ma:versionID="4f4ce0ed7d33136c8e7d6fa5c4593ee3">
  <xsd:schema xmlns:xsd="http://www.w3.org/2001/XMLSchema" xmlns:xs="http://www.w3.org/2001/XMLSchema" xmlns:p="http://schemas.microsoft.com/office/2006/metadata/properties" xmlns:ns1="http://schemas.microsoft.com/sharepoint/v3" xmlns:ns2="abee77be-8b3b-4df2-8b2a-5c93aa842183" xmlns:ns3="d1997763-5eca-4dd9-9f4e-d72dd336a6e8" xmlns:ns4="ce9da3e4-c39a-4101-ad52-8338e2f999ab" targetNamespace="http://schemas.microsoft.com/office/2006/metadata/properties" ma:root="true" ma:fieldsID="b4212117d6fdb1a02a423d3263f60793" ns1:_="" ns2:_="" ns3:_="" ns4:_="">
    <xsd:import namespace="http://schemas.microsoft.com/sharepoint/v3"/>
    <xsd:import namespace="abee77be-8b3b-4df2-8b2a-5c93aa842183"/>
    <xsd:import namespace="d1997763-5eca-4dd9-9f4e-d72dd336a6e8"/>
    <xsd:import namespace="ce9da3e4-c39a-4101-ad52-8338e2f999ab"/>
    <xsd:element name="properties">
      <xsd:complexType>
        <xsd:sequence>
          <xsd:element name="documentManagement">
            <xsd:complexType>
              <xsd:all>
                <xsd:element ref="ns2:ModuleNumber" minOccurs="0"/>
                <xsd:element ref="ns1:Language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9" nillable="true" ma:displayName="Language" ma:default="English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ee77be-8b3b-4df2-8b2a-5c93aa842183" elementFormDefault="qualified">
    <xsd:import namespace="http://schemas.microsoft.com/office/2006/documentManagement/types"/>
    <xsd:import namespace="http://schemas.microsoft.com/office/infopath/2007/PartnerControls"/>
    <xsd:element name="ModuleNumber" ma:index="8" nillable="true" ma:displayName="Module Number" ma:decimals="0" ma:internalName="ModuleNumber" ma:readOnly="false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97763-5eca-4dd9-9f4e-d72dd336a6e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da3e4-c39a-4101-ad52-8338e2f999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English</Language>
    <ModuleNumber xmlns="abee77be-8b3b-4df2-8b2a-5c93aa842183" xsi:nil="true"/>
    <SharedWithUsers xmlns="d1997763-5eca-4dd9-9f4e-d72dd336a6e8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D734D3-6902-4F27-90DA-A24619A17A0E}"/>
</file>

<file path=customXml/itemProps2.xml><?xml version="1.0" encoding="utf-8"?>
<ds:datastoreItem xmlns:ds="http://schemas.openxmlformats.org/officeDocument/2006/customXml" ds:itemID="{AF201824-2AE1-47CD-A99E-297CF9D51E64}">
  <ds:schemaRefs>
    <ds:schemaRef ds:uri="http://purl.org/dc/dcmitype/"/>
    <ds:schemaRef ds:uri="http://purl.org/dc/terms/"/>
    <ds:schemaRef ds:uri="http://schemas.microsoft.com/sharepoint/v3"/>
    <ds:schemaRef ds:uri="http://schemas.microsoft.com/office/2006/documentManagement/types"/>
    <ds:schemaRef ds:uri="abee77be-8b3b-4df2-8b2a-5c93aa842183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ce9da3e4-c39a-4101-ad52-8338e2f999ab"/>
    <ds:schemaRef ds:uri="d1997763-5eca-4dd9-9f4e-d72dd336a6e8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3222FA5-D42E-4E11-A5EB-2B7CA8C620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MTI_PPT_Standard_17</Template>
  <TotalTime>292</TotalTime>
  <Words>215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MTI_Standard_080317</vt:lpstr>
      <vt:lpstr>COMMERCIALISM POLICY</vt:lpstr>
      <vt:lpstr>COMMERCIALISM</vt:lpstr>
      <vt:lpstr>THE STRENGTH OF MTI</vt:lpstr>
      <vt:lpstr>UNIQUE MEMBER MAKE-UP</vt:lpstr>
      <vt:lpstr>PRINCIPAL BENEFITS OF MEMBERSHIP</vt:lpstr>
      <vt:lpstr>ANCILLARY BENEFITS OF MEMBERSHIP</vt:lpstr>
      <vt:lpstr>WHAT IS ALLOWED WHEN PRESENTING</vt:lpstr>
      <vt:lpstr>CHECKLIST FOR PRESENTATIONS</vt:lpstr>
      <vt:lpstr>PowerPoint Presentation</vt:lpstr>
      <vt:lpstr>CONFLICTS</vt:lpstr>
      <vt:lpstr>EXAMPLES OF COMMERCIALISM</vt:lpstr>
      <vt:lpstr>Remember, when in doubt, take it out!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ONeal</dc:creator>
  <cp:lastModifiedBy>Lindsey Skinner</cp:lastModifiedBy>
  <cp:revision>48</cp:revision>
  <dcterms:created xsi:type="dcterms:W3CDTF">2015-04-30T20:49:16Z</dcterms:created>
  <dcterms:modified xsi:type="dcterms:W3CDTF">2019-08-14T18:25:05Z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0x01010012D7D0FEE2C6AF46A4291F2C374FDE390600E052DCB92DF5824DB6B385B354EC6406</vt:lpwstr>
  </property>
  <property fmtid="{D5CDD505-2E9C-101B-9397-08002B2CF9AE}" pid="3" name="Order">
    <vt:r8>4900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