
<file path=[Content_Types].xml><?xml version="1.0" encoding="utf-8"?>
<Types xmlns="http://schemas.openxmlformats.org/package/2006/content-types"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</p:sldMasterIdLst>
  <p:sldIdLst>
    <p:sldId id="256" r:id="rId5"/>
    <p:sldId id="270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106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Whitcraft" userId="S::pwhitcraft@mti-global.org::380bdead-e024-4619-8eba-9e46b4769528" providerId="AD" clId="Web-{0F09C365-8E00-FF26-30C6-710AD42E69E1}"/>
    <pc:docChg chg="delSld modSld">
      <pc:chgData name="Paul Whitcraft" userId="S::pwhitcraft@mti-global.org::380bdead-e024-4619-8eba-9e46b4769528" providerId="AD" clId="Web-{0F09C365-8E00-FF26-30C6-710AD42E69E1}" dt="2019-08-15T15:10:36.557" v="1"/>
      <pc:docMkLst>
        <pc:docMk/>
      </pc:docMkLst>
      <pc:sldChg chg="del">
        <pc:chgData name="Paul Whitcraft" userId="S::pwhitcraft@mti-global.org::380bdead-e024-4619-8eba-9e46b4769528" providerId="AD" clId="Web-{0F09C365-8E00-FF26-30C6-710AD42E69E1}" dt="2019-08-15T15:10:36.557" v="1"/>
        <pc:sldMkLst>
          <pc:docMk/>
          <pc:sldMk cId="0" sldId="268"/>
        </pc:sldMkLst>
      </pc:sldChg>
      <pc:sldChg chg="delSp">
        <pc:chgData name="Paul Whitcraft" userId="S::pwhitcraft@mti-global.org::380bdead-e024-4619-8eba-9e46b4769528" providerId="AD" clId="Web-{0F09C365-8E00-FF26-30C6-710AD42E69E1}" dt="2019-08-15T15:10:27.666" v="0"/>
        <pc:sldMkLst>
          <pc:docMk/>
          <pc:sldMk cId="1032403825" sldId="297"/>
        </pc:sldMkLst>
        <pc:cxnChg chg="del">
          <ac:chgData name="Paul Whitcraft" userId="S::pwhitcraft@mti-global.org::380bdead-e024-4619-8eba-9e46b4769528" providerId="AD" clId="Web-{0F09C365-8E00-FF26-30C6-710AD42E69E1}" dt="2019-08-15T15:10:27.666" v="0"/>
          <ac:cxnSpMkLst>
            <pc:docMk/>
            <pc:sldMk cId="1032403825" sldId="297"/>
            <ac:cxnSpMk id="12" creationId="{00000000-0000-0000-0000-000000000000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905000"/>
            <a:ext cx="7772400" cy="3591560"/>
          </a:xfrm>
        </p:spPr>
        <p:txBody>
          <a:bodyPr tIns="0" bIns="0" anchor="ctr" anchorCtr="0">
            <a:noAutofit/>
          </a:bodyPr>
          <a:lstStyle>
            <a:lvl1pPr>
              <a:lnSpc>
                <a:spcPts val="38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5364480"/>
            <a:ext cx="6400800" cy="426720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Date style</a:t>
            </a:r>
          </a:p>
        </p:txBody>
      </p:sp>
    </p:spTree>
    <p:extLst>
      <p:ext uri="{BB962C8B-B14F-4D97-AF65-F5344CB8AC3E}">
        <p14:creationId xmlns:p14="http://schemas.microsoft.com/office/powerpoint/2010/main" val="268550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 baseline="0">
                <a:latin typeface="+mj-lt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37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80085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508000"/>
            <a:ext cx="8229600" cy="889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97000"/>
            <a:ext cx="8229600" cy="812800"/>
          </a:xfrm>
        </p:spPr>
        <p:txBody>
          <a:bodyPr lIns="91440" tIns="0" bIns="0"/>
          <a:lstStyle>
            <a:lvl1pPr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Click to edit Master Subhead style</a:t>
            </a:r>
          </a:p>
        </p:txBody>
      </p:sp>
    </p:spTree>
    <p:extLst>
      <p:ext uri="{BB962C8B-B14F-4D97-AF65-F5344CB8AC3E}">
        <p14:creationId xmlns:p14="http://schemas.microsoft.com/office/powerpoint/2010/main" val="573809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4565" y="0"/>
            <a:ext cx="7886700" cy="653677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028957"/>
            <a:ext cx="7886700" cy="5566396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9128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508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486656"/>
          </a:xfrm>
          <a:prstGeom prst="rect">
            <a:avLst/>
          </a:prstGeom>
        </p:spPr>
        <p:txBody>
          <a:bodyPr vert="horz" lIns="18288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476999"/>
            <a:ext cx="609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  <a:latin typeface="Helvetica"/>
              </a:defRPr>
            </a:lvl1pPr>
          </a:lstStyle>
          <a:p>
            <a:fld id="{7F1882C0-1630-794F-B3EE-176E1189E2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40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ti.memberclicks.net/project-guidelines-and-resources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4.pd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 CHAMPION GUIDELINES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THE CHAMPION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2438" lvl="2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altLang="en-US" sz="2200" kern="0" dirty="0">
                <a:solidFill>
                  <a:srgbClr val="000000"/>
                </a:solidFill>
              </a:rPr>
              <a:t>evaluates the bids and recommends contractors. </a:t>
            </a:r>
          </a:p>
          <a:p>
            <a:pPr marL="452438" lvl="2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altLang="en-US" sz="2200" kern="0" dirty="0">
                <a:solidFill>
                  <a:srgbClr val="000000"/>
                </a:solidFill>
              </a:rPr>
              <a:t>prepares a Project Funding Summary (PFS) for inclusion into Technical Advisory Council (TAC) meeting information packet. </a:t>
            </a:r>
          </a:p>
          <a:p>
            <a:pPr marL="452438" lvl="2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altLang="en-US" sz="2200" kern="0" dirty="0">
                <a:solidFill>
                  <a:srgbClr val="000000"/>
                </a:solidFill>
              </a:rPr>
              <a:t>makes the presentation for discussion and approval of funding at the TAC meeting. </a:t>
            </a:r>
          </a:p>
          <a:p>
            <a:pPr marL="452438" lvl="2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altLang="en-US" sz="2200" kern="0" dirty="0">
                <a:solidFill>
                  <a:srgbClr val="000000"/>
                </a:solidFill>
              </a:rPr>
              <a:t>follows the progress of the project, prepares short status reports for TAC meetings. (Note: the MTI office publishes update sheets and distributes them in meeting packets.)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701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THE CHAMPION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2438" lvl="2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Arial"/>
              </a:rPr>
              <a:t>monitors the project and acts as a guide to drive the execution of the project successfully. </a:t>
            </a:r>
          </a:p>
          <a:p>
            <a:pPr marL="452438" lvl="2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Arial"/>
              </a:rPr>
              <a:t>makes adjustments to the project within the budget if needed. </a:t>
            </a:r>
          </a:p>
          <a:p>
            <a:pPr marL="452438" lvl="2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Arial"/>
              </a:rPr>
              <a:t>makes decisions or recommendations on how to use the final product.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504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BASIC PROCESS FOR THE CHAMPION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None/>
            </a:pPr>
            <a:r>
              <a:rPr lang="en-US" altLang="en-US" b="1" kern="0" dirty="0">
                <a:solidFill>
                  <a:srgbClr val="0076BF"/>
                </a:solidFill>
              </a:rPr>
              <a:t>Basic Process for the Champion:</a:t>
            </a:r>
          </a:p>
          <a:p>
            <a:pPr marL="452438" lvl="0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kern="0" dirty="0">
                <a:solidFill>
                  <a:srgbClr val="000000"/>
                </a:solidFill>
              </a:rPr>
              <a:t>Once the Project Team is formed and… </a:t>
            </a:r>
          </a:p>
          <a:p>
            <a:pPr marL="452438" lvl="0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kern="0" dirty="0">
                <a:solidFill>
                  <a:srgbClr val="000000"/>
                </a:solidFill>
              </a:rPr>
              <a:t>you have volunteered as Champion and…</a:t>
            </a:r>
          </a:p>
          <a:p>
            <a:pPr marL="452438" lvl="0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kern="0" dirty="0">
                <a:solidFill>
                  <a:srgbClr val="000000"/>
                </a:solidFill>
              </a:rPr>
              <a:t>a good idea of what the Project Team wants to accomplish is defined, then…</a:t>
            </a:r>
          </a:p>
          <a:p>
            <a:pPr marL="452438" lvl="0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kern="0" dirty="0">
                <a:solidFill>
                  <a:srgbClr val="000000"/>
                </a:solidFill>
              </a:rPr>
              <a:t>the Champion and staff person will fill out a Strategic Project Summary (SPS) and circulate it to the Project Team for review.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226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BASIC PROCESS FOR THE CHAMPION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2438" lvl="1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kern="0" dirty="0">
                <a:solidFill>
                  <a:srgbClr val="000000"/>
                </a:solidFill>
              </a:rPr>
              <a:t>The purpose of the SPS is to record the goals and other important information for the project. </a:t>
            </a:r>
          </a:p>
          <a:p>
            <a:pPr marL="452438" lvl="1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kern="0" dirty="0">
                <a:solidFill>
                  <a:srgbClr val="000000"/>
                </a:solidFill>
              </a:rPr>
              <a:t>When approved, the Champion will work with the staff person to prepare a Request for Proposal (RFP), which will be reviewed by the Project Team prior to sending out to potential contractors. </a:t>
            </a:r>
          </a:p>
          <a:p>
            <a:pPr marL="452438" lvl="1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kern="0" dirty="0">
                <a:solidFill>
                  <a:srgbClr val="000000"/>
                </a:solidFill>
              </a:rPr>
              <a:t>The Champion and Project Team will work to identify potential contractors for the project.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017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inders.tif"/>
          <p:cNvPicPr>
            <a:picLocks noChangeAspect="1"/>
          </p:cNvPicPr>
          <p:nvPr/>
        </p:nvPicPr>
        <p:blipFill>
          <a:blip r:embed="rId2"/>
          <a:srcRect r="7500" b="6983"/>
          <a:stretch>
            <a:fillRect/>
          </a:stretch>
        </p:blipFill>
        <p:spPr>
          <a:xfrm>
            <a:off x="5310132" y="4287813"/>
            <a:ext cx="3833868" cy="25701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79549" y="4120578"/>
            <a:ext cx="47575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en-US" sz="2200" i="1" kern="0" dirty="0">
                <a:solidFill>
                  <a:srgbClr val="0076BF"/>
                </a:solidFill>
                <a:latin typeface="Arial"/>
              </a:rPr>
              <a:t>The contractor who brings the </a:t>
            </a:r>
            <a:br>
              <a:rPr lang="en-US" altLang="en-US" sz="2200" i="1" kern="0" dirty="0">
                <a:solidFill>
                  <a:srgbClr val="0076BF"/>
                </a:solidFill>
                <a:latin typeface="Arial"/>
              </a:rPr>
            </a:br>
            <a:r>
              <a:rPr lang="en-US" altLang="en-US" sz="2200" i="1" kern="0" dirty="0">
                <a:solidFill>
                  <a:srgbClr val="0076BF"/>
                </a:solidFill>
                <a:latin typeface="Arial"/>
              </a:rPr>
              <a:t>best value in information and </a:t>
            </a:r>
            <a:br>
              <a:rPr lang="en-US" altLang="en-US" sz="2200" i="1" kern="0" dirty="0">
                <a:solidFill>
                  <a:srgbClr val="0076BF"/>
                </a:solidFill>
                <a:latin typeface="Arial"/>
              </a:rPr>
            </a:br>
            <a:r>
              <a:rPr lang="en-US" altLang="en-US" sz="2200" i="1" kern="0" dirty="0">
                <a:solidFill>
                  <a:srgbClr val="0076BF"/>
                </a:solidFill>
                <a:latin typeface="Arial"/>
              </a:rPr>
              <a:t>final product within a reasonable </a:t>
            </a:r>
            <a:br>
              <a:rPr lang="en-US" altLang="en-US" sz="2200" i="1" kern="0" dirty="0">
                <a:solidFill>
                  <a:srgbClr val="0076BF"/>
                </a:solidFill>
                <a:latin typeface="Arial"/>
              </a:rPr>
            </a:br>
            <a:r>
              <a:rPr lang="en-US" altLang="en-US" sz="2200" i="1" kern="0" dirty="0">
                <a:solidFill>
                  <a:srgbClr val="0076BF"/>
                </a:solidFill>
                <a:latin typeface="Arial"/>
              </a:rPr>
              <a:t>cost should be selected</a:t>
            </a:r>
            <a:r>
              <a:rPr lang="en-US" altLang="en-US" sz="2200" b="1" i="1" kern="0" dirty="0">
                <a:solidFill>
                  <a:srgbClr val="0076BF"/>
                </a:solidFill>
                <a:latin typeface="Arial"/>
              </a:rPr>
              <a:t>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BASIC PROCESS FOR THE CHAMPION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2438" lvl="1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kern="0" dirty="0">
                <a:solidFill>
                  <a:srgbClr val="000000"/>
                </a:solidFill>
                <a:latin typeface="Arial"/>
              </a:rPr>
              <a:t>The staff person will send out the RFPs and gather the contractor responses for feedback to the Project Team. </a:t>
            </a:r>
          </a:p>
          <a:p>
            <a:pPr marL="452438" lvl="1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kern="0" dirty="0">
                <a:solidFill>
                  <a:srgbClr val="000000"/>
                </a:solidFill>
                <a:latin typeface="Arial"/>
              </a:rPr>
              <a:t>The Champion will guide team discussions to select the best contractor (which can be a member company).</a:t>
            </a:r>
          </a:p>
          <a:p>
            <a:pPr marL="452438" lvl="1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kern="0" dirty="0">
                <a:solidFill>
                  <a:srgbClr val="000000"/>
                </a:solidFill>
                <a:latin typeface="Arial"/>
              </a:rPr>
              <a:t>The lowest bid does not and should not always be selected only on the basis of cost.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91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resentation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952" y="914401"/>
            <a:ext cx="3123048" cy="5020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BASIC PROCESS FOR THE CHAMPION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28957"/>
            <a:ext cx="5279781" cy="5566396"/>
          </a:xfrm>
        </p:spPr>
        <p:txBody>
          <a:bodyPr/>
          <a:lstStyle/>
          <a:p>
            <a:pPr marL="452438" lvl="1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kern="0" dirty="0">
                <a:solidFill>
                  <a:srgbClr val="000000"/>
                </a:solidFill>
              </a:rPr>
              <a:t>Once the Project Team reaches the conclusion of best bidder, the Champion will prepare a presentation for the next TAC meeting. </a:t>
            </a:r>
          </a:p>
          <a:p>
            <a:pPr marL="452438" lvl="1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kern="0" dirty="0">
                <a:solidFill>
                  <a:srgbClr val="000000"/>
                </a:solidFill>
              </a:rPr>
              <a:t>It is strongly encouraged that the Project Team review the presentation in a Project Team meeting a week before the TAC meeting to reveal any aspect of the project that is not fully defined.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852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aptop.tif"/>
          <p:cNvPicPr>
            <a:picLocks noChangeAspect="1"/>
          </p:cNvPicPr>
          <p:nvPr/>
        </p:nvPicPr>
        <p:blipFill>
          <a:blip r:embed="rId2"/>
          <a:srcRect t="7265" b="9475"/>
          <a:stretch>
            <a:fillRect/>
          </a:stretch>
        </p:blipFill>
        <p:spPr>
          <a:xfrm>
            <a:off x="4682118" y="3657600"/>
            <a:ext cx="3844517" cy="28286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BASIC PROCESS FOR THE CHAMPION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27990"/>
            <a:ext cx="7886700" cy="5566396"/>
          </a:xfrm>
        </p:spPr>
        <p:txBody>
          <a:bodyPr/>
          <a:lstStyle/>
          <a:p>
            <a:pPr marL="452438" lvl="1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kern="0" dirty="0">
                <a:solidFill>
                  <a:srgbClr val="000000"/>
                </a:solidFill>
              </a:rPr>
              <a:t>It is the Champion who will make the presentation for approval to his peers at the TAC Meeting. If approved by a TAC, the project goes before the Board of Directors. The Board can approve or reject the proposed project and ask for more details or other important information.</a:t>
            </a:r>
          </a:p>
          <a:p>
            <a:pPr marL="230188" lvl="1" indent="0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endParaRPr lang="en-US" altLang="en-US" sz="2200" kern="0" dirty="0">
              <a:solidFill>
                <a:srgbClr val="000000"/>
              </a:solidFill>
            </a:endParaRPr>
          </a:p>
          <a:p>
            <a:pPr marL="452438" lvl="1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kern="0" dirty="0">
                <a:solidFill>
                  <a:srgbClr val="000000"/>
                </a:solidFill>
              </a:rPr>
              <a:t>MTI staff will have a copy of the PowerPoint presentation for the TAC presentation and capture it for the Meeting Minutes.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246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18 - 6234913.tif"/>
          <p:cNvPicPr>
            <a:picLocks noChangeAspect="1"/>
          </p:cNvPicPr>
          <p:nvPr/>
        </p:nvPicPr>
        <p:blipFill>
          <a:blip r:embed="rId2"/>
          <a:srcRect l="20377"/>
          <a:stretch>
            <a:fillRect/>
          </a:stretch>
        </p:blipFill>
        <p:spPr>
          <a:xfrm>
            <a:off x="6645467" y="912812"/>
            <a:ext cx="2498533" cy="5020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BASIC PROCESS FOR THE CHAMPION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28957"/>
            <a:ext cx="5822392" cy="5566396"/>
          </a:xfrm>
        </p:spPr>
        <p:txBody>
          <a:bodyPr/>
          <a:lstStyle/>
          <a:p>
            <a:pPr marL="452438" lvl="1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kern="0" dirty="0">
                <a:solidFill>
                  <a:srgbClr val="000000"/>
                </a:solidFill>
              </a:rPr>
              <a:t>It is highly encouraged that the final slide of the presentation end with the motion to approve the project for the specified sum of money. </a:t>
            </a:r>
          </a:p>
          <a:p>
            <a:pPr marL="452438" lvl="1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kern="0" dirty="0">
                <a:solidFill>
                  <a:srgbClr val="000000"/>
                </a:solidFill>
              </a:rPr>
              <a:t>After BOD approval, the Champion and staff person work together to monitor the contractor and report progress to the Project Team. </a:t>
            </a:r>
          </a:p>
          <a:p>
            <a:pPr marL="452438" lvl="1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kern="0" dirty="0">
                <a:solidFill>
                  <a:srgbClr val="000000"/>
                </a:solidFill>
              </a:rPr>
              <a:t>At appropriate times, the contractor will ask for feedback on his work, and it is the role of the Project Team to do so.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501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materials.tif"/>
          <p:cNvPicPr>
            <a:picLocks noChangeAspect="1"/>
          </p:cNvPicPr>
          <p:nvPr/>
        </p:nvPicPr>
        <p:blipFill>
          <a:blip r:embed="rId2"/>
          <a:srcRect t="8755" r="18771" b="11109"/>
          <a:stretch>
            <a:fillRect/>
          </a:stretch>
        </p:blipFill>
        <p:spPr>
          <a:xfrm>
            <a:off x="6529820" y="4377267"/>
            <a:ext cx="2408889" cy="24807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BASIC PROCESS FOR THE CHAMPION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28957"/>
            <a:ext cx="7886700" cy="3643527"/>
          </a:xfrm>
        </p:spPr>
        <p:txBody>
          <a:bodyPr/>
          <a:lstStyle/>
          <a:p>
            <a:pPr marL="452438" lvl="0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200" kern="0" dirty="0">
                <a:solidFill>
                  <a:srgbClr val="000000"/>
                </a:solidFill>
              </a:rPr>
              <a:t>When it appears that the contractor will soon finish:</a:t>
            </a:r>
          </a:p>
          <a:p>
            <a:pPr marL="914400" lvl="1" indent="-230188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200" kern="0" dirty="0">
                <a:solidFill>
                  <a:srgbClr val="000000"/>
                </a:solidFill>
              </a:rPr>
              <a:t>the Champion and Project Team review the results and…</a:t>
            </a:r>
          </a:p>
          <a:p>
            <a:pPr marL="914400" lvl="1" indent="-230188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200" kern="0" dirty="0">
                <a:solidFill>
                  <a:srgbClr val="000000"/>
                </a:solidFill>
              </a:rPr>
              <a:t>make final recommendations on the form of publication: book, report, video, seminar, or other means of communication. </a:t>
            </a:r>
          </a:p>
          <a:p>
            <a:pPr marL="457200" indent="-230188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The Champion can lead the team to use the information in other ways to benefit the MTI membership or to extract the maximum value of the product.</a:t>
            </a:r>
          </a:p>
          <a:p>
            <a:pPr marL="457200" indent="-230188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endParaRPr lang="en-US" sz="2600" kern="0" dirty="0">
              <a:solidFill>
                <a:srgbClr val="000000"/>
              </a:solidFill>
              <a:latin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666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uzzl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286" y="915989"/>
            <a:ext cx="2745714" cy="5020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28957"/>
            <a:ext cx="5259684" cy="5566396"/>
          </a:xfrm>
        </p:spPr>
        <p:txBody>
          <a:bodyPr/>
          <a:lstStyle/>
          <a:p>
            <a:pPr marL="0" lvl="0"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None/>
            </a:pPr>
            <a:r>
              <a:rPr lang="en-US" altLang="en-US" sz="2400" b="1" kern="0" dirty="0">
                <a:solidFill>
                  <a:srgbClr val="0076BF"/>
                </a:solidFill>
              </a:rPr>
              <a:t>Additional Considerations:</a:t>
            </a:r>
          </a:p>
          <a:p>
            <a:pPr marL="452438" lvl="1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kern="0" dirty="0">
                <a:solidFill>
                  <a:srgbClr val="000000"/>
                </a:solidFill>
              </a:rPr>
              <a:t>Having a vice-champion may help in the event the Champion is unable to lead the Project Team. The Vice-Champion gains valuable experience. 	</a:t>
            </a:r>
          </a:p>
          <a:p>
            <a:pPr marL="452438" lvl="1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kern="0" dirty="0">
                <a:solidFill>
                  <a:srgbClr val="000000"/>
                </a:solidFill>
              </a:rPr>
              <a:t>A close working relationship between the Champion and the MTI staff helps to reach timely completion of the project and minimizes the Champion’s burden of communication with the contractor. 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226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eadership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14900"/>
            <a:ext cx="9144000" cy="1943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28957"/>
            <a:ext cx="7886700" cy="3885943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0000FF"/>
              </a:buClr>
              <a:buNone/>
              <a:tabLst>
                <a:tab pos="168275" algn="l"/>
                <a:tab pos="684213" algn="l"/>
              </a:tabLst>
            </a:pPr>
            <a:r>
              <a:rPr lang="en-US" altLang="en-US" b="1" kern="0" dirty="0">
                <a:solidFill>
                  <a:srgbClr val="0076BF"/>
                </a:solidFill>
              </a:rPr>
              <a:t>A Project Champion:</a:t>
            </a:r>
          </a:p>
          <a:p>
            <a:pPr marL="452438" lvl="0" indent="-222250" eaLnBrk="0" fontAlgn="base" hangingPunct="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altLang="en-US" kern="0" dirty="0">
                <a:solidFill>
                  <a:srgbClr val="000000"/>
                </a:solidFill>
              </a:rPr>
              <a:t>has authority to use resources within and outside MTI for a specific project from start to finish.</a:t>
            </a:r>
          </a:p>
          <a:p>
            <a:pPr marL="452438" lvl="0" indent="-222250" eaLnBrk="0" fontAlgn="base" hangingPunct="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altLang="en-US" kern="0" dirty="0">
                <a:solidFill>
                  <a:srgbClr val="000000"/>
                </a:solidFill>
              </a:rPr>
              <a:t>does not need to be an expert in the project subject or have many years of experience (age is not a factor).</a:t>
            </a:r>
          </a:p>
          <a:p>
            <a:pPr marL="452438" lvl="0" indent="-222250" eaLnBrk="0" fontAlgn="base" hangingPunct="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altLang="en-US" kern="0" dirty="0">
                <a:solidFill>
                  <a:srgbClr val="000000"/>
                </a:solidFill>
              </a:rPr>
              <a:t>possesses and develops leadership and management skills.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igns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126" y="3392960"/>
            <a:ext cx="2200141" cy="2447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28957"/>
            <a:ext cx="6120476" cy="5201021"/>
          </a:xfrm>
        </p:spPr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altLang="en-US" kern="0" dirty="0">
                <a:solidFill>
                  <a:srgbClr val="000000"/>
                </a:solidFill>
              </a:rPr>
              <a:t>A Champion must remember that flexibility is key to their role. Things happen that delay or hasten a project.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kern="0" dirty="0">
                <a:solidFill>
                  <a:srgbClr val="000000"/>
                </a:solidFill>
              </a:rPr>
              <a:t>The project can take unexpected twists and instead of a contractor, a member company may undertake the project. If a member company is being considered as the contractor, the company is required to recuse itself from voting on the project.</a:t>
            </a:r>
          </a:p>
          <a:p>
            <a:r>
              <a:rPr lang="en-US" altLang="en-US" kern="0" dirty="0">
                <a:solidFill>
                  <a:srgbClr val="000000"/>
                </a:solidFill>
              </a:rPr>
              <a:t>Unexpected options can appear that help the value of the project. For example, the original product form may actually be better suited if it is in a different media.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114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mpions.tif"/>
          <p:cNvPicPr>
            <a:picLocks noChangeAspect="1"/>
          </p:cNvPicPr>
          <p:nvPr/>
        </p:nvPicPr>
        <p:blipFill>
          <a:blip r:embed="rId2"/>
          <a:srcRect t="50522" b="14232"/>
          <a:stretch>
            <a:fillRect/>
          </a:stretch>
        </p:blipFill>
        <p:spPr>
          <a:xfrm>
            <a:off x="0" y="4717978"/>
            <a:ext cx="9144000" cy="21400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2438" lvl="0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400" kern="0" dirty="0">
                <a:solidFill>
                  <a:srgbClr val="000000"/>
                </a:solidFill>
              </a:rPr>
              <a:t>80% of MTI projects are completed in 12-24 months, so time demands are spread out, not concentrated.</a:t>
            </a:r>
          </a:p>
          <a:p>
            <a:pPr marL="452438" lvl="0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400" kern="0" dirty="0">
                <a:solidFill>
                  <a:srgbClr val="000000"/>
                </a:solidFill>
              </a:rPr>
              <a:t>Other MTI Champions with Project experience are available to help during this process. </a:t>
            </a:r>
          </a:p>
          <a:p>
            <a:pPr marL="452438" lvl="0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400" kern="0" dirty="0">
                <a:solidFill>
                  <a:srgbClr val="000000"/>
                </a:solidFill>
              </a:rPr>
              <a:t>Their current phone numbers and emails may be found in the MTI directory. </a:t>
            </a:r>
          </a:p>
          <a:p>
            <a:pPr marL="452438" lvl="0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400" kern="0" dirty="0">
                <a:solidFill>
                  <a:srgbClr val="000000"/>
                </a:solidFill>
              </a:rPr>
              <a:t>New Champions should feel free to call or email for advice on leading a project.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2403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ocuments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348" y="4246480"/>
            <a:ext cx="3975314" cy="26115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9549" y="1293924"/>
            <a:ext cx="7223458" cy="1557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2438" lvl="0" indent="-22225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kern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These documents already exist:</a:t>
            </a:r>
          </a:p>
          <a:p>
            <a:pPr marL="914400" lvl="1" indent="-230188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kern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Strategic Project Summary (SPS), </a:t>
            </a:r>
          </a:p>
          <a:p>
            <a:pPr marL="914400" lvl="1" indent="-230188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kern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Request for Proposal (RFP) </a:t>
            </a:r>
          </a:p>
          <a:p>
            <a:pPr marL="914400" lvl="1" indent="-230188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kern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Project Funding Summary (PFS)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9549" y="2948337"/>
            <a:ext cx="4482206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2438" lvl="0" indent="-22225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kern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And blank copies are available on the MTI website. </a:t>
            </a:r>
          </a:p>
          <a:p>
            <a:pPr marL="452438" lvl="0" indent="-22225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kern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The MTI staff can facilitate completion of the documents.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3606" y="5523332"/>
            <a:ext cx="5008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https://mti.memberclicks.net/project-guidelines-and-resources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717968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ountain climbing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383" y="1408358"/>
            <a:ext cx="2828037" cy="5020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28957"/>
            <a:ext cx="5687313" cy="5566396"/>
          </a:xfrm>
        </p:spPr>
        <p:txBody>
          <a:bodyPr/>
          <a:lstStyle/>
          <a:p>
            <a:pPr marL="0" lvl="0" indent="0" eaLnBrk="0" fontAlgn="base" hangingPunct="0">
              <a:spcBef>
                <a:spcPct val="20000"/>
              </a:spcBef>
              <a:buClr>
                <a:srgbClr val="0000FF"/>
              </a:buClr>
              <a:buNone/>
            </a:pPr>
            <a:r>
              <a:rPr lang="en-US" altLang="en-US" b="1" kern="0" dirty="0">
                <a:solidFill>
                  <a:srgbClr val="0076BF"/>
                </a:solidFill>
              </a:rPr>
              <a:t>As Project Champion:</a:t>
            </a:r>
          </a:p>
          <a:p>
            <a:pPr marL="452438" lvl="0" indent="-222250" eaLnBrk="0" fontAlgn="base" hangingPunct="0">
              <a:spcBef>
                <a:spcPct val="20000"/>
              </a:spcBef>
              <a:buFont typeface="Arial"/>
              <a:buChar char="•"/>
            </a:pPr>
            <a:r>
              <a:rPr lang="en-US" altLang="en-US" kern="0" dirty="0">
                <a:solidFill>
                  <a:srgbClr val="000000"/>
                </a:solidFill>
              </a:rPr>
              <a:t>you will have the chance for personal development as you lead an interdisciplinary team.</a:t>
            </a:r>
          </a:p>
          <a:p>
            <a:pPr marL="452438" lvl="0" indent="-222250" eaLnBrk="0" fontAlgn="base" hangingPunct="0">
              <a:spcBef>
                <a:spcPct val="20000"/>
              </a:spcBef>
              <a:buFont typeface="Arial"/>
              <a:buChar char="•"/>
            </a:pPr>
            <a:r>
              <a:rPr lang="en-US" altLang="en-US" kern="0" dirty="0">
                <a:solidFill>
                  <a:srgbClr val="000000"/>
                </a:solidFill>
              </a:rPr>
              <a:t>you will exercise communication and negotiation skills.</a:t>
            </a:r>
          </a:p>
          <a:p>
            <a:pPr marL="452438" lvl="0" indent="-222250" eaLnBrk="0" fontAlgn="base" hangingPunct="0">
              <a:spcBef>
                <a:spcPct val="20000"/>
              </a:spcBef>
              <a:buFont typeface="Arial"/>
              <a:buChar char="•"/>
            </a:pPr>
            <a:r>
              <a:rPr lang="en-US" altLang="en-US" kern="0" dirty="0">
                <a:solidFill>
                  <a:srgbClr val="000000"/>
                </a:solidFill>
              </a:rPr>
              <a:t>you plan and consider every step and act decisively while involving the Project Team and staff member allocated to the project. </a:t>
            </a:r>
          </a:p>
          <a:p>
            <a:pPr marL="452438" lvl="0" indent="-222250" eaLnBrk="0" fontAlgn="base" hangingPunct="0">
              <a:spcBef>
                <a:spcPct val="20000"/>
              </a:spcBef>
              <a:buFont typeface="Arial"/>
              <a:buChar char="•"/>
            </a:pPr>
            <a:r>
              <a:rPr lang="en-US" altLang="en-US" kern="0" dirty="0">
                <a:solidFill>
                  <a:srgbClr val="000000"/>
                </a:solidFill>
              </a:rPr>
              <a:t>you will be flexible, but firm once decisions are made.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935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uccess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00412"/>
            <a:ext cx="2610118" cy="19575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18535" y="4561561"/>
            <a:ext cx="54883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en-US" sz="2200" i="1" kern="0" dirty="0">
                <a:solidFill>
                  <a:srgbClr val="0076BF"/>
                </a:solidFill>
                <a:latin typeface="Franklin Gothic Book" panose="020B0503020102020204" pitchFamily="34" charset="0"/>
              </a:rPr>
              <a:t>Last, but not least, you will be part of the strong group of Project Champions and are a role model for future Champions.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65646"/>
            <a:ext cx="7886700" cy="4320271"/>
          </a:xfrm>
        </p:spPr>
        <p:txBody>
          <a:bodyPr/>
          <a:lstStyle/>
          <a:p>
            <a:pPr marL="0" lvl="0"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None/>
            </a:pPr>
            <a:r>
              <a:rPr lang="en-US" altLang="en-US" b="1" kern="0" dirty="0">
                <a:solidFill>
                  <a:srgbClr val="0076BF"/>
                </a:solidFill>
              </a:rPr>
              <a:t>As Project Champion: </a:t>
            </a:r>
          </a:p>
          <a:p>
            <a:pPr marL="452438" lvl="0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kern="0" dirty="0">
                <a:solidFill>
                  <a:srgbClr val="000000"/>
                </a:solidFill>
              </a:rPr>
              <a:t>you monitor the project and drive it to success. </a:t>
            </a:r>
          </a:p>
          <a:p>
            <a:pPr marL="452438" lvl="0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kern="0" dirty="0">
                <a:solidFill>
                  <a:srgbClr val="000000"/>
                </a:solidFill>
              </a:rPr>
              <a:t>you and your team will build a strong network built on trust of working together. </a:t>
            </a:r>
          </a:p>
          <a:p>
            <a:pPr marL="452438" lvl="0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kern="0" dirty="0">
                <a:solidFill>
                  <a:srgbClr val="000000"/>
                </a:solidFill>
              </a:rPr>
              <a:t>your role has a good chance to reveal new technologies dealing with leading contractors, vendors, or suppliers.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315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None/>
              <a:defRPr/>
            </a:pPr>
            <a:r>
              <a:rPr lang="en-US" b="1" kern="0" dirty="0">
                <a:solidFill>
                  <a:srgbClr val="0076BF"/>
                </a:solidFill>
              </a:rPr>
              <a:t>As Project Champion:</a:t>
            </a:r>
          </a:p>
          <a:p>
            <a:pPr marL="452438" lvl="0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your company will benefit by guiding the Project to meet its needs and… </a:t>
            </a:r>
          </a:p>
          <a:p>
            <a:pPr marL="452438" lvl="0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consideration of the goals of other team members and their companies has shown that a better project will be defined. </a:t>
            </a:r>
          </a:p>
          <a:p>
            <a:pPr marL="452438" lvl="0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you will share the MTI project within your company to advance the knowledge of your colleagues within your company. </a:t>
            </a:r>
          </a:p>
          <a:p>
            <a:pPr marL="452438" lvl="0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Finally, a successful conclusion to the project can increase the reputation of MTI and the member companies in industry.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165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eadership 2.tif"/>
          <p:cNvPicPr>
            <a:picLocks noChangeAspect="1"/>
          </p:cNvPicPr>
          <p:nvPr/>
        </p:nvPicPr>
        <p:blipFill>
          <a:blip r:embed="rId2"/>
          <a:srcRect l="20037" r="20878"/>
          <a:stretch>
            <a:fillRect/>
          </a:stretch>
        </p:blipFill>
        <p:spPr>
          <a:xfrm>
            <a:off x="6178426" y="914400"/>
            <a:ext cx="2965574" cy="50191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5549776" cy="5680953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None/>
            </a:pPr>
            <a:r>
              <a:rPr lang="en-US" altLang="en-US" b="1" kern="0" dirty="0">
                <a:solidFill>
                  <a:srgbClr val="0076BF"/>
                </a:solidFill>
              </a:rPr>
              <a:t>The Value of Being a Champion:</a:t>
            </a:r>
          </a:p>
          <a:p>
            <a:pPr marL="452438" lvl="0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400" kern="0" dirty="0">
                <a:solidFill>
                  <a:srgbClr val="000000"/>
                </a:solidFill>
              </a:rPr>
              <a:t>A Project Champion is a challenging, but rewarding job within MTI, especially when you realize the product at the end. </a:t>
            </a:r>
          </a:p>
          <a:p>
            <a:pPr marL="452438" lvl="0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400" kern="0" dirty="0">
                <a:solidFill>
                  <a:srgbClr val="000000"/>
                </a:solidFill>
              </a:rPr>
              <a:t>Many consider it a privilege to help MTI move forward by being a Champion of crucial projects. In this technical community, Project Champions are revered for their efforts!</a:t>
            </a:r>
          </a:p>
          <a:p>
            <a:pPr marL="452438" lvl="0" indent="-22225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400" kern="0" dirty="0">
                <a:solidFill>
                  <a:srgbClr val="000000"/>
                </a:solidFill>
              </a:rPr>
              <a:t>Many Champions have gone before you and are a resource for you.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91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990" b="16530"/>
          <a:stretch/>
        </p:blipFill>
        <p:spPr>
          <a:xfrm>
            <a:off x="0" y="3812155"/>
            <a:ext cx="9144000" cy="2711497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68165" y="1028957"/>
            <a:ext cx="7299499" cy="5566396"/>
          </a:xfrm>
        </p:spPr>
        <p:txBody>
          <a:bodyPr/>
          <a:lstStyle/>
          <a:p>
            <a:pPr marL="0" lvl="0" indent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None/>
              <a:defRPr/>
            </a:pPr>
            <a:r>
              <a:rPr lang="en-US" altLang="en-US" i="1" kern="0" dirty="0">
                <a:solidFill>
                  <a:srgbClr val="0076BF"/>
                </a:solidFill>
                <a:latin typeface="Arial"/>
              </a:rPr>
              <a:t>This presentation captures some of the knowledge of previous Champions to help you understand the process and the importance of the role. </a:t>
            </a:r>
          </a:p>
          <a:p>
            <a:pPr marL="0" lvl="0" indent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None/>
              <a:defRPr/>
            </a:pPr>
            <a:r>
              <a:rPr lang="en-US" altLang="en-US" i="1" kern="0" dirty="0">
                <a:solidFill>
                  <a:srgbClr val="0076BF"/>
                </a:solidFill>
                <a:latin typeface="Arial"/>
              </a:rPr>
              <a:t>Thank you for volunteering to be a Champion!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616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ears.tif"/>
          <p:cNvPicPr>
            <a:picLocks noChangeAspect="1"/>
          </p:cNvPicPr>
          <p:nvPr/>
        </p:nvPicPr>
        <p:blipFill>
          <a:blip r:embed="rId2"/>
          <a:srcRect l="3725" r="10919"/>
          <a:stretch>
            <a:fillRect/>
          </a:stretch>
        </p:blipFill>
        <p:spPr>
          <a:xfrm>
            <a:off x="6288821" y="914401"/>
            <a:ext cx="2855179" cy="5017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THE CHAMPION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28957"/>
            <a:ext cx="5581231" cy="5566396"/>
          </a:xfrm>
        </p:spPr>
        <p:txBody>
          <a:bodyPr/>
          <a:lstStyle/>
          <a:p>
            <a:pPr marL="0" lvl="0"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None/>
            </a:pPr>
            <a:r>
              <a:rPr lang="en-US" altLang="en-US" b="1" kern="0" dirty="0">
                <a:solidFill>
                  <a:srgbClr val="0076BF"/>
                </a:solidFill>
              </a:rPr>
              <a:t>Scope of the Champion:</a:t>
            </a:r>
          </a:p>
          <a:p>
            <a:pPr marL="452438" lvl="0" indent="-284163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kern="0" dirty="0">
                <a:solidFill>
                  <a:srgbClr val="000000"/>
                </a:solidFill>
              </a:rPr>
              <a:t>After a topic has been raised at MTI and there is enough interest, the present custom is to ask for MTI members to serve on the Project Team. </a:t>
            </a:r>
          </a:p>
          <a:p>
            <a:pPr marL="452438" lvl="0" indent="-284163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kern="0" dirty="0">
                <a:solidFill>
                  <a:srgbClr val="000000"/>
                </a:solidFill>
              </a:rPr>
              <a:t>A volunteer of that Project Team is solicited to be the champion. </a:t>
            </a:r>
          </a:p>
          <a:p>
            <a:pPr marL="452438" lvl="0" indent="-284163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kern="0" dirty="0">
                <a:solidFill>
                  <a:srgbClr val="000000"/>
                </a:solidFill>
              </a:rPr>
              <a:t>An MTI staff member is assigned to the project.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858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979549" y="1293924"/>
            <a:ext cx="739072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defRPr/>
            </a:pPr>
            <a:r>
              <a:rPr lang="en-US" altLang="en-US" sz="2200" b="1" kern="0" dirty="0">
                <a:solidFill>
                  <a:srgbClr val="0076BF"/>
                </a:solidFill>
                <a:latin typeface="Franklin Gothic Book" panose="020B0503020102020204" pitchFamily="34" charset="0"/>
              </a:rPr>
              <a:t>Together with the staff person assigned to the project, the Champion: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9549" y="2069159"/>
            <a:ext cx="4464445" cy="331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2438" lvl="2" indent="-22225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defines the goals and scope of work. </a:t>
            </a:r>
          </a:p>
          <a:p>
            <a:pPr marL="452438" lvl="2" indent="-22225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writes the Strategic Project Summary (SPS). </a:t>
            </a:r>
          </a:p>
          <a:p>
            <a:pPr marL="452438" lvl="2" indent="-22225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develops and reviews the Request for Proposal (RFP). </a:t>
            </a:r>
          </a:p>
          <a:p>
            <a:pPr marL="452438" lvl="2" indent="-22225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identifies and selects. contractors for the project </a:t>
            </a:r>
          </a:p>
          <a:p>
            <a:pPr marL="452438" lvl="2" indent="-22225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issues the RFP.</a:t>
            </a:r>
          </a:p>
        </p:txBody>
      </p:sp>
      <p:pic>
        <p:nvPicPr>
          <p:cNvPr id="16" name="Picture 15" descr="flow chart.ai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349741" y="2069159"/>
            <a:ext cx="3429000" cy="31877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THE CHAMPION</a:t>
            </a:r>
          </a:p>
        </p:txBody>
      </p:sp>
    </p:spTree>
    <p:extLst>
      <p:ext uri="{BB962C8B-B14F-4D97-AF65-F5344CB8AC3E}">
        <p14:creationId xmlns:p14="http://schemas.microsoft.com/office/powerpoint/2010/main" val="3610485427"/>
      </p:ext>
    </p:extLst>
  </p:cSld>
  <p:clrMapOvr>
    <a:masterClrMapping/>
  </p:clrMapOvr>
</p:sld>
</file>

<file path=ppt/theme/theme1.xml><?xml version="1.0" encoding="utf-8"?>
<a:theme xmlns:a="http://schemas.openxmlformats.org/drawingml/2006/main" name="MTIstandard">
  <a:themeElements>
    <a:clrScheme name="MTI">
      <a:dk1>
        <a:sysClr val="windowText" lastClr="000000"/>
      </a:dk1>
      <a:lt1>
        <a:sysClr val="window" lastClr="FFFFFF"/>
      </a:lt1>
      <a:dk2>
        <a:srgbClr val="254089"/>
      </a:dk2>
      <a:lt2>
        <a:srgbClr val="D1CFD0"/>
      </a:lt2>
      <a:accent1>
        <a:srgbClr val="005599"/>
      </a:accent1>
      <a:accent2>
        <a:srgbClr val="254089"/>
      </a:accent2>
      <a:accent3>
        <a:srgbClr val="00AEE4"/>
      </a:accent3>
      <a:accent4>
        <a:srgbClr val="8DC600"/>
      </a:accent4>
      <a:accent5>
        <a:srgbClr val="F5A853"/>
      </a:accent5>
      <a:accent6>
        <a:srgbClr val="E6E4E4"/>
      </a:accent6>
      <a:hlink>
        <a:srgbClr val="00ACE4"/>
      </a:hlink>
      <a:folHlink>
        <a:srgbClr val="0055E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Autofit/>
      </a:bodyPr>
      <a:lstStyle>
        <a:defPPr marL="0" marR="0" indent="0" algn="ctr" defTabSz="4572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TIstandard" id="{5F9F79C5-4850-4A74-8410-D1799B221210}" vid="{CB947BAB-76DE-49AD-B0C8-7A48EAB59A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English</Language>
    <ModuleNumber xmlns="abee77be-8b3b-4df2-8b2a-5c93aa842183" xsi:nil="true"/>
    <SharedWithUsers xmlns="d1997763-5eca-4dd9-9f4e-d72dd336a6e8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Membership Training Module" ma:contentTypeID="0x01010012D7D0FEE2C6AF46A4291F2C374FDE390600E052DCB92DF5824DB6B385B354EC6406" ma:contentTypeVersion="9" ma:contentTypeDescription="" ma:contentTypeScope="" ma:versionID="4f4ce0ed7d33136c8e7d6fa5c4593ee3">
  <xsd:schema xmlns:xsd="http://www.w3.org/2001/XMLSchema" xmlns:xs="http://www.w3.org/2001/XMLSchema" xmlns:p="http://schemas.microsoft.com/office/2006/metadata/properties" xmlns:ns1="http://schemas.microsoft.com/sharepoint/v3" xmlns:ns2="abee77be-8b3b-4df2-8b2a-5c93aa842183" xmlns:ns3="d1997763-5eca-4dd9-9f4e-d72dd336a6e8" xmlns:ns4="ce9da3e4-c39a-4101-ad52-8338e2f999ab" targetNamespace="http://schemas.microsoft.com/office/2006/metadata/properties" ma:root="true" ma:fieldsID="b4212117d6fdb1a02a423d3263f60793" ns1:_="" ns2:_="" ns3:_="" ns4:_="">
    <xsd:import namespace="http://schemas.microsoft.com/sharepoint/v3"/>
    <xsd:import namespace="abee77be-8b3b-4df2-8b2a-5c93aa842183"/>
    <xsd:import namespace="d1997763-5eca-4dd9-9f4e-d72dd336a6e8"/>
    <xsd:import namespace="ce9da3e4-c39a-4101-ad52-8338e2f999ab"/>
    <xsd:element name="properties">
      <xsd:complexType>
        <xsd:sequence>
          <xsd:element name="documentManagement">
            <xsd:complexType>
              <xsd:all>
                <xsd:element ref="ns2:ModuleNumber" minOccurs="0"/>
                <xsd:element ref="ns1:Language" minOccurs="0"/>
                <xsd:element ref="ns3:SharedWithUsers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9" nillable="true" ma:displayName="Language" ma:default="English" ma:internalName="Language">
      <xsd:simpleType>
        <xsd:union memberTypes="dms:Text">
          <xsd:simpleType>
            <xsd:restriction base="dms:Choice">
              <xsd:enumeration value="Arabic (Saudi Arabia)"/>
              <xsd:enumeration value="Bulgarian (Bulgaria)"/>
              <xsd:enumeration value="Chinese (Hong Kong S.A.R.)"/>
              <xsd:enumeration value="Chinese (People's Republic of China)"/>
              <xsd:enumeration value="Chinese (Taiwan)"/>
              <xsd:enumeration value="Croatian (Croatia)"/>
              <xsd:enumeration value="Czech (Czech Republic)"/>
              <xsd:enumeration value="Danish (Denmark)"/>
              <xsd:enumeration value="Dutch (Netherlands)"/>
              <xsd:enumeration value="English"/>
              <xsd:enumeration value="Estonian (Estonia)"/>
              <xsd:enumeration value="Finnish (Finland)"/>
              <xsd:enumeration value="French (France)"/>
              <xsd:enumeration value="German (Germany)"/>
              <xsd:enumeration value="Greek (Greece)"/>
              <xsd:enumeration value="Hebrew (Israel)"/>
              <xsd:enumeration value="Hindi (India)"/>
              <xsd:enumeration value="Hungarian (Hungary)"/>
              <xsd:enumeration value="Indonesian (Indonesia)"/>
              <xsd:enumeration value="Italian (Italy)"/>
              <xsd:enumeration value="Japanese (Japan)"/>
              <xsd:enumeration value="Korean (Korea)"/>
              <xsd:enumeration value="Latvian (Latvia)"/>
              <xsd:enumeration value="Lithuanian (Lithuania)"/>
              <xsd:enumeration value="Malay (Malaysia)"/>
              <xsd:enumeration value="Norwegian (Bokmal) (Norway)"/>
              <xsd:enumeration value="Polish (Poland)"/>
              <xsd:enumeration value="Portuguese (Brazil)"/>
              <xsd:enumeration value="Portuguese (Portugal)"/>
              <xsd:enumeration value="Romanian (Romania)"/>
              <xsd:enumeration value="Russian (Russia)"/>
              <xsd:enumeration value="Serbian (Latin) (Serbia)"/>
              <xsd:enumeration value="Slovak (Slovakia)"/>
              <xsd:enumeration value="Slovenian (Slovenia)"/>
              <xsd:enumeration value="Spanish (Spain)"/>
              <xsd:enumeration value="Swedish (Sweden)"/>
              <xsd:enumeration value="Thai (Thailand)"/>
              <xsd:enumeration value="Turkish (Turkey)"/>
              <xsd:enumeration value="Ukrainian (Ukraine)"/>
              <xsd:enumeration value="Urdu (Islamic Republic of Pakistan)"/>
              <xsd:enumeration value="Vietnamese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ee77be-8b3b-4df2-8b2a-5c93aa842183" elementFormDefault="qualified">
    <xsd:import namespace="http://schemas.microsoft.com/office/2006/documentManagement/types"/>
    <xsd:import namespace="http://schemas.microsoft.com/office/infopath/2007/PartnerControls"/>
    <xsd:element name="ModuleNumber" ma:index="8" nillable="true" ma:displayName="Module Number" ma:decimals="0" ma:internalName="ModuleNumber" ma:readOnly="false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997763-5eca-4dd9-9f4e-d72dd336a6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9da3e4-c39a-4101-ad52-8338e2f999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175339-6EA4-470C-AAA4-7AFAE018944D}">
  <ds:schemaRefs>
    <ds:schemaRef ds:uri="http://purl.org/dc/terms/"/>
    <ds:schemaRef ds:uri="http://schemas.microsoft.com/sharepoint/v3"/>
    <ds:schemaRef ds:uri="http://schemas.microsoft.com/office/2006/documentManagement/types"/>
    <ds:schemaRef ds:uri="abee77be-8b3b-4df2-8b2a-5c93aa842183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ce9da3e4-c39a-4101-ad52-8338e2f999ab"/>
    <ds:schemaRef ds:uri="d1997763-5eca-4dd9-9f4e-d72dd336a6e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D0DA367-FADF-41CD-B305-2B378F42B5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311644-757A-4CD4-9A9C-CCE489A5B26C}"/>
</file>

<file path=docProps/app.xml><?xml version="1.0" encoding="utf-8"?>
<Properties xmlns="http://schemas.openxmlformats.org/officeDocument/2006/extended-properties" xmlns:vt="http://schemas.openxmlformats.org/officeDocument/2006/docPropsVTypes">
  <Template>MTIstandard</Template>
  <TotalTime>864</TotalTime>
  <Words>1375</Words>
  <Application>Microsoft Office PowerPoint</Application>
  <PresentationFormat>On-screen Show (4:3)</PresentationFormat>
  <Paragraphs>105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MTIstandard</vt:lpstr>
      <vt:lpstr>PROJECT CHAMPION GUIDELINES</vt:lpstr>
      <vt:lpstr>INTRODUCTION</vt:lpstr>
      <vt:lpstr>INTRODUCTION</vt:lpstr>
      <vt:lpstr>INTRODUCTION</vt:lpstr>
      <vt:lpstr>INTRODUCTION</vt:lpstr>
      <vt:lpstr>INTRODUCTION</vt:lpstr>
      <vt:lpstr>INTRODUCTION</vt:lpstr>
      <vt:lpstr>SCOPE OF THE CHAMPION</vt:lpstr>
      <vt:lpstr>SCOPE OF THE CHAMPION</vt:lpstr>
      <vt:lpstr>SCOPE OF THE CHAMPION</vt:lpstr>
      <vt:lpstr>SCOPE OF THE CHAMPION</vt:lpstr>
      <vt:lpstr>BASIC PROCESS FOR THE CHAMPION</vt:lpstr>
      <vt:lpstr>BASIC PROCESS FOR THE CHAMPION</vt:lpstr>
      <vt:lpstr>BASIC PROCESS FOR THE CHAMPION</vt:lpstr>
      <vt:lpstr>BASIC PROCESS FOR THE CHAMPION</vt:lpstr>
      <vt:lpstr>BASIC PROCESS FOR THE CHAMPION</vt:lpstr>
      <vt:lpstr>BASIC PROCESS FOR THE CHAMPION</vt:lpstr>
      <vt:lpstr>BASIC PROCESS FOR THE CHAMPION</vt:lpstr>
      <vt:lpstr>ADDITIONAL CONSIDERATIONS</vt:lpstr>
      <vt:lpstr>ADDITIONAL CONSIDERATIONS</vt:lpstr>
      <vt:lpstr>ADDITIONAL CONSIDERATIONS</vt:lpstr>
      <vt:lpstr>ADDITIONAL CONSIDERATIONS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Steven ONeal</dc:creator>
  <cp:lastModifiedBy>Lori Elgin</cp:lastModifiedBy>
  <cp:revision>77</cp:revision>
  <dcterms:created xsi:type="dcterms:W3CDTF">2015-06-23T16:09:24Z</dcterms:created>
  <dcterms:modified xsi:type="dcterms:W3CDTF">2019-08-15T15:10:36Z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0x01010012D7D0FEE2C6AF46A4291F2C374FDE390600E052DCB92DF5824DB6B385B354EC6406</vt:lpwstr>
  </property>
  <property fmtid="{D5CDD505-2E9C-101B-9397-08002B2CF9AE}" pid="3" name="Order">
    <vt:r8>6100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emplateUrl">
    <vt:lpwstr/>
  </property>
  <property fmtid="{D5CDD505-2E9C-101B-9397-08002B2CF9AE}" pid="7" name="ComplianceAsset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