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sldIdLst>
    <p:sldId id="256" r:id="rId5"/>
    <p:sldId id="260" r:id="rId6"/>
    <p:sldId id="270" r:id="rId7"/>
    <p:sldId id="277" r:id="rId8"/>
    <p:sldId id="281" r:id="rId9"/>
    <p:sldId id="282" r:id="rId10"/>
    <p:sldId id="278" r:id="rId11"/>
    <p:sldId id="285" r:id="rId12"/>
    <p:sldId id="283" r:id="rId13"/>
    <p:sldId id="27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1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33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359156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64480"/>
            <a:ext cx="6400800" cy="4267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Date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6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085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89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97000"/>
            <a:ext cx="8229600" cy="8128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Subhead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65" y="0"/>
            <a:ext cx="7886700" cy="6536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28957"/>
            <a:ext cx="7886700" cy="5566396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3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49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8665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6999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1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MTI VALUE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BUILDING A CASE FOR MTI MEMBERSHIP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746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9" y="1028957"/>
            <a:ext cx="3282604" cy="5004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STAFF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957"/>
            <a:ext cx="4988379" cy="5566396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Facilitate </a:t>
            </a:r>
            <a:r>
              <a:rPr lang="en-US" dirty="0">
                <a:solidFill>
                  <a:srgbClr val="000000"/>
                </a:solidFill>
              </a:rPr>
              <a:t>sharing value cases.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Activity </a:t>
            </a:r>
            <a:r>
              <a:rPr lang="en-US" dirty="0">
                <a:solidFill>
                  <a:srgbClr val="000000"/>
                </a:solidFill>
              </a:rPr>
              <a:t>reports (attendance, </a:t>
            </a:r>
            <a:r>
              <a:rPr lang="en-US" dirty="0" smtClean="0">
                <a:solidFill>
                  <a:srgbClr val="000000"/>
                </a:solidFill>
              </a:rPr>
              <a:t>project </a:t>
            </a:r>
            <a:r>
              <a:rPr lang="en-US" dirty="0">
                <a:solidFill>
                  <a:srgbClr val="000000"/>
                </a:solidFill>
              </a:rPr>
              <a:t>participation, Forum </a:t>
            </a:r>
            <a:r>
              <a:rPr lang="en-US" dirty="0" smtClean="0">
                <a:solidFill>
                  <a:srgbClr val="000000"/>
                </a:solidFill>
              </a:rPr>
              <a:t>participation</a:t>
            </a:r>
            <a:r>
              <a:rPr lang="en-US" dirty="0">
                <a:solidFill>
                  <a:srgbClr val="000000"/>
                </a:solidFill>
              </a:rPr>
              <a:t>, training).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Specific </a:t>
            </a:r>
            <a:r>
              <a:rPr lang="en-US" dirty="0">
                <a:solidFill>
                  <a:srgbClr val="000000"/>
                </a:solidFill>
              </a:rPr>
              <a:t>help upon request.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Retention </a:t>
            </a:r>
            <a:r>
              <a:rPr lang="en-US" dirty="0">
                <a:solidFill>
                  <a:srgbClr val="000000"/>
                </a:solidFill>
              </a:rPr>
              <a:t>of members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a priority.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564" y="221064"/>
            <a:ext cx="8369435" cy="24116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UNDERSTAND YOUR COMPANY’S VALUE CASE?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 smtClean="0"/>
              <a:t>To </a:t>
            </a:r>
            <a:r>
              <a:rPr lang="en-US" dirty="0"/>
              <a:t>better justify MTI membership to someone </a:t>
            </a:r>
            <a:r>
              <a:rPr lang="en-US" dirty="0" smtClean="0"/>
              <a:t>with </a:t>
            </a:r>
            <a:r>
              <a:rPr lang="en-US" dirty="0"/>
              <a:t>the spending authority to pay the dues.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 smtClean="0"/>
              <a:t>To </a:t>
            </a:r>
            <a:r>
              <a:rPr lang="en-US" dirty="0"/>
              <a:t>better create and deliver value to your company </a:t>
            </a:r>
            <a:r>
              <a:rPr lang="en-US" dirty="0" smtClean="0"/>
              <a:t>from </a:t>
            </a:r>
            <a:r>
              <a:rPr lang="en-US" dirty="0"/>
              <a:t>MTI membership.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 smtClean="0"/>
              <a:t>To </a:t>
            </a:r>
            <a:r>
              <a:rPr lang="en-US" dirty="0"/>
              <a:t>help our MTI colleagues better understand </a:t>
            </a:r>
            <a:r>
              <a:rPr lang="en-US" dirty="0" smtClean="0"/>
              <a:t>how</a:t>
            </a:r>
            <a:r>
              <a:rPr lang="en-US" dirty="0"/>
              <a:t> </a:t>
            </a:r>
            <a:r>
              <a:rPr lang="en-US" dirty="0" smtClean="0"/>
              <a:t>they </a:t>
            </a:r>
            <a:r>
              <a:rPr lang="en-US" dirty="0"/>
              <a:t>can extract value from MTI and justify membership.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IS COMPANY-SPECIFIC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8715"/>
            <a:ext cx="7886700" cy="556639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b="1" dirty="0">
                <a:solidFill>
                  <a:srgbClr val="0076BF"/>
                </a:solidFill>
              </a:rPr>
              <a:t>Members Cite Many Ways MTI Adds Value for Them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Networking</a:t>
            </a:r>
            <a:endParaRPr lang="en-US" dirty="0"/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Access </a:t>
            </a:r>
            <a:r>
              <a:rPr lang="en-US" dirty="0"/>
              <a:t>to industry experts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Online </a:t>
            </a:r>
            <a:r>
              <a:rPr lang="en-US" dirty="0"/>
              <a:t>forum for problem solving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Technology </a:t>
            </a:r>
            <a:r>
              <a:rPr lang="en-US" dirty="0"/>
              <a:t>projects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Building </a:t>
            </a:r>
            <a:r>
              <a:rPr lang="en-US" dirty="0"/>
              <a:t>customer relationships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Better </a:t>
            </a:r>
            <a:r>
              <a:rPr lang="en-US" dirty="0"/>
              <a:t>understanding customer needs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Visibility </a:t>
            </a:r>
            <a:r>
              <a:rPr lang="en-US" dirty="0"/>
              <a:t>and image in the industry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Understanding </a:t>
            </a:r>
            <a:r>
              <a:rPr lang="en-US" dirty="0"/>
              <a:t>RAGAGEP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Contributions </a:t>
            </a:r>
            <a:r>
              <a:rPr lang="en-US" dirty="0"/>
              <a:t>to engineering standards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 smtClean="0"/>
              <a:t>Continuing </a:t>
            </a:r>
            <a:r>
              <a:rPr lang="en-US" dirty="0"/>
              <a:t>education credits for PE, NACE Certs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494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81" y="1254462"/>
            <a:ext cx="3012684" cy="4282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IS COMPANY-SPECIFIC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957"/>
            <a:ext cx="4887895" cy="556639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b="1" dirty="0">
                <a:solidFill>
                  <a:srgbClr val="0076BF"/>
                </a:solidFill>
              </a:rPr>
              <a:t>Your Company’s Value </a:t>
            </a:r>
            <a:r>
              <a:rPr lang="en-US" b="1" dirty="0" smtClean="0">
                <a:solidFill>
                  <a:srgbClr val="0076BF"/>
                </a:solidFill>
              </a:rPr>
              <a:t>Case…</a:t>
            </a:r>
            <a:endParaRPr lang="en-US" dirty="0"/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…	is specific to your company.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endParaRPr lang="en-US" dirty="0"/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…	is what your </a:t>
            </a:r>
            <a:r>
              <a:rPr lang="en-US" dirty="0" smtClean="0"/>
              <a:t>decision-maker values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endParaRPr lang="en-US" dirty="0"/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…	is the primary responsibility </a:t>
            </a:r>
            <a:br>
              <a:rPr lang="en-US" dirty="0"/>
            </a:br>
            <a:r>
              <a:rPr lang="en-US" dirty="0"/>
              <a:t>	of the Designated Rep, </a:t>
            </a:r>
            <a:br>
              <a:rPr lang="en-US" dirty="0"/>
            </a:br>
            <a:r>
              <a:rPr lang="en-US" dirty="0"/>
              <a:t>	but it is helpful to involve </a:t>
            </a:r>
            <a:br>
              <a:rPr lang="en-US" dirty="0"/>
            </a:br>
            <a:r>
              <a:rPr lang="en-US" dirty="0"/>
              <a:t>	others in crafting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alue-v02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168400"/>
            <a:ext cx="9144000" cy="452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MTI TAC REP — DISSEMINATING MTI </a:t>
            </a:r>
            <a:r>
              <a:rPr lang="en-US" b="1" i="1" dirty="0" smtClean="0"/>
              <a:t>INFO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alue-v04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0" y="1085850"/>
            <a:ext cx="91440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MTI TAC REP — USING </a:t>
            </a:r>
            <a:r>
              <a:rPr lang="en-US" b="1" i="1" dirty="0" smtClean="0"/>
              <a:t>MTI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peach bubbles.ai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38296" y="1493539"/>
            <a:ext cx="3390900" cy="353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957"/>
            <a:ext cx="5119007" cy="556639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Sharing your value case with MTI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staff </a:t>
            </a:r>
            <a:r>
              <a:rPr lang="en-US" dirty="0">
                <a:solidFill>
                  <a:srgbClr val="000000"/>
                </a:solidFill>
              </a:rPr>
              <a:t>and other </a:t>
            </a:r>
            <a:r>
              <a:rPr lang="en-US" dirty="0" smtClean="0">
                <a:solidFill>
                  <a:srgbClr val="000000"/>
                </a:solidFill>
              </a:rPr>
              <a:t>member companies helps </a:t>
            </a:r>
            <a:r>
              <a:rPr lang="en-US" dirty="0">
                <a:solidFill>
                  <a:srgbClr val="000000"/>
                </a:solidFill>
              </a:rPr>
              <a:t>them strengthen their </a:t>
            </a:r>
            <a:r>
              <a:rPr lang="en-US" dirty="0" smtClean="0">
                <a:solidFill>
                  <a:srgbClr val="000000"/>
                </a:solidFill>
              </a:rPr>
              <a:t>value </a:t>
            </a:r>
            <a:r>
              <a:rPr lang="en-US" dirty="0">
                <a:solidFill>
                  <a:srgbClr val="000000"/>
                </a:solidFill>
              </a:rPr>
              <a:t>case.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Sharing </a:t>
            </a:r>
            <a:r>
              <a:rPr lang="en-US" dirty="0">
                <a:solidFill>
                  <a:srgbClr val="000000"/>
                </a:solidFill>
              </a:rPr>
              <a:t>MTI participation inside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your </a:t>
            </a:r>
            <a:r>
              <a:rPr lang="en-US" dirty="0">
                <a:solidFill>
                  <a:srgbClr val="000000"/>
                </a:solidFill>
              </a:rPr>
              <a:t>company builds support.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TAC Forum and project </a:t>
            </a:r>
            <a:r>
              <a:rPr lang="en-US" dirty="0" smtClean="0">
                <a:solidFill>
                  <a:srgbClr val="000000"/>
                </a:solidFill>
              </a:rPr>
              <a:t>Teams </a:t>
            </a:r>
            <a:r>
              <a:rPr lang="en-US" dirty="0">
                <a:solidFill>
                  <a:srgbClr val="000000"/>
                </a:solidFill>
              </a:rPr>
              <a:t>are good low-cost ways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involve others. 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Having </a:t>
            </a:r>
            <a:r>
              <a:rPr lang="en-US" dirty="0">
                <a:solidFill>
                  <a:srgbClr val="000000"/>
                </a:solidFill>
              </a:rPr>
              <a:t>more than one regular TAC attendee is helpful, p</a:t>
            </a:r>
            <a:r>
              <a:rPr lang="en-US" dirty="0" smtClean="0">
                <a:solidFill>
                  <a:srgbClr val="000000"/>
                </a:solidFill>
              </a:rPr>
              <a:t>articularly </a:t>
            </a:r>
            <a:r>
              <a:rPr lang="en-US" dirty="0">
                <a:solidFill>
                  <a:srgbClr val="000000"/>
                </a:solidFill>
              </a:rPr>
              <a:t>for the “hit-by-a-bus” scenario.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992" y="2699616"/>
            <a:ext cx="29622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REWARDED FOR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44" y="1239972"/>
            <a:ext cx="5520941" cy="470865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b="1" dirty="0">
                <a:solidFill>
                  <a:srgbClr val="0076BF"/>
                </a:solidFill>
              </a:rPr>
              <a:t>Value Awards</a:t>
            </a:r>
          </a:p>
          <a:p>
            <a:r>
              <a:rPr lang="en-US" dirty="0" smtClean="0"/>
              <a:t>Value </a:t>
            </a:r>
            <a:r>
              <a:rPr lang="en-US" dirty="0"/>
              <a:t>Committee created in 2014 – Chairman Ed Naylor </a:t>
            </a:r>
          </a:p>
          <a:p>
            <a:r>
              <a:rPr lang="en-US" dirty="0" smtClean="0"/>
              <a:t>First </a:t>
            </a:r>
            <a:r>
              <a:rPr lang="en-US" dirty="0"/>
              <a:t>Global Value Award to SABIC in </a:t>
            </a:r>
            <a:r>
              <a:rPr lang="en-US" dirty="0" smtClean="0"/>
              <a:t>2014 MTI’s </a:t>
            </a:r>
            <a:r>
              <a:rPr lang="en-US" dirty="0"/>
              <a:t>Guidance for Plant Personnel </a:t>
            </a:r>
            <a:r>
              <a:rPr lang="en-US" dirty="0" smtClean="0"/>
              <a:t>in Gathering </a:t>
            </a:r>
            <a:r>
              <a:rPr lang="en-US" dirty="0"/>
              <a:t>Data and Samples </a:t>
            </a:r>
            <a:r>
              <a:rPr lang="en-US" dirty="0" smtClean="0"/>
              <a:t>for Material </a:t>
            </a:r>
            <a:r>
              <a:rPr lang="en-US" dirty="0"/>
              <a:t>Failure Analyses </a:t>
            </a:r>
            <a:r>
              <a:rPr lang="en-US" dirty="0" smtClean="0"/>
              <a:t>applied to </a:t>
            </a:r>
            <a:r>
              <a:rPr lang="en-US" dirty="0"/>
              <a:t>a </a:t>
            </a:r>
            <a:r>
              <a:rPr lang="en-US" dirty="0" smtClean="0"/>
              <a:t>Reformer </a:t>
            </a:r>
            <a:r>
              <a:rPr lang="en-US" dirty="0"/>
              <a:t>inlet tube </a:t>
            </a:r>
            <a:r>
              <a:rPr lang="en-US" dirty="0" smtClean="0"/>
              <a:t>failure investigation.</a:t>
            </a:r>
            <a:endParaRPr lang="en-US" dirty="0"/>
          </a:p>
          <a:p>
            <a:r>
              <a:rPr lang="en-US" dirty="0" smtClean="0"/>
              <a:t>Five </a:t>
            </a:r>
            <a:r>
              <a:rPr lang="en-US" dirty="0"/>
              <a:t>other Member Companies were </a:t>
            </a:r>
            <a:r>
              <a:rPr lang="en-US" dirty="0" smtClean="0"/>
              <a:t>recognized</a:t>
            </a:r>
            <a:endParaRPr lang="en-US" dirty="0"/>
          </a:p>
          <a:p>
            <a:r>
              <a:rPr lang="en-US" dirty="0" smtClean="0"/>
              <a:t>2015 </a:t>
            </a:r>
            <a:r>
              <a:rPr lang="en-US" dirty="0"/>
              <a:t>Grand Award winner TBA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i="1" dirty="0"/>
              <a:t>MTI TAC REP — </a:t>
            </a:r>
            <a:r>
              <a:rPr lang="en-US" sz="2800" b="1" i="1" dirty="0" smtClean="0"/>
              <a:t>MAINTAINING </a:t>
            </a:r>
            <a:r>
              <a:rPr lang="en-US" sz="2800" b="1" i="1" dirty="0"/>
              <a:t>SUPPORT FOR </a:t>
            </a:r>
            <a:r>
              <a:rPr lang="en-US" sz="2800" b="1" i="1" dirty="0" smtClean="0"/>
              <a:t>MTI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6093"/>
            <a:ext cx="7886700" cy="532926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Who writes the check and what benefit from MTI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does </a:t>
            </a:r>
            <a:r>
              <a:rPr lang="en-US" dirty="0">
                <a:solidFill>
                  <a:srgbClr val="000000"/>
                </a:solidFill>
              </a:rPr>
              <a:t>he/she value?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What </a:t>
            </a:r>
            <a:r>
              <a:rPr lang="en-US" dirty="0">
                <a:solidFill>
                  <a:srgbClr val="000000"/>
                </a:solidFill>
              </a:rPr>
              <a:t>valuable things does MTI do for others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>
                <a:solidFill>
                  <a:srgbClr val="000000"/>
                </a:solidFill>
              </a:rPr>
              <a:t>my company?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Can </a:t>
            </a:r>
            <a:r>
              <a:rPr lang="en-US" dirty="0">
                <a:solidFill>
                  <a:srgbClr val="000000"/>
                </a:solidFill>
              </a:rPr>
              <a:t>I express MTI’s value as a dollar amount?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the right department paying the bill?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Istandard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Istandard" id="{5F9F79C5-4850-4A74-8410-D1799B221210}" vid="{CB947BAB-76DE-49AD-B0C8-7A48EAB59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oduleNumber xmlns="abee77be-8b3b-4df2-8b2a-5c93aa842183">8</ModuleNumber>
    <SharedWithUsers xmlns="d1997763-5eca-4dd9-9f4e-d72dd336a6e8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mbership Training Module" ma:contentTypeID="0x01010012D7D0FEE2C6AF46A4291F2C374FDE390600E052DCB92DF5824DB6B385B354EC6406" ma:contentTypeVersion="9" ma:contentTypeDescription="" ma:contentTypeScope="" ma:versionID="e8fa5576a5610e535e9c8b18440dad0a">
  <xsd:schema xmlns:xsd="http://www.w3.org/2001/XMLSchema" xmlns:xs="http://www.w3.org/2001/XMLSchema" xmlns:p="http://schemas.microsoft.com/office/2006/metadata/properties" xmlns:ns1="http://schemas.microsoft.com/sharepoint/v3" xmlns:ns2="abee77be-8b3b-4df2-8b2a-5c93aa842183" xmlns:ns3="d1997763-5eca-4dd9-9f4e-d72dd336a6e8" xmlns:ns4="ce9da3e4-c39a-4101-ad52-8338e2f999ab" targetNamespace="http://schemas.microsoft.com/office/2006/metadata/properties" ma:root="true" ma:fieldsID="22145c91e518984eda5eb66a12044a8f" ns1:_="" ns2:_="" ns3:_="" ns4:_="">
    <xsd:import namespace="http://schemas.microsoft.com/sharepoint/v3"/>
    <xsd:import namespace="abee77be-8b3b-4df2-8b2a-5c93aa842183"/>
    <xsd:import namespace="d1997763-5eca-4dd9-9f4e-d72dd336a6e8"/>
    <xsd:import namespace="ce9da3e4-c39a-4101-ad52-8338e2f999ab"/>
    <xsd:element name="properties">
      <xsd:complexType>
        <xsd:sequence>
          <xsd:element name="documentManagement">
            <xsd:complexType>
              <xsd:all>
                <xsd:element ref="ns2:ModuleNumber" minOccurs="0"/>
                <xsd:element ref="ns1: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e77be-8b3b-4df2-8b2a-5c93aa842183" elementFormDefault="qualified">
    <xsd:import namespace="http://schemas.microsoft.com/office/2006/documentManagement/types"/>
    <xsd:import namespace="http://schemas.microsoft.com/office/infopath/2007/PartnerControls"/>
    <xsd:element name="ModuleNumber" ma:index="8" nillable="true" ma:displayName="Module Number" ma:decimals="0" ma:internalName="ModuleNumbe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7763-5eca-4dd9-9f4e-d72dd336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a3e4-c39a-4101-ad52-8338e2f99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21D85-F974-42F4-8CDD-3F1ECCF91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40B87B-A630-4700-867C-BDC766E6BC01}">
  <ds:schemaRefs>
    <ds:schemaRef ds:uri="http://purl.org/dc/elements/1.1/"/>
    <ds:schemaRef ds:uri="http://schemas.microsoft.com/office/2006/metadata/properties"/>
    <ds:schemaRef ds:uri="ce9da3e4-c39a-4101-ad52-8338e2f999ab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1997763-5eca-4dd9-9f4e-d72dd336a6e8"/>
    <ds:schemaRef ds:uri="abee77be-8b3b-4df2-8b2a-5c93aa84218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F6C2EF-8930-4DF1-9FDD-8A95AB7F6D26}"/>
</file>

<file path=docProps/app.xml><?xml version="1.0" encoding="utf-8"?>
<Properties xmlns="http://schemas.openxmlformats.org/officeDocument/2006/extended-properties" xmlns:vt="http://schemas.openxmlformats.org/officeDocument/2006/docPropsVTypes">
  <Template>MTIstandard</Template>
  <TotalTime>652</TotalTime>
  <Words>246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Courier New</vt:lpstr>
      <vt:lpstr>Helvetica</vt:lpstr>
      <vt:lpstr>MTIstandard</vt:lpstr>
      <vt:lpstr>MTI VALUE</vt:lpstr>
      <vt:lpstr>WHY UNDERSTAND YOUR COMPANY’S VALUE CASE?</vt:lpstr>
      <vt:lpstr>VALUE IS COMPANY-SPECIFIC</vt:lpstr>
      <vt:lpstr>VALUE IS COMPANY-SPECIFIC</vt:lpstr>
      <vt:lpstr>MTI TAC REP — DISSEMINATING MTI INFO</vt:lpstr>
      <vt:lpstr>MTI TAC REP — USING MTI</vt:lpstr>
      <vt:lpstr>SHARING</vt:lpstr>
      <vt:lpstr>BE REWARDED FOR SHARING</vt:lpstr>
      <vt:lpstr>MTI TAC REP — MAINTAINING SUPPORT FOR MTI</vt:lpstr>
      <vt:lpstr>MTI STAFF CAN HELP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ONeal</dc:creator>
  <cp:lastModifiedBy>Lori Elgin</cp:lastModifiedBy>
  <cp:revision>51</cp:revision>
  <dcterms:created xsi:type="dcterms:W3CDTF">2015-06-17T02:12:15Z</dcterms:created>
  <dcterms:modified xsi:type="dcterms:W3CDTF">2019-03-05T17:31:15Z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Liening E u072373</vt:lpwstr>
  </property>
  <property fmtid="{D5CDD505-2E9C-101B-9397-08002B2CF9AE}" pid="3" name="Update_Footer">
    <vt:lpwstr>No</vt:lpwstr>
  </property>
  <property fmtid="{D5CDD505-2E9C-101B-9397-08002B2CF9AE}" pid="4" name="Radio_Button">
    <vt:lpwstr>RadioButton2</vt:lpwstr>
  </property>
  <property fmtid="{D5CDD505-2E9C-101B-9397-08002B2CF9AE}" pid="5" name="Information_Classification">
    <vt:lpwstr/>
  </property>
  <property fmtid="{D5CDD505-2E9C-101B-9397-08002B2CF9AE}" pid="6" name="Record_Title_ID">
    <vt:lpwstr>72</vt:lpwstr>
  </property>
  <property fmtid="{D5CDD505-2E9C-101B-9397-08002B2CF9AE}" pid="7" name="Initial_Creation_Date">
    <vt:filetime>2015-06-17T02:12:14Z</vt:filetime>
  </property>
  <property fmtid="{D5CDD505-2E9C-101B-9397-08002B2CF9AE}" pid="8" name="Retention_Period_Start_Date">
    <vt:filetime>2015-09-23T10:33:32Z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_NewReviewCycle">
    <vt:lpwstr/>
  </property>
  <property fmtid="{D5CDD505-2E9C-101B-9397-08002B2CF9AE}" pid="12" name="ContentTypeId">
    <vt:lpwstr>0x01010012D7D0FEE2C6AF46A4291F2C374FDE390600E052DCB92DF5824DB6B385B354EC6406</vt:lpwstr>
  </property>
  <property fmtid="{D5CDD505-2E9C-101B-9397-08002B2CF9AE}" pid="13" name="Order">
    <vt:r8>5100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TemplateUrl">
    <vt:lpwstr/>
  </property>
  <property fmtid="{D5CDD505-2E9C-101B-9397-08002B2CF9AE}" pid="17" name="ComplianceAssetId">
    <vt:lpwstr/>
  </property>
  <property fmtid="{D5CDD505-2E9C-101B-9397-08002B2CF9AE}" pid="18" name="AuthorIds_UIVersion_512">
    <vt:lpwstr>21</vt:lpwstr>
  </property>
</Properties>
</file>