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60" r:id="rId2"/>
  </p:sldMasterIdLst>
  <p:notesMasterIdLst>
    <p:notesMasterId r:id="rId10"/>
  </p:notesMasterIdLst>
  <p:sldIdLst>
    <p:sldId id="256" r:id="rId3"/>
    <p:sldId id="268" r:id="rId4"/>
    <p:sldId id="257" r:id="rId5"/>
    <p:sldId id="258" r:id="rId6"/>
    <p:sldId id="259" r:id="rId7"/>
    <p:sldId id="260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Freed" userId="48e10c6f-c18b-4ab2-88b9-23d6dda747cb" providerId="ADAL" clId="{A97A0A4E-55F3-4810-9F85-97175FD17C2D}"/>
    <pc:docChg chg="undo custSel addSld modSld">
      <pc:chgData name="Robert Freed" userId="48e10c6f-c18b-4ab2-88b9-23d6dda747cb" providerId="ADAL" clId="{A97A0A4E-55F3-4810-9F85-97175FD17C2D}" dt="2020-10-28T00:02:12.216" v="75" actId="1076"/>
      <pc:docMkLst>
        <pc:docMk/>
      </pc:docMkLst>
      <pc:sldChg chg="addSp delSp modSp new mod">
        <pc:chgData name="Robert Freed" userId="48e10c6f-c18b-4ab2-88b9-23d6dda747cb" providerId="ADAL" clId="{A97A0A4E-55F3-4810-9F85-97175FD17C2D}" dt="2020-10-28T00:02:12.216" v="75" actId="1076"/>
        <pc:sldMkLst>
          <pc:docMk/>
          <pc:sldMk cId="1997565280" sldId="257"/>
        </pc:sldMkLst>
        <pc:spChg chg="del mod">
          <ac:chgData name="Robert Freed" userId="48e10c6f-c18b-4ab2-88b9-23d6dda747cb" providerId="ADAL" clId="{A97A0A4E-55F3-4810-9F85-97175FD17C2D}" dt="2020-10-27T23:55:37.710" v="10"/>
          <ac:spMkLst>
            <pc:docMk/>
            <pc:sldMk cId="1997565280" sldId="257"/>
            <ac:spMk id="2" creationId="{376470C8-B824-48B9-AD9C-93F1D1A77EB2}"/>
          </ac:spMkLst>
        </pc:spChg>
        <pc:spChg chg="mod">
          <ac:chgData name="Robert Freed" userId="48e10c6f-c18b-4ab2-88b9-23d6dda747cb" providerId="ADAL" clId="{A97A0A4E-55F3-4810-9F85-97175FD17C2D}" dt="2020-10-27T23:54:43.451" v="7" actId="120"/>
          <ac:spMkLst>
            <pc:docMk/>
            <pc:sldMk cId="1997565280" sldId="257"/>
            <ac:spMk id="3" creationId="{39CAC841-A329-408E-8AF6-78473A000748}"/>
          </ac:spMkLst>
        </pc:spChg>
        <pc:spChg chg="add mod">
          <ac:chgData name="Robert Freed" userId="48e10c6f-c18b-4ab2-88b9-23d6dda747cb" providerId="ADAL" clId="{A97A0A4E-55F3-4810-9F85-97175FD17C2D}" dt="2020-10-27T23:56:06.141" v="22" actId="14100"/>
          <ac:spMkLst>
            <pc:docMk/>
            <pc:sldMk cId="1997565280" sldId="257"/>
            <ac:spMk id="6" creationId="{138CBFF5-1C62-43CC-937D-C2FFD0E1F9E1}"/>
          </ac:spMkLst>
        </pc:spChg>
        <pc:graphicFrameChg chg="add mod">
          <ac:chgData name="Robert Freed" userId="48e10c6f-c18b-4ab2-88b9-23d6dda747cb" providerId="ADAL" clId="{A97A0A4E-55F3-4810-9F85-97175FD17C2D}" dt="2020-10-27T23:55:37.710" v="10"/>
          <ac:graphicFrameMkLst>
            <pc:docMk/>
            <pc:sldMk cId="1997565280" sldId="257"/>
            <ac:graphicFrameMk id="4" creationId="{77AC4034-6001-498C-979A-6C40832033F1}"/>
          </ac:graphicFrameMkLst>
        </pc:graphicFrameChg>
        <pc:graphicFrameChg chg="add mod modGraphic">
          <ac:chgData name="Robert Freed" userId="48e10c6f-c18b-4ab2-88b9-23d6dda747cb" providerId="ADAL" clId="{A97A0A4E-55F3-4810-9F85-97175FD17C2D}" dt="2020-10-28T00:02:12.216" v="75" actId="1076"/>
          <ac:graphicFrameMkLst>
            <pc:docMk/>
            <pc:sldMk cId="1997565280" sldId="257"/>
            <ac:graphicFrameMk id="5" creationId="{0D9C4DB6-BD90-4D63-BCFC-C7A2F51B858D}"/>
          </ac:graphicFrameMkLst>
        </pc:graphicFrameChg>
      </pc:sldChg>
    </pc:docChg>
  </pc:docChgLst>
  <pc:docChgLst>
    <pc:chgData name="Robert Freed" userId="48e10c6f-c18b-4ab2-88b9-23d6dda747cb" providerId="ADAL" clId="{4F6CC8BF-9717-4AAF-87B9-918F31CD6E6B}"/>
    <pc:docChg chg="addSld modSld addMainMaster modMainMaster">
      <pc:chgData name="Robert Freed" userId="48e10c6f-c18b-4ab2-88b9-23d6dda747cb" providerId="ADAL" clId="{4F6CC8BF-9717-4AAF-87B9-918F31CD6E6B}" dt="2020-10-29T12:21:40.360" v="24" actId="20577"/>
      <pc:docMkLst>
        <pc:docMk/>
      </pc:docMkLst>
      <pc:sldChg chg="modSp add mod">
        <pc:chgData name="Robert Freed" userId="48e10c6f-c18b-4ab2-88b9-23d6dda747cb" providerId="ADAL" clId="{4F6CC8BF-9717-4AAF-87B9-918F31CD6E6B}" dt="2020-10-29T12:21:40.360" v="24" actId="20577"/>
        <pc:sldMkLst>
          <pc:docMk/>
          <pc:sldMk cId="793530796" sldId="268"/>
        </pc:sldMkLst>
        <pc:spChg chg="mod">
          <ac:chgData name="Robert Freed" userId="48e10c6f-c18b-4ab2-88b9-23d6dda747cb" providerId="ADAL" clId="{4F6CC8BF-9717-4AAF-87B9-918F31CD6E6B}" dt="2020-10-29T12:21:40.360" v="24" actId="20577"/>
          <ac:spMkLst>
            <pc:docMk/>
            <pc:sldMk cId="793530796" sldId="268"/>
            <ac:spMk id="2" creationId="{05AECFFB-9283-4C0E-83CC-AB919C937D4B}"/>
          </ac:spMkLst>
        </pc:spChg>
        <pc:spChg chg="mod">
          <ac:chgData name="Robert Freed" userId="48e10c6f-c18b-4ab2-88b9-23d6dda747cb" providerId="ADAL" clId="{4F6CC8BF-9717-4AAF-87B9-918F31CD6E6B}" dt="2020-10-29T12:21:22.903" v="14" actId="20577"/>
          <ac:spMkLst>
            <pc:docMk/>
            <pc:sldMk cId="793530796" sldId="268"/>
            <ac:spMk id="3" creationId="{0BB9E872-496B-4ADB-881E-256138F350BB}"/>
          </ac:spMkLst>
        </pc:spChg>
      </pc:sldChg>
      <pc:sldMasterChg chg="add addSldLayout">
        <pc:chgData name="Robert Freed" userId="48e10c6f-c18b-4ab2-88b9-23d6dda747cb" providerId="ADAL" clId="{4F6CC8BF-9717-4AAF-87B9-918F31CD6E6B}" dt="2020-10-29T12:20:39.671" v="0" actId="27028"/>
        <pc:sldMasterMkLst>
          <pc:docMk/>
          <pc:sldMasterMk cId="3600676709" sldId="2147483660"/>
        </pc:sldMasterMkLst>
        <pc:sldLayoutChg chg="add">
          <pc:chgData name="Robert Freed" userId="48e10c6f-c18b-4ab2-88b9-23d6dda747cb" providerId="ADAL" clId="{4F6CC8BF-9717-4AAF-87B9-918F31CD6E6B}" dt="2020-10-29T12:20:39.671" v="0" actId="27028"/>
          <pc:sldLayoutMkLst>
            <pc:docMk/>
            <pc:sldMasterMk cId="3600676709" sldId="2147483660"/>
            <pc:sldLayoutMk cId="1029654233" sldId="2147483662"/>
          </pc:sldLayoutMkLst>
        </pc:sldLayoutChg>
      </pc:sldMasterChg>
      <pc:sldMasterChg chg="replId modSldLayout">
        <pc:chgData name="Robert Freed" userId="48e10c6f-c18b-4ab2-88b9-23d6dda747cb" providerId="ADAL" clId="{4F6CC8BF-9717-4AAF-87B9-918F31CD6E6B}" dt="2020-10-29T12:20:39.671" v="0" actId="27028"/>
        <pc:sldMasterMkLst>
          <pc:docMk/>
          <pc:sldMasterMk cId="983961128" sldId="2147483665"/>
        </pc:sldMasterMkLst>
        <pc:sldLayoutChg chg="replId">
          <pc:chgData name="Robert Freed" userId="48e10c6f-c18b-4ab2-88b9-23d6dda747cb" providerId="ADAL" clId="{4F6CC8BF-9717-4AAF-87B9-918F31CD6E6B}" dt="2020-10-29T12:20:39.671" v="0" actId="27028"/>
          <pc:sldLayoutMkLst>
            <pc:docMk/>
            <pc:sldMasterMk cId="983961128" sldId="2147483665"/>
            <pc:sldLayoutMk cId="2627192900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BD82A-3B37-474B-A0B5-EB5157778FB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407AA-ECDA-4A4C-B984-F534CCB1E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39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136C3-E088-46B0-94D2-098A6A1708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5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ti-global.org/communities/allcommunities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00200"/>
            <a:ext cx="10363200" cy="3591560"/>
          </a:xfrm>
        </p:spPr>
        <p:txBody>
          <a:bodyPr tIns="0" bIns="0" anchor="ctr" anchorCtr="0">
            <a:noAutofit/>
          </a:bodyPr>
          <a:lstStyle>
            <a:lvl1pPr>
              <a:lnSpc>
                <a:spcPts val="5067"/>
              </a:lnSpc>
              <a:spcAft>
                <a:spcPts val="800"/>
              </a:spcAft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5237480"/>
            <a:ext cx="8534400" cy="42672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67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Date style</a:t>
            </a:r>
          </a:p>
        </p:txBody>
      </p:sp>
    </p:spTree>
    <p:extLst>
      <p:ext uri="{BB962C8B-B14F-4D97-AF65-F5344CB8AC3E}">
        <p14:creationId xmlns:p14="http://schemas.microsoft.com/office/powerpoint/2010/main" val="360624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486656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39EDE-5B0B-483D-9F73-0EA6F1371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9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64944"/>
            <a:ext cx="10972800" cy="3800856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39EDE-5B0B-483D-9F73-0EA6F13712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263144"/>
            <a:ext cx="10972800" cy="889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152144"/>
            <a:ext cx="10972800" cy="812800"/>
          </a:xfrm>
        </p:spPr>
        <p:txBody>
          <a:bodyPr lIns="91440" tIns="0" bIns="0"/>
          <a:lstStyle>
            <a:lvl1pPr algn="ctr">
              <a:buNone/>
              <a:defRPr sz="3200"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</p:spTree>
    <p:extLst>
      <p:ext uri="{BB962C8B-B14F-4D97-AF65-F5344CB8AC3E}">
        <p14:creationId xmlns:p14="http://schemas.microsoft.com/office/powerpoint/2010/main" val="263970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B11C-71EC-410A-860C-2B06AF4BB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CD881-E949-417B-AAB1-BE030F19E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AB58E-48CA-4918-B116-C3CF098D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23E9-9CDB-4A8F-A2AB-67F89A02683D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1163A-E9DA-41BF-92E1-77499DAA5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8D15B-AE9B-4DB4-8DEB-7356AA9A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4A8B-6CE5-4ADC-ABE4-E6BD7E5DD2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9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486656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39220" y="6476999"/>
            <a:ext cx="812800" cy="381000"/>
          </a:xfrm>
        </p:spPr>
        <p:txBody>
          <a:bodyPr/>
          <a:lstStyle/>
          <a:p>
            <a:fld id="{98CC6F95-33D9-4345-9955-614BBE75F1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4D68B9-224E-477A-BFDA-499708BA9473}"/>
              </a:ext>
            </a:extLst>
          </p:cNvPr>
          <p:cNvSpPr/>
          <p:nvPr userDrawn="1"/>
        </p:nvSpPr>
        <p:spPr>
          <a:xfrm>
            <a:off x="2434523" y="6433277"/>
            <a:ext cx="95426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/>
              <a:t>Remember to follow the relevant Community: </a:t>
            </a:r>
            <a:r>
              <a:rPr lang="da-DK" sz="1500" dirty="0">
                <a:hlinkClick r:id="rId3"/>
              </a:rPr>
              <a:t>https://www.mti-global.org/communities/allcommunities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02965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486656"/>
          </a:xfrm>
          <a:prstGeom prst="rect">
            <a:avLst/>
          </a:prstGeom>
        </p:spPr>
        <p:txBody>
          <a:bodyPr vert="horz" lIns="18288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9600" y="6476999"/>
            <a:ext cx="8128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</a:defRPr>
            </a:lvl1pPr>
          </a:lstStyle>
          <a:p>
            <a:fld id="{D7539EDE-5B0B-483D-9F73-0EA6F1371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3" r:id="rId3"/>
    <p:sldLayoutId id="2147483664" r:id="rId4"/>
  </p:sldLayoutIdLst>
  <p:txStyles>
    <p:titleStyle>
      <a:lvl1pPr algn="ctr" defTabSz="609585" rtl="0" eaLnBrk="1" latinLnBrk="0" hangingPunct="1">
        <a:spcBef>
          <a:spcPct val="0"/>
        </a:spcBef>
        <a:buNone/>
        <a:defRPr sz="4267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Courier New"/>
        <a:buChar char="o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486656"/>
          </a:xfrm>
          <a:prstGeom prst="rect">
            <a:avLst/>
          </a:prstGeom>
        </p:spPr>
        <p:txBody>
          <a:bodyPr vert="horz" lIns="18288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9600" y="6476999"/>
            <a:ext cx="8128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</a:defRPr>
            </a:lvl1pPr>
          </a:lstStyle>
          <a:p>
            <a:fld id="{98CC6F95-33D9-4345-9955-614BBE75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4267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Courier New"/>
        <a:buChar char="o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40C3-EDB2-4ABD-A9C1-DC094D806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462646"/>
            <a:ext cx="10363200" cy="2452254"/>
          </a:xfrm>
        </p:spPr>
        <p:txBody>
          <a:bodyPr/>
          <a:lstStyle/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SMR Catalyst Tubes: "Strategies for Replacement" Survey</a:t>
            </a:r>
            <a:b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Potential Project #365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80931-68FC-40F7-8EE1-BE2893147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Thursday, October 29, 2020</a:t>
            </a:r>
          </a:p>
          <a:p>
            <a:pPr algn="l"/>
            <a:r>
              <a:rPr lang="en-US" dirty="0"/>
              <a:t>AmeriTAC 133</a:t>
            </a:r>
          </a:p>
          <a:p>
            <a:pPr algn="l"/>
            <a:r>
              <a:rPr lang="en-US" dirty="0"/>
              <a:t>Virtual Project Team Meeting</a:t>
            </a:r>
          </a:p>
        </p:txBody>
      </p:sp>
    </p:spTree>
    <p:extLst>
      <p:ext uri="{BB962C8B-B14F-4D97-AF65-F5344CB8AC3E}">
        <p14:creationId xmlns:p14="http://schemas.microsoft.com/office/powerpoint/2010/main" val="196306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B9E872-496B-4ADB-881E-256138F35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788" y="302429"/>
            <a:ext cx="11240655" cy="543791"/>
          </a:xfrm>
        </p:spPr>
        <p:txBody>
          <a:bodyPr/>
          <a:lstStyle/>
          <a:p>
            <a:r>
              <a:rPr lang="en-US" dirty="0"/>
              <a:t>Electronic etiquette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D6CA9F6-AF80-4194-82F9-F089E4B39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AECFFB-9283-4C0E-83CC-AB919C937D4B}"/>
              </a:ext>
            </a:extLst>
          </p:cNvPr>
          <p:cNvSpPr txBox="1"/>
          <p:nvPr/>
        </p:nvSpPr>
        <p:spPr>
          <a:xfrm>
            <a:off x="797374" y="1084457"/>
            <a:ext cx="10801069" cy="305910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marL="457200" marR="0" indent="-4572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-"/>
              <a:tabLst/>
            </a:pPr>
            <a:r>
              <a:rPr lang="en-GB" sz="2800" dirty="0">
                <a:latin typeface="+mj-lt"/>
                <a:ea typeface="+mj-ea"/>
                <a:cs typeface="+mj-cs"/>
              </a:rPr>
              <a:t>Welcome – approx. </a:t>
            </a:r>
            <a:r>
              <a:rPr lang="en-GB" sz="2800">
                <a:latin typeface="+mj-lt"/>
                <a:ea typeface="+mj-ea"/>
                <a:cs typeface="+mj-cs"/>
              </a:rPr>
              <a:t>30 </a:t>
            </a:r>
            <a:r>
              <a:rPr lang="en-GB" sz="2800" dirty="0">
                <a:latin typeface="+mj-lt"/>
                <a:ea typeface="+mj-ea"/>
                <a:cs typeface="+mj-cs"/>
              </a:rPr>
              <a:t>participants registered</a:t>
            </a:r>
          </a:p>
          <a:p>
            <a:pPr marL="457200" marR="0" indent="-4572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-"/>
              <a:tabLst/>
            </a:pPr>
            <a:r>
              <a:rPr lang="en-GB" sz="2800" dirty="0">
                <a:latin typeface="+mj-lt"/>
                <a:ea typeface="+mj-ea"/>
                <a:cs typeface="+mj-cs"/>
              </a:rPr>
              <a:t>Please mute yourself when not speaking.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Tx/>
              <a:buChar char="-"/>
            </a:pPr>
            <a:r>
              <a:rPr lang="en-GB" sz="2800" dirty="0">
                <a:latin typeface="+mj-lt"/>
                <a:ea typeface="+mj-ea"/>
                <a:cs typeface="+mj-cs"/>
              </a:rPr>
              <a:t>There will be opportunities for discussion/comments/questions several times during the meeting. </a:t>
            </a:r>
            <a:r>
              <a:rPr lang="en-GB" sz="2800" dirty="0"/>
              <a:t>Please use the “Raise Hand” if you want to speak. Please “Raise Hand” again when you have spoken.</a:t>
            </a:r>
          </a:p>
          <a:p>
            <a:pPr marL="457200" marR="0" indent="-45720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-"/>
              <a:tabLst/>
            </a:pPr>
            <a:endParaRPr lang="en-GB" sz="280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749D5B-07CE-4AFB-90D2-9B8CF054A1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018" r="4634"/>
          <a:stretch/>
        </p:blipFill>
        <p:spPr>
          <a:xfrm>
            <a:off x="1039458" y="4983051"/>
            <a:ext cx="4501055" cy="8076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8176C8-21E5-4A2C-AC4B-E1457F58A460}"/>
              </a:ext>
            </a:extLst>
          </p:cNvPr>
          <p:cNvSpPr txBox="1"/>
          <p:nvPr/>
        </p:nvSpPr>
        <p:spPr>
          <a:xfrm>
            <a:off x="1154449" y="4509126"/>
            <a:ext cx="1671144" cy="2456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Press “Participants”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55E3AE6-CAF8-48AA-BC89-566B9BDFA693}"/>
              </a:ext>
            </a:extLst>
          </p:cNvPr>
          <p:cNvCxnSpPr/>
          <p:nvPr/>
        </p:nvCxnSpPr>
        <p:spPr>
          <a:xfrm>
            <a:off x="1923018" y="4806692"/>
            <a:ext cx="134007" cy="3941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29F16EA0-1F10-46EE-9AEF-C566FE1FAC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3617" y="3941406"/>
            <a:ext cx="2286200" cy="216743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ABBC15F-729B-4A05-BF50-3DEF2B3ED938}"/>
              </a:ext>
            </a:extLst>
          </p:cNvPr>
          <p:cNvSpPr txBox="1"/>
          <p:nvPr/>
        </p:nvSpPr>
        <p:spPr>
          <a:xfrm>
            <a:off x="6731876" y="5386862"/>
            <a:ext cx="2109851" cy="38668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Press “Raise Hand” to speak 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after you have spoken</a:t>
            </a:r>
          </a:p>
        </p:txBody>
      </p:sp>
    </p:spTree>
    <p:extLst>
      <p:ext uri="{BB962C8B-B14F-4D97-AF65-F5344CB8AC3E}">
        <p14:creationId xmlns:p14="http://schemas.microsoft.com/office/powerpoint/2010/main" val="79353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AC4034-6001-498C-979A-6C40832033F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70175" y="3596766"/>
          <a:ext cx="6851650" cy="340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1650">
                  <a:extLst>
                    <a:ext uri="{9D8B030D-6E8A-4147-A177-3AD203B41FA5}">
                      <a16:colId xmlns:a16="http://schemas.microsoft.com/office/drawing/2014/main" val="83765091"/>
                    </a:ext>
                  </a:extLst>
                </a:gridCol>
              </a:tblGrid>
              <a:tr h="107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365 – SMR Catalyst Tubes Strategies for Replacement Survey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2587629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Description of Meeting Topics: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5269846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9CAC841-A329-408E-8AF6-78473A000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Agenda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D9C4DB6-BD90-4D63-BCFC-C7A2F51B858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32088052"/>
              </p:ext>
            </p:extLst>
          </p:nvPr>
        </p:nvGraphicFramePr>
        <p:xfrm>
          <a:off x="554666" y="2056609"/>
          <a:ext cx="11082668" cy="3080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4503">
                  <a:extLst>
                    <a:ext uri="{9D8B030D-6E8A-4147-A177-3AD203B41FA5}">
                      <a16:colId xmlns:a16="http://schemas.microsoft.com/office/drawing/2014/main" val="3500829743"/>
                    </a:ext>
                  </a:extLst>
                </a:gridCol>
                <a:gridCol w="3721395">
                  <a:extLst>
                    <a:ext uri="{9D8B030D-6E8A-4147-A177-3AD203B41FA5}">
                      <a16:colId xmlns:a16="http://schemas.microsoft.com/office/drawing/2014/main" val="2974621842"/>
                    </a:ext>
                  </a:extLst>
                </a:gridCol>
                <a:gridCol w="1906770">
                  <a:extLst>
                    <a:ext uri="{9D8B030D-6E8A-4147-A177-3AD203B41FA5}">
                      <a16:colId xmlns:a16="http://schemas.microsoft.com/office/drawing/2014/main" val="3739314590"/>
                    </a:ext>
                  </a:extLst>
                </a:gridCol>
              </a:tblGrid>
              <a:tr h="504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Topic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Leader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Time (min)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55580"/>
                  </a:ext>
                </a:extLst>
              </a:tr>
              <a:tr h="462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Housekeeping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Bob Freed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2635071"/>
                  </a:ext>
                </a:extLst>
              </a:tr>
              <a:tr h="462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Introductions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Jose Ramirez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5093060"/>
                  </a:ext>
                </a:extLst>
              </a:tr>
              <a:tr h="7279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Present project concept and review topic survey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Jose Ramirez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739334"/>
                  </a:ext>
                </a:extLst>
              </a:tr>
              <a:tr h="462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3038686"/>
                  </a:ext>
                </a:extLst>
              </a:tr>
              <a:tr h="462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Develop Path Forward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4210659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138CBFF5-1C62-43CC-937D-C2FFD0E1F9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sng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6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19E42-CE64-4231-93C3-B9070FF0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64C9D-395D-45DC-B7A8-92528EE8C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SMR catalyst tubes are designed to operate within the </a:t>
            </a:r>
            <a:r>
              <a:rPr lang="en-US" dirty="0">
                <a:solidFill>
                  <a:srgbClr val="00B050"/>
                </a:solidFill>
              </a:rPr>
              <a:t>creep</a:t>
            </a:r>
            <a:r>
              <a:rPr lang="en-US" dirty="0"/>
              <a:t> range. The rate of creep damage is a function of material properties, load, and temperature. </a:t>
            </a:r>
          </a:p>
          <a:p>
            <a:r>
              <a:rPr lang="en-US" dirty="0"/>
              <a:t>The overall </a:t>
            </a:r>
            <a:r>
              <a:rPr lang="en-US" dirty="0">
                <a:solidFill>
                  <a:srgbClr val="00B050"/>
                </a:solidFill>
              </a:rPr>
              <a:t>reliability</a:t>
            </a:r>
            <a:r>
              <a:rPr lang="en-US" dirty="0"/>
              <a:t> of Ammonia, Methanol, and Hydrogen plants is directly linked to reliability of steam reformers (SMRs).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cost</a:t>
            </a:r>
            <a:r>
              <a:rPr lang="en-US" dirty="0"/>
              <a:t> of reformers is a substantial investment for the entire plant. In addition to downtime production losses, SMRs catalysis tube failures may result in significant safety risks, as well as replacement costs.</a:t>
            </a:r>
          </a:p>
          <a:p>
            <a:r>
              <a:rPr lang="en-US" dirty="0"/>
              <a:t>In order to maintain plant production and avoid unplanned shutdowns and production losses, </a:t>
            </a:r>
            <a:r>
              <a:rPr lang="en-US" b="1" dirty="0">
                <a:solidFill>
                  <a:srgbClr val="00B050"/>
                </a:solidFill>
              </a:rPr>
              <a:t>a proper integrity management program for catalyst tubes is critical.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C37408-9480-43C5-8403-71E7B050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Air Products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04031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AAC8D-3A42-4148-9C1F-AE2361A1F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316"/>
            <a:ext cx="10515600" cy="1068416"/>
          </a:xfrm>
        </p:spPr>
        <p:txBody>
          <a:bodyPr/>
          <a:lstStyle/>
          <a:p>
            <a:r>
              <a:rPr lang="en-US" dirty="0"/>
              <a:t>General Background (MTI Forum)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2D040-CC1A-401A-A0B5-F70DD27A2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814"/>
            <a:ext cx="10515600" cy="484214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Supplier –to –supplier </a:t>
            </a:r>
            <a:r>
              <a:rPr lang="en-US" dirty="0">
                <a:solidFill>
                  <a:srgbClr val="00B050"/>
                </a:solidFill>
              </a:rPr>
              <a:t>material creep behavior variation </a:t>
            </a:r>
            <a:r>
              <a:rPr lang="en-US" dirty="0"/>
              <a:t>(compositional changes, aging behavior, creep ductility, etc.). Some supplier datasheets tend to be overly-optimistic.</a:t>
            </a:r>
          </a:p>
          <a:p>
            <a:r>
              <a:rPr lang="en-US" dirty="0">
                <a:solidFill>
                  <a:srgbClr val="00B050"/>
                </a:solidFill>
              </a:rPr>
              <a:t>Tube temperature variation </a:t>
            </a:r>
            <a:r>
              <a:rPr lang="en-US" dirty="0"/>
              <a:t>(location in the furnace, flue gas flow, etc.). Uncertainty in temperature monitoring (end of row and at the bottom of the furnace).</a:t>
            </a:r>
          </a:p>
          <a:p>
            <a:r>
              <a:rPr lang="en-US" dirty="0"/>
              <a:t>The Omega </a:t>
            </a:r>
            <a:r>
              <a:rPr lang="en-US" dirty="0">
                <a:solidFill>
                  <a:srgbClr val="00B050"/>
                </a:solidFill>
              </a:rPr>
              <a:t>method (testing) </a:t>
            </a:r>
            <a:r>
              <a:rPr lang="en-US" dirty="0"/>
              <a:t>focuses on tertiary creep. Question applicability for catalysis tube materials, which may present a significant primary and secondary creep behavior. Modified Omega model can be applied to aged SMR tubes. </a:t>
            </a:r>
          </a:p>
          <a:p>
            <a:r>
              <a:rPr lang="en-US" dirty="0"/>
              <a:t>Continuum Damage Mechanics (CDM) </a:t>
            </a:r>
            <a:r>
              <a:rPr lang="en-US" dirty="0">
                <a:solidFill>
                  <a:srgbClr val="00B050"/>
                </a:solidFill>
              </a:rPr>
              <a:t>models</a:t>
            </a:r>
            <a:r>
              <a:rPr lang="en-US" dirty="0"/>
              <a:t> (microstructural aging, creep damage).</a:t>
            </a:r>
          </a:p>
          <a:p>
            <a:r>
              <a:rPr lang="en-US" dirty="0">
                <a:solidFill>
                  <a:srgbClr val="00B050"/>
                </a:solidFill>
              </a:rPr>
              <a:t>Replacement strategy </a:t>
            </a:r>
            <a:r>
              <a:rPr lang="en-US" dirty="0"/>
              <a:t>based on temperature monitoring, baseline data, periodic crawler inspections, operating experience, and some decent CDM based material models.</a:t>
            </a:r>
          </a:p>
          <a:p>
            <a:r>
              <a:rPr lang="en-US" dirty="0"/>
              <a:t>The advantage of the real-time IR and Omega (or any method) modelling is that it allows you to plan for </a:t>
            </a:r>
            <a:r>
              <a:rPr lang="en-US" dirty="0">
                <a:solidFill>
                  <a:srgbClr val="00B050"/>
                </a:solidFill>
              </a:rPr>
              <a:t>replacements well </a:t>
            </a:r>
            <a:r>
              <a:rPr lang="en-US" dirty="0"/>
              <a:t>in advance of being able to perform the OD measurements during a shutdown. </a:t>
            </a:r>
          </a:p>
          <a:p>
            <a:r>
              <a:rPr lang="en-US" dirty="0"/>
              <a:t>Despite all these uncertainties, catalysis tubes, when operated within the design conditions, should last significantly longer than their design lives. </a:t>
            </a:r>
          </a:p>
          <a:p>
            <a:r>
              <a:rPr lang="en-US" b="1" dirty="0">
                <a:solidFill>
                  <a:srgbClr val="00B050"/>
                </a:solidFill>
              </a:rPr>
              <a:t>There are almost as many ways people have proposed for assessing tube remaining life as the number of SMRs out there.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1A33CD-B47E-456C-B661-B825203CC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Air Products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716370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F27D8-9203-44A4-B864-F8E342BA9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012"/>
            <a:ext cx="10515600" cy="1078193"/>
          </a:xfrm>
        </p:spPr>
        <p:txBody>
          <a:bodyPr>
            <a:normAutofit fontScale="90000"/>
          </a:bodyPr>
          <a:lstStyle/>
          <a:p>
            <a:r>
              <a:rPr lang="en-US" dirty="0"/>
              <a:t>SMR Cat Tubes: </a:t>
            </a:r>
            <a:r>
              <a:rPr lang="en-US" dirty="0">
                <a:solidFill>
                  <a:srgbClr val="00B050"/>
                </a:solidFill>
              </a:rPr>
              <a:t>“Strategies / Practices for Replacement” Survey: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8D4E5-B033-47EB-984F-08EE7B331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38" y="1715784"/>
            <a:ext cx="10515600" cy="4743154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Overall Design of SMR</a:t>
            </a:r>
            <a:r>
              <a:rPr lang="en-US" sz="1800" dirty="0"/>
              <a:t>. Top-fired, Side-fired, Bottom-fire</a:t>
            </a:r>
          </a:p>
          <a:p>
            <a:r>
              <a:rPr lang="en-US" sz="1800" dirty="0">
                <a:solidFill>
                  <a:srgbClr val="00B050"/>
                </a:solidFill>
              </a:rPr>
              <a:t>Main production from plant</a:t>
            </a:r>
            <a:r>
              <a:rPr lang="en-US" sz="1800" dirty="0"/>
              <a:t>. Hydrogen, Methanol, Ammonia</a:t>
            </a:r>
          </a:p>
          <a:p>
            <a:r>
              <a:rPr lang="en-US" sz="1800" dirty="0">
                <a:solidFill>
                  <a:srgbClr val="00B050"/>
                </a:solidFill>
              </a:rPr>
              <a:t>Cat Tube Materials</a:t>
            </a:r>
            <a:r>
              <a:rPr lang="en-US" sz="1800" dirty="0"/>
              <a:t>. HP, HP-modified, HP-Micro-alloyed, Others</a:t>
            </a:r>
          </a:p>
          <a:p>
            <a:r>
              <a:rPr lang="en-US" sz="1800" dirty="0">
                <a:solidFill>
                  <a:srgbClr val="00B050"/>
                </a:solidFill>
              </a:rPr>
              <a:t>Cat tube design practices</a:t>
            </a:r>
            <a:r>
              <a:rPr lang="en-US" sz="1800" dirty="0"/>
              <a:t>. API 530 general practice, Use of safety factors, Consideration of thermal stresses (normal production variation, trips, shutdowns, effect of tube thickness, etc.), service life, etc.</a:t>
            </a:r>
          </a:p>
          <a:p>
            <a:r>
              <a:rPr lang="en-US" sz="1800" dirty="0">
                <a:solidFill>
                  <a:srgbClr val="00B050"/>
                </a:solidFill>
              </a:rPr>
              <a:t>Temperature monitoring program</a:t>
            </a:r>
            <a:r>
              <a:rPr lang="en-US" sz="1800" dirty="0"/>
              <a:t>, methods, and techniques</a:t>
            </a:r>
          </a:p>
          <a:p>
            <a:r>
              <a:rPr lang="en-US" sz="1800" dirty="0">
                <a:solidFill>
                  <a:srgbClr val="00B050"/>
                </a:solidFill>
              </a:rPr>
              <a:t>Inspection Techniques and Criteria for replacement</a:t>
            </a:r>
            <a:r>
              <a:rPr lang="en-US" sz="1800" dirty="0"/>
              <a:t>. Cracking, OD measured growth, ID measured growth, etc.</a:t>
            </a:r>
          </a:p>
          <a:p>
            <a:r>
              <a:rPr lang="en-US" sz="1800" dirty="0">
                <a:solidFill>
                  <a:srgbClr val="00B050"/>
                </a:solidFill>
              </a:rPr>
              <a:t>Creep Testing Techniques and damage models</a:t>
            </a:r>
            <a:r>
              <a:rPr lang="en-US" sz="1800" dirty="0"/>
              <a:t>. Omega , creep rupture, etc.</a:t>
            </a:r>
          </a:p>
          <a:p>
            <a:r>
              <a:rPr lang="en-US" sz="1800" dirty="0">
                <a:solidFill>
                  <a:srgbClr val="00B050"/>
                </a:solidFill>
              </a:rPr>
              <a:t>Overall Strategy for Replacement</a:t>
            </a:r>
            <a:r>
              <a:rPr lang="en-US" sz="1800" dirty="0"/>
              <a:t>. Based on fixed service life (100k, 150K, 200K hours; etc.); Sequential replacement of tube population to be completed in a given span of years;  Based on control of number of tube vintages in the reformers; Based on estimated remaining life (LMP); Based on creep test data (Omega or rupture); Based on cat tube inspection results; based on CDM models; based on combination of listed approaches or any additional considerations, etc.</a:t>
            </a:r>
          </a:p>
          <a:p>
            <a:r>
              <a:rPr lang="en-US" sz="1800" dirty="0"/>
              <a:t>…………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5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32525-52E5-4237-ACED-5ADDDC82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6640"/>
            <a:ext cx="10972800" cy="718335"/>
          </a:xfrm>
        </p:spPr>
        <p:txBody>
          <a:bodyPr/>
          <a:lstStyle/>
          <a:p>
            <a:r>
              <a:rPr lang="en-US" dirty="0"/>
              <a:t>Thank you / </a:t>
            </a:r>
            <a:r>
              <a:rPr lang="en-US" dirty="0">
                <a:solidFill>
                  <a:srgbClr val="00B050"/>
                </a:solidFill>
              </a:rPr>
              <a:t>Tell me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F4ED5-1424-488E-A7C5-06524BDBC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June Meeting Invitation</a:t>
            </a:r>
          </a:p>
          <a:p>
            <a:pPr lvl="1"/>
            <a:r>
              <a:rPr lang="en-US" dirty="0"/>
              <a:t>Questions, comments</a:t>
            </a:r>
          </a:p>
          <a:p>
            <a:pPr lvl="1"/>
            <a:r>
              <a:rPr lang="en-US" dirty="0"/>
              <a:t>Survey is of value? </a:t>
            </a:r>
          </a:p>
          <a:p>
            <a:pPr lvl="1"/>
            <a:r>
              <a:rPr lang="en-US" dirty="0"/>
              <a:t>Willingness to participate to design survey</a:t>
            </a:r>
          </a:p>
          <a:p>
            <a:pPr lvl="1"/>
            <a:r>
              <a:rPr lang="en-US" dirty="0"/>
              <a:t>Willingness to participate and share company practices</a:t>
            </a:r>
          </a:p>
          <a:p>
            <a:pPr marL="609585" lvl="1" indent="0">
              <a:buNone/>
            </a:pPr>
            <a:endParaRPr lang="en-US" dirty="0"/>
          </a:p>
          <a:p>
            <a:r>
              <a:rPr lang="en-US" dirty="0"/>
              <a:t>October Update</a:t>
            </a:r>
          </a:p>
          <a:p>
            <a:pPr lvl="1"/>
            <a:r>
              <a:rPr lang="en-US" dirty="0"/>
              <a:t>Reiterate June invitation </a:t>
            </a:r>
          </a:p>
          <a:p>
            <a:pPr lvl="2"/>
            <a:r>
              <a:rPr lang="en-US" dirty="0"/>
              <a:t>Survey is of value ? (hydrogen economy, practices exchange, potential development of standard practices)</a:t>
            </a:r>
          </a:p>
          <a:p>
            <a:pPr lvl="1"/>
            <a:r>
              <a:rPr lang="en-US" dirty="0"/>
              <a:t>List / grouping of potential factor / practices to include in the survey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64090"/>
      </p:ext>
    </p:extLst>
  </p:cSld>
  <p:clrMapOvr>
    <a:masterClrMapping/>
  </p:clrMapOvr>
</p:sld>
</file>

<file path=ppt/theme/theme1.xml><?xml version="1.0" encoding="utf-8"?>
<a:theme xmlns:a="http://schemas.openxmlformats.org/drawingml/2006/main" name="MTI_Wide_080317">
  <a:themeElements>
    <a:clrScheme name="MTI">
      <a:dk1>
        <a:sysClr val="windowText" lastClr="000000"/>
      </a:dk1>
      <a:lt1>
        <a:sysClr val="window" lastClr="FFFFFF"/>
      </a:lt1>
      <a:dk2>
        <a:srgbClr val="254089"/>
      </a:dk2>
      <a:lt2>
        <a:srgbClr val="D1CFD0"/>
      </a:lt2>
      <a:accent1>
        <a:srgbClr val="005599"/>
      </a:accent1>
      <a:accent2>
        <a:srgbClr val="254089"/>
      </a:accent2>
      <a:accent3>
        <a:srgbClr val="00AEE4"/>
      </a:accent3>
      <a:accent4>
        <a:srgbClr val="8DC600"/>
      </a:accent4>
      <a:accent5>
        <a:srgbClr val="F5A853"/>
      </a:accent5>
      <a:accent6>
        <a:srgbClr val="E6E4E4"/>
      </a:accent6>
      <a:hlink>
        <a:srgbClr val="00ACE4"/>
      </a:hlink>
      <a:folHlink>
        <a:srgbClr val="0055E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marL="0" marR="0" indent="0" algn="ctr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TI_Wide_080317">
  <a:themeElements>
    <a:clrScheme name="MTI">
      <a:dk1>
        <a:sysClr val="windowText" lastClr="000000"/>
      </a:dk1>
      <a:lt1>
        <a:sysClr val="window" lastClr="FFFFFF"/>
      </a:lt1>
      <a:dk2>
        <a:srgbClr val="254089"/>
      </a:dk2>
      <a:lt2>
        <a:srgbClr val="D1CFD0"/>
      </a:lt2>
      <a:accent1>
        <a:srgbClr val="005599"/>
      </a:accent1>
      <a:accent2>
        <a:srgbClr val="254089"/>
      </a:accent2>
      <a:accent3>
        <a:srgbClr val="00AEE4"/>
      </a:accent3>
      <a:accent4>
        <a:srgbClr val="8DC600"/>
      </a:accent4>
      <a:accent5>
        <a:srgbClr val="F5A853"/>
      </a:accent5>
      <a:accent6>
        <a:srgbClr val="E6E4E4"/>
      </a:accent6>
      <a:hlink>
        <a:srgbClr val="00ACE4"/>
      </a:hlink>
      <a:folHlink>
        <a:srgbClr val="0055E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marL="0" marR="0" indent="0" algn="ctr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MTI PowerPoint Template Wide Screen</Template>
  <TotalTime>125</TotalTime>
  <Words>786</Words>
  <Application>Microsoft Office PowerPoint</Application>
  <PresentationFormat>Widescreen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Helvetica</vt:lpstr>
      <vt:lpstr>MTI_Wide_080317</vt:lpstr>
      <vt:lpstr>MTI_Wide_080317</vt:lpstr>
      <vt:lpstr>SMR Catalyst Tubes: "Strategies for Replacement" Survey  Potential Project #365 </vt:lpstr>
      <vt:lpstr>Electronic etiquette</vt:lpstr>
      <vt:lpstr>Agenda</vt:lpstr>
      <vt:lpstr>General Background</vt:lpstr>
      <vt:lpstr>General Background (MTI Forum)</vt:lpstr>
      <vt:lpstr>SMR Cat Tubes: “Strategies / Practices for Replacement” Survey: </vt:lpstr>
      <vt:lpstr>Thank you / Tell me more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SMR Catalyst Tubes: "Strategies for Replacement" Survey  Potential Project #365 </dc:title>
  <dc:creator>Robert Freed</dc:creator>
  <cp:lastModifiedBy>Robert Freed</cp:lastModifiedBy>
  <cp:revision>5</cp:revision>
  <dcterms:created xsi:type="dcterms:W3CDTF">2020-10-27T23:49:20Z</dcterms:created>
  <dcterms:modified xsi:type="dcterms:W3CDTF">2020-10-29T12:21:54Z</dcterms:modified>
</cp:coreProperties>
</file>