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8" r:id="rId3"/>
    <p:sldId id="290" r:id="rId4"/>
    <p:sldId id="293" r:id="rId5"/>
    <p:sldId id="294" r:id="rId6"/>
    <p:sldId id="295" r:id="rId7"/>
    <p:sldId id="296" r:id="rId8"/>
    <p:sldId id="297" r:id="rId9"/>
    <p:sldId id="291" r:id="rId10"/>
    <p:sldId id="299" r:id="rId11"/>
    <p:sldId id="298" r:id="rId12"/>
    <p:sldId id="282" r:id="rId13"/>
    <p:sldId id="286" r:id="rId14"/>
    <p:sldId id="276" r:id="rId15"/>
    <p:sldId id="289" r:id="rId16"/>
    <p:sldId id="288" r:id="rId17"/>
    <p:sldId id="277" r:id="rId18"/>
    <p:sldId id="27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C6E71A-E16F-4B49-A829-A16EEF67B4DE}">
          <p14:sldIdLst>
            <p14:sldId id="273"/>
            <p14:sldId id="278"/>
            <p14:sldId id="290"/>
            <p14:sldId id="293"/>
            <p14:sldId id="294"/>
            <p14:sldId id="295"/>
            <p14:sldId id="296"/>
            <p14:sldId id="297"/>
            <p14:sldId id="291"/>
            <p14:sldId id="299"/>
            <p14:sldId id="298"/>
            <p14:sldId id="282"/>
          </p14:sldIdLst>
        </p14:section>
        <p14:section name="Extra Slides" id="{925B8E97-CE26-420F-B0C8-71F668650570}">
          <p14:sldIdLst>
            <p14:sldId id="286"/>
            <p14:sldId id="276"/>
            <p14:sldId id="289"/>
            <p14:sldId id="288"/>
            <p14:sldId id="27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E17"/>
    <a:srgbClr val="F79C15"/>
    <a:srgbClr val="F4AF2C"/>
    <a:srgbClr val="DB8725"/>
    <a:srgbClr val="E99722"/>
    <a:srgbClr val="FBAD16"/>
    <a:srgbClr val="EA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8B393-8200-4BD2-8F2F-A013C3360BB2}" v="1" dt="2022-06-20T19:17:09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7" autoAdjust="0"/>
    <p:restoredTop sz="97773" autoAdjust="0"/>
  </p:normalViewPr>
  <p:slideViewPr>
    <p:cSldViewPr snapToObjects="1">
      <p:cViewPr varScale="1">
        <p:scale>
          <a:sx n="145" d="100"/>
          <a:sy n="145" d="100"/>
        </p:scale>
        <p:origin x="106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B2E1-62CD-334D-A9E0-46CFE8FB5F55}" type="datetimeFigureOut">
              <a:rPr lang="en-GB" smtClean="0"/>
              <a:pPr/>
              <a:t>20/06/2022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23531-ECD0-3A4A-BFF7-EC64D51B3F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A291F-92E0-1241-B9CB-1D01D8A9ED05}" type="datetimeFigureOut">
              <a:rPr lang="en-GB" smtClean="0"/>
              <a:pPr/>
              <a:t>20/06/2022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428A-9AA9-064C-80B7-61813F4B8AC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32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58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10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1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26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3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36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06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99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09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0"/>
            <a:ext cx="7772400" cy="269367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8110"/>
            <a:ext cx="6400800" cy="32004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Date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59242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0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774"/>
            <a:ext cx="8229600" cy="324157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97358"/>
            <a:ext cx="8229600" cy="35816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49405"/>
            <a:ext cx="8229600" cy="33949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Click to edit Master Subhead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0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592426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57749"/>
            <a:ext cx="609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25462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MTI Project 357:</a:t>
            </a:r>
            <a:br>
              <a:rPr lang="en-US" sz="2800" dirty="0"/>
            </a:br>
            <a:r>
              <a:rPr lang="en-US" i="1" dirty="0"/>
              <a:t>High-Temp Fatty Acid Corrosion in Bio Oils</a:t>
            </a:r>
            <a:br>
              <a:rPr lang="en-US" i="1" dirty="0"/>
            </a:br>
            <a:r>
              <a:rPr lang="en-US" sz="2000" dirty="0"/>
              <a:t>API Roundtable on Biofuels</a:t>
            </a:r>
            <a:br>
              <a:rPr lang="en-US" sz="2000" dirty="0"/>
            </a:br>
            <a:r>
              <a:rPr lang="en-US" sz="2000" dirty="0"/>
              <a:t>May 16, 2022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083918"/>
            <a:ext cx="6400800" cy="524272"/>
          </a:xfrm>
        </p:spPr>
        <p:txBody>
          <a:bodyPr/>
          <a:lstStyle/>
          <a:p>
            <a:r>
              <a:rPr lang="en-GB" u="sng" dirty="0"/>
              <a:t>MTI Project Co-champions:</a:t>
            </a:r>
          </a:p>
          <a:p>
            <a:r>
              <a:rPr lang="en-GB" dirty="0"/>
              <a:t>Nate Sutton, E</a:t>
            </a:r>
            <a:r>
              <a:rPr lang="en-GB" baseline="30000" dirty="0"/>
              <a:t>2</a:t>
            </a:r>
            <a:r>
              <a:rPr lang="en-GB" dirty="0"/>
              <a:t>G                     Maricela Johnson, Chevron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486F64-D0D3-DD92-AC45-A964484F3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507493"/>
          </a:xfrm>
        </p:spPr>
        <p:txBody>
          <a:bodyPr/>
          <a:lstStyle/>
          <a:p>
            <a:r>
              <a:rPr lang="en-US" dirty="0"/>
              <a:t>Rotating Cage Test Apparatus (Stage 1 tests)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F00A17-92BA-EED9-25EE-0410C5C6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MTI Project 357 – Corrosion in Bio Oils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92C55-A9DD-BE75-1552-E7614736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CB84D-27B1-05A6-7E24-0096209E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29" y="1523443"/>
            <a:ext cx="3969152" cy="2950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6167C-B4AF-3EF9-166A-9A07A9F17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23058"/>
            <a:ext cx="3109768" cy="3123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7797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EC6449-4DC3-ABA5-143D-818E71EDF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Replenishing oil during test</a:t>
            </a:r>
          </a:p>
          <a:p>
            <a:pPr lvl="1"/>
            <a:r>
              <a:rPr lang="en-US" sz="1600" dirty="0"/>
              <a:t>Standby “feeder” autoclave with preheated DCO (250-350F) </a:t>
            </a:r>
          </a:p>
          <a:p>
            <a:pPr lvl="1"/>
            <a:r>
              <a:rPr lang="en-US" sz="1600" dirty="0"/>
              <a:t>Degraded oil removed from test autoclave by sampling </a:t>
            </a:r>
          </a:p>
          <a:p>
            <a:pPr lvl="2"/>
            <a:r>
              <a:rPr lang="en-US" sz="1400" dirty="0"/>
              <a:t>TAN to be checked post-test even during corrosion tests</a:t>
            </a:r>
          </a:p>
          <a:p>
            <a:pPr lvl="2"/>
            <a:r>
              <a:rPr lang="en-US" sz="1400" dirty="0"/>
              <a:t>25 mL volumes for each sample  </a:t>
            </a:r>
          </a:p>
          <a:p>
            <a:pPr lvl="1"/>
            <a:r>
              <a:rPr lang="en-US" sz="1600" dirty="0"/>
              <a:t>In addition to sample volume, option for time-controlled purging is being explored (manual vs lab flow controller options) </a:t>
            </a:r>
          </a:p>
          <a:p>
            <a:r>
              <a:rPr lang="en-US" sz="1800" dirty="0"/>
              <a:t>Concern for degradation of the oil during warm stand-by:</a:t>
            </a:r>
          </a:p>
          <a:p>
            <a:pPr lvl="1"/>
            <a:r>
              <a:rPr lang="en-US" sz="1600" dirty="0"/>
              <a:t>E</a:t>
            </a:r>
            <a:r>
              <a:rPr lang="en-US" sz="1600" baseline="30000" dirty="0"/>
              <a:t>2</a:t>
            </a:r>
            <a:r>
              <a:rPr lang="en-US" sz="1600" dirty="0"/>
              <a:t>G donating oil samples from a separate corrosion test program </a:t>
            </a:r>
          </a:p>
          <a:p>
            <a:pPr lvl="1"/>
            <a:r>
              <a:rPr lang="en-US" sz="1600" dirty="0"/>
              <a:t>200-375F corrosion tests performed by E</a:t>
            </a:r>
            <a:r>
              <a:rPr lang="en-US" sz="1600" baseline="30000" dirty="0"/>
              <a:t>2</a:t>
            </a:r>
            <a:r>
              <a:rPr lang="en-US" sz="1600" dirty="0"/>
              <a:t>G for a client project to guide decision on storage tank materials/coatings</a:t>
            </a:r>
          </a:p>
          <a:p>
            <a:pPr lvl="1"/>
            <a:r>
              <a:rPr lang="en-US" sz="1600" dirty="0"/>
              <a:t>TAN measurement not needed for these tests, but oil offered to MTI to help understand potential for degradation during warm stand-by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FD9CA-2F10-04BA-59A4-F827EBA4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MTI Project 357 – Corrosion in Bio Oils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C958A-90D4-30D3-46FD-316EB2E9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09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827584" y="1571827"/>
            <a:ext cx="7776864" cy="19998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Thank you for your time!</a:t>
            </a:r>
          </a:p>
          <a:p>
            <a:pPr algn="ctr">
              <a:spcBef>
                <a:spcPct val="0"/>
              </a:spcBef>
            </a:pPr>
            <a:endParaRPr lang="en-US" sz="3600" dirty="0">
              <a:latin typeface="+mj-lt"/>
              <a:ea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4400" dirty="0">
                <a:latin typeface="+mj-lt"/>
                <a:ea typeface="Times New Roman" panose="02020603050405020304" pitchFamily="18" charset="0"/>
              </a:rPr>
              <a:t>Q</a:t>
            </a:r>
            <a:r>
              <a:rPr lang="en-US" sz="4400" dirty="0">
                <a:effectLst/>
                <a:latin typeface="+mj-lt"/>
                <a:ea typeface="Times New Roman" panose="02020603050405020304" pitchFamily="18" charset="0"/>
              </a:rPr>
              <a:t>uestions?</a:t>
            </a:r>
            <a:endParaRPr lang="en-US" sz="36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0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7B1AFA-13C8-4BD0-B4BF-C4F76B51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1440160"/>
          </a:xfrm>
        </p:spPr>
        <p:txBody>
          <a:bodyPr/>
          <a:lstStyle/>
          <a:p>
            <a:r>
              <a:rPr lang="en-US" sz="1800" dirty="0"/>
              <a:t>MTI – The Materials Technology Institute, formed in 1977</a:t>
            </a:r>
          </a:p>
          <a:p>
            <a:r>
              <a:rPr lang="en-US" sz="1800" dirty="0"/>
              <a:t>From the outset, part of MTI’s purpose was to pool member company resources to fund research projects that would be of shared benefit/interest</a:t>
            </a:r>
          </a:p>
          <a:p>
            <a:r>
              <a:rPr lang="en-US" sz="1800" dirty="0"/>
              <a:t>5 meetings per year: 3 </a:t>
            </a:r>
            <a:r>
              <a:rPr lang="en-US" sz="1800" dirty="0" err="1"/>
              <a:t>AmeriTAC</a:t>
            </a:r>
            <a:r>
              <a:rPr lang="en-US" sz="1800" dirty="0"/>
              <a:t>, 1 </a:t>
            </a:r>
            <a:r>
              <a:rPr lang="en-US" sz="1800" dirty="0" err="1"/>
              <a:t>EuroTAC</a:t>
            </a:r>
            <a:r>
              <a:rPr lang="en-US" sz="1800" dirty="0"/>
              <a:t>, 1 </a:t>
            </a:r>
            <a:r>
              <a:rPr lang="en-US" sz="1800" dirty="0" err="1"/>
              <a:t>AsiaTAC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EB4938-1126-4553-BF6D-0363E132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Primer on MTI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FB8A0-402C-425A-965D-CFBB3F6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346B7-DEC6-432A-9298-85C98A6AB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3" y="2352336"/>
            <a:ext cx="3607099" cy="1930156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61DDF7-6585-4F57-B626-859D17CA6F59}"/>
              </a:ext>
            </a:extLst>
          </p:cNvPr>
          <p:cNvSpPr txBox="1">
            <a:spLocks/>
          </p:cNvSpPr>
          <p:nvPr/>
        </p:nvSpPr>
        <p:spPr>
          <a:xfrm>
            <a:off x="446876" y="2190017"/>
            <a:ext cx="5277251" cy="2440298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TAC = Technical Advisory Council</a:t>
            </a:r>
          </a:p>
          <a:p>
            <a:r>
              <a:rPr lang="en-US" sz="1800" dirty="0"/>
              <a:t>Projects are proposed by member companies and if support exists, a project champion volunteers (or multiple champions). </a:t>
            </a:r>
          </a:p>
          <a:p>
            <a:r>
              <a:rPr lang="en-US" sz="1800" dirty="0"/>
              <a:t>Hundreds of projects completed to date </a:t>
            </a:r>
          </a:p>
          <a:p>
            <a:r>
              <a:rPr lang="en-US" sz="1800" dirty="0"/>
              <a:t>A dozen or more projects may be in progress at a time</a:t>
            </a:r>
          </a:p>
        </p:txBody>
      </p:sp>
    </p:spTree>
    <p:extLst>
      <p:ext uri="{BB962C8B-B14F-4D97-AF65-F5344CB8AC3E}">
        <p14:creationId xmlns:p14="http://schemas.microsoft.com/office/powerpoint/2010/main" val="235850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160378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Brief into/background on MTI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Quick background on bio-oil feed and product differences &amp; characteristics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Project Introduction - Motivation and background </a:t>
            </a:r>
            <a:endParaRPr lang="en-US" sz="16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Scope of the Literature Review – what was included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Results of the Literature Review and next ste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ps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Overview of testing plan and long-term goals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+mj-lt"/>
                <a:ea typeface="Times New Roman" panose="02020603050405020304" pitchFamily="18" charset="0"/>
              </a:rPr>
              <a:t>Some specific considerations for high-temp corrosion testing in bio-oils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+mj-lt"/>
                <a:ea typeface="Calibri" panose="020F0502020204030204" pitchFamily="34" charset="0"/>
              </a:rPr>
              <a:t>Wrap up &amp; Questions</a:t>
            </a:r>
            <a:endParaRPr lang="en-US" sz="16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467544" y="840121"/>
            <a:ext cx="7776864" cy="5074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7109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CDA19D-7223-44A4-91EF-63517C4BD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444546"/>
                </a:solidFill>
                <a:latin typeface="Arial" panose="020B0604020202020204" pitchFamily="34" charset="0"/>
              </a:rPr>
              <a:t>US Dept. of Energy, Alternative Fuels Data Center 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444546"/>
                </a:solidFill>
                <a:latin typeface="Arial" panose="020B0604020202020204" pitchFamily="34" charset="0"/>
              </a:rPr>
              <a:t>R</a:t>
            </a:r>
            <a:r>
              <a:rPr lang="en-US" sz="1800" b="1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enewable diesel </a:t>
            </a:r>
            <a:r>
              <a:rPr lang="en-US" sz="18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is a “renewable hydrocarbon biofuel”</a:t>
            </a:r>
            <a:endParaRPr lang="en-US" sz="1800" dirty="0">
              <a:solidFill>
                <a:srgbClr val="444546"/>
              </a:solidFill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Produced through various processes (“pathways”) such as </a:t>
            </a:r>
            <a:r>
              <a:rPr lang="en-US" sz="1600" b="1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hydrotreating</a:t>
            </a:r>
            <a:r>
              <a:rPr lang="en-US" sz="16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gasification, pyrolysis, and other biochemical and thermochemical technologies.</a:t>
            </a:r>
            <a:endParaRPr lang="en-US" dirty="0">
              <a:solidFill>
                <a:srgbClr val="444546"/>
              </a:solidFill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Meets </a:t>
            </a:r>
            <a:r>
              <a:rPr lang="en-US" sz="16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ASTM D975 specification for petroleum diesel. </a:t>
            </a:r>
          </a:p>
          <a:p>
            <a:pPr lvl="1">
              <a:spcBef>
                <a:spcPts val="0"/>
              </a:spcBef>
            </a:pPr>
            <a:r>
              <a:rPr lang="en-US" sz="16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Renewable hydrocarbon biofuels are </a:t>
            </a:r>
            <a:r>
              <a:rPr lang="en-US" sz="1600" b="0" i="0" u="sng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chemically identical </a:t>
            </a:r>
            <a:r>
              <a:rPr lang="en-US" sz="16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to their petroleum-based counterparts: gasoline, diesel, or jet fuel. </a:t>
            </a:r>
          </a:p>
          <a:p>
            <a:pPr lvl="2">
              <a:spcBef>
                <a:spcPts val="0"/>
              </a:spcBef>
            </a:pPr>
            <a:r>
              <a:rPr lang="en-US" sz="14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They meet the same ASTM fuel quality standards as petroleum fuels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rgbClr val="444546"/>
                </a:solidFill>
                <a:latin typeface="Arial" panose="020B0604020202020204" pitchFamily="34" charset="0"/>
              </a:rPr>
              <a:t>C</a:t>
            </a:r>
            <a:r>
              <a:rPr lang="en-US" sz="14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an be used in existing engines and infrastructure without blending limits</a:t>
            </a:r>
          </a:p>
          <a:p>
            <a:pPr>
              <a:spcBef>
                <a:spcPts val="0"/>
              </a:spcBef>
            </a:pPr>
            <a:r>
              <a:rPr lang="en-US" sz="1800" b="1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Biodiesel</a:t>
            </a:r>
            <a:r>
              <a:rPr lang="en-US" sz="18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 is a mono-alkyl ester produced via transesterification. </a:t>
            </a:r>
          </a:p>
          <a:p>
            <a:pPr lvl="1">
              <a:spcBef>
                <a:spcPts val="0"/>
              </a:spcBef>
            </a:pPr>
            <a:r>
              <a:rPr lang="en-US" sz="16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Meets ASTM D6751 and is approved for blending with petroleum diesel in certain amounts.</a:t>
            </a:r>
          </a:p>
          <a:p>
            <a:pPr lvl="1">
              <a:spcBef>
                <a:spcPts val="0"/>
              </a:spcBef>
            </a:pPr>
            <a:r>
              <a:rPr lang="en-US" sz="16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</a:rPr>
              <a:t>B5 (5% biodiesel) is the most common blend for existing engines.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2AE13-3ED4-47AC-95E1-A99F87E7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Biodiesel vs Renewable Diesel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F477-FAF7-40FB-B6DC-B08B3E1A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55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941522-D87B-4F0C-AAC1-EFCB0898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82499"/>
            <a:ext cx="8229600" cy="193624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Biomass-based oils: typically refers to </a:t>
            </a:r>
            <a:r>
              <a:rPr lang="en-US" sz="1600" b="1" i="0" u="sng" dirty="0">
                <a:solidFill>
                  <a:srgbClr val="4445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cellulosic material </a:t>
            </a:r>
            <a:endParaRPr lang="en-US" sz="1600" b="1" u="sng" dirty="0">
              <a:solidFill>
                <a:srgbClr val="4445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b="0" i="0" dirty="0">
                <a:solidFill>
                  <a:srgbClr val="4445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Includes crop residues/tillage, woody biomass, and dedicated energy crops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Biomass-based oils require different/additional pathways: </a:t>
            </a: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(enzyme) sugar upgrading: Cellulose </a:t>
            </a:r>
            <a:r>
              <a:rPr lang="en-US" sz="1200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glucose/sugars  hydrocarbon</a:t>
            </a:r>
            <a:endParaRPr lang="en-US" sz="1200" dirty="0">
              <a:solidFill>
                <a:srgbClr val="4445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Pyrolysis: high temperature decomposition, similar to thermal cracking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pathways produce different corrosive species than lipid-based bio-oils </a:t>
            </a: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Lighter organic acids: formic, acetic, propionic etc. 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oils also vary in boiling point (LPG range through distillate range)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4445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 oil technologies have not been </a:t>
            </a:r>
            <a:r>
              <a:rPr lang="en-US" sz="1400" dirty="0">
                <a:solidFill>
                  <a:srgbClr val="4445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widely adopted at this point. 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B1731C-BA8C-47D8-9993-AA0168F1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6472343" cy="507493"/>
          </a:xfrm>
        </p:spPr>
        <p:txBody>
          <a:bodyPr/>
          <a:lstStyle/>
          <a:p>
            <a:r>
              <a:rPr lang="en-US" dirty="0"/>
              <a:t>Bio-oils vs Bio-mass Oils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C610-EC05-4236-AE2E-ECE0C874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6F09B-2CBD-4AAC-80CF-3C665FE3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894" y="738405"/>
            <a:ext cx="2200014" cy="18333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BDB5FD-1AF8-4E33-85BB-8D05ECDD88E0}"/>
              </a:ext>
            </a:extLst>
          </p:cNvPr>
          <p:cNvSpPr txBox="1"/>
          <p:nvPr/>
        </p:nvSpPr>
        <p:spPr>
          <a:xfrm>
            <a:off x="84031" y="849154"/>
            <a:ext cx="808837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Bio-oil: typically refers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lipids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plants and animals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vegetable oils, animal fats, greases, and algae-derived lipids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Contains a mix of triglycerides (incl. phospholipids) &amp; free fatty acids (FFA)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triglyceride has 3 FFA’s attached to a glycerol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many vegetable and animal oils, the Fatty Acid has a similar length </a:t>
            </a:r>
          </a:p>
          <a:p>
            <a:pPr marL="1141413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(# of carbons) as a distillate-range hydrocarbon from petroleum (C12-C20)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Bio-oils serve as the feedstock for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nearly all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5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renewable and bio-diesel</a:t>
            </a:r>
            <a:endParaRPr lang="en-US" sz="1400" dirty="0">
              <a:solidFill>
                <a:srgbClr val="4445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6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7614"/>
            <a:ext cx="8507288" cy="316037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Focus search on hydrodeoxygenation (HDO) processing of renewable fuels.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Corrosivity of bio-oils to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common hydrotreater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materials of construction (corrosion rates, corrosion mechanisms, compatibility) 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Applicability of total acid number (TAN) or free fatty acid (FFA) for predicting corrosivity.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indexes (like TAN) that can indicate the corrosivity of bio-oils.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Information on the role of hydrogen content in bio-oils HDO impact on corrosivity.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Patents (materials of construction or processes) to minimize bio-oil corrosion</a:t>
            </a:r>
          </a:p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Existing laboratory testing programs on bio-oil corrosion</a:t>
            </a:r>
          </a:p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Corrosion potential of bio oils with dissolved traces of water</a:t>
            </a:r>
          </a:p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 of elevated thermal cracking of different bio-oils </a:t>
            </a:r>
          </a:p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Corrosion inhibitor chemicals in bio-oils</a:t>
            </a:r>
            <a:endParaRPr lang="en-US" sz="16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467544" y="840121"/>
            <a:ext cx="7776864" cy="5074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Scope of the literature review:</a:t>
            </a:r>
          </a:p>
        </p:txBody>
      </p:sp>
    </p:spTree>
    <p:extLst>
      <p:ext uri="{BB962C8B-B14F-4D97-AF65-F5344CB8AC3E}">
        <p14:creationId xmlns:p14="http://schemas.microsoft.com/office/powerpoint/2010/main" val="87074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160378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In total 180 papers and 91 patents were identified in the literature review.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+mj-lt"/>
                <a:ea typeface="Calibri" panose="020F0502020204030204" pitchFamily="34" charset="0"/>
              </a:rPr>
              <a:t>A table of abstracts was compiled and reviewed by some members of the project</a:t>
            </a:r>
            <a:endParaRPr lang="en-US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48 papers flagged as being worth a more thorough examination.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38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papers of interest that were considered most likely to contain corrosion data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10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papers of essential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background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information,  such as biooil compositions, TAN, distillation curves, acid speciation, etc.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emaining papers largely about chemical processes (reactions/catalysts/etc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to reduce acidity of specific biooils to reduce their corrosivity. 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do not actually address degradation of the materials used in the chemical processes themselves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next steps for the project team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Get access to the 48 papers and review in detail. Additionally, a review of the patents to determine which may be relevant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467544" y="840121"/>
            <a:ext cx="7776864" cy="5074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+mj-lt"/>
                <a:ea typeface="Times New Roman" panose="02020603050405020304" pitchFamily="18" charset="0"/>
              </a:rPr>
              <a:t>Preliminary 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Results of the Literature Review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0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23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i="1" u="sng" dirty="0">
                <a:effectLst/>
                <a:latin typeface="+mj-lt"/>
                <a:ea typeface="Calibri" panose="020F0502020204030204" pitchFamily="34" charset="0"/>
              </a:rPr>
              <a:t>Fatty acid corrosion is a big “unknown” in RDU projects/conversions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j-lt"/>
                <a:ea typeface="Calibri" panose="020F0502020204030204" pitchFamily="34" charset="0"/>
              </a:rPr>
              <a:t>Getting to be less unknown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Concern at high temperatures in the reaction loop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+mj-lt"/>
                <a:ea typeface="Calibri" panose="020F0502020204030204" pitchFamily="34" charset="0"/>
              </a:rPr>
              <a:t>Potential concern for “warm” (&gt;300F) handling in carbon steel.</a:t>
            </a:r>
            <a:endParaRPr lang="en-US" sz="18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Project 357 includes: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Literature search - 180 papers and 91 patents were deemed potentially relevant.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latin typeface="+mj-lt"/>
                <a:ea typeface="Calibri" panose="020F0502020204030204" pitchFamily="34" charset="0"/>
              </a:rPr>
              <a:t>48 papers were obtained by MTI in the last few months; patents will follow 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Volun</a:t>
            </a:r>
            <a:r>
              <a:rPr lang="en-US" sz="1400" dirty="0">
                <a:latin typeface="+mj-lt"/>
                <a:ea typeface="Calibri" panose="020F0502020204030204" pitchFamily="34" charset="0"/>
              </a:rPr>
              <a:t>teer team is reading/interpreting/distilling the data available 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So far, no treasure trove</a:t>
            </a:r>
            <a:r>
              <a:rPr lang="en-US" sz="1400" dirty="0">
                <a:latin typeface="+mj-lt"/>
                <a:ea typeface="Calibri" panose="020F0502020204030204" pitchFamily="34" charset="0"/>
              </a:rPr>
              <a:t> of data has been found – as expected. </a:t>
            </a:r>
          </a:p>
          <a:p>
            <a:pPr lvl="3">
              <a:spcBef>
                <a:spcPts val="0"/>
              </a:spcBef>
            </a:pPr>
            <a:r>
              <a:rPr lang="en-US" sz="1400" dirty="0">
                <a:latin typeface="+mj-lt"/>
                <a:ea typeface="Calibri" panose="020F0502020204030204" pitchFamily="34" charset="0"/>
              </a:rPr>
              <a:t>Validates need for physical testing.</a:t>
            </a:r>
          </a:p>
          <a:p>
            <a:pPr lvl="3">
              <a:spcBef>
                <a:spcPts val="0"/>
              </a:spcBef>
            </a:pPr>
            <a:r>
              <a:rPr lang="en-US" dirty="0">
                <a:latin typeface="+mj-lt"/>
                <a:ea typeface="Calibri" panose="020F0502020204030204" pitchFamily="34" charset="0"/>
              </a:rPr>
              <a:t>Most papers address catalysts, reactions, process technology for hydrotreating.</a:t>
            </a:r>
          </a:p>
          <a:p>
            <a:pPr lvl="3">
              <a:spcBef>
                <a:spcPts val="0"/>
              </a:spcBef>
            </a:pPr>
            <a:r>
              <a:rPr lang="en-US" dirty="0">
                <a:latin typeface="+mj-lt"/>
                <a:ea typeface="Calibri" panose="020F0502020204030204" pitchFamily="34" charset="0"/>
              </a:rPr>
              <a:t>Other papers are biodiesel (transesterification), not hydrotreating</a:t>
            </a:r>
            <a:endParaRPr lang="en-US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457200" y="690662"/>
            <a:ext cx="7776864" cy="5074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Introduction and background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4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7614"/>
            <a:ext cx="8507288" cy="31603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stages of the project have been funded so far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“0” – High Temperature Degradation of Distillers’ Corn Oil (DCO – test media)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Funded by MTI November 2021 for $90,000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tests completed to date, about 80% complete; 1-2 additional tests to be performed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observe the changes in test medium at the intended corrosion test conditions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550-750F, 1500 psi nitrogen or hydrogen, for 48 to 96 hours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1 – High Temperature Corrosion testing under flow (rotating cage) conditions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Funded by MTI March 2022 for $135,000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 to start June 2022 after completion of stage “0”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467544" y="840121"/>
            <a:ext cx="7776864" cy="5074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Experimental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24983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7614"/>
            <a:ext cx="8507288" cy="864096"/>
          </a:xfrm>
        </p:spPr>
        <p:txBody>
          <a:bodyPr/>
          <a:lstStyle/>
          <a:p>
            <a:pPr marL="28575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Project team (64 individuals) meets at MTI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AmeriTAC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meetings (every 3 months) and occasionally between</a:t>
            </a:r>
          </a:p>
          <a:p>
            <a:pPr marL="28575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short-term decision making, a small steering team with about 12 people has formed:</a:t>
            </a:r>
          </a:p>
          <a:p>
            <a:pPr marL="685800" lvl="1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467544" y="840121"/>
            <a:ext cx="7776864" cy="5074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Project Steering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0A4E6-F9F3-C4EF-4E6B-0818D55D1BC1}"/>
              </a:ext>
            </a:extLst>
          </p:cNvPr>
          <p:cNvSpPr txBox="1"/>
          <p:nvPr/>
        </p:nvSpPr>
        <p:spPr>
          <a:xfrm>
            <a:off x="569156" y="2154551"/>
            <a:ext cx="7825680" cy="181588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Nathaniel G. Sutton, E2G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Andy Gysbers, Becht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Freed, MTI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Kyle Hilgefort, DNV 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Sridhar Srinivasan, Becht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 Hillman, Chevron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Brandon Rollins, DNV </a:t>
            </a:r>
          </a:p>
          <a:p>
            <a:pPr marL="400050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Lokesh K. Choudhary, Phillips 66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Maricela Johnson, Chevron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Ivan Morales, ExxonMobil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Garry Jacobs, Fluor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van den Broek, Fluor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Anette Hansson,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Haldor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Topsoe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Bierschenk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Phillips 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1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11710"/>
            <a:ext cx="8507288" cy="2376264"/>
          </a:xfrm>
        </p:spPr>
        <p:txBody>
          <a:bodyPr/>
          <a:lstStyle/>
          <a:p>
            <a:pPr marL="28575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 of the oil area extracted at a decreasing frequency during the test </a:t>
            </a:r>
          </a:p>
          <a:p>
            <a:pPr marL="685800" lvl="1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 times of 0, 1, 2, 3, 4, 5, 8, 12, 16, 24, 32, 48, 72, 96 hours</a:t>
            </a:r>
          </a:p>
          <a:p>
            <a:pPr marL="685800" lvl="1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(degradation) are most rapid during heating and in the first 1-2 hours</a:t>
            </a:r>
          </a:p>
          <a:p>
            <a:pPr marL="685800" lvl="1">
              <a:spcBef>
                <a:spcPts val="0"/>
              </a:spcBef>
            </a:pPr>
            <a:endParaRPr lang="en-US" sz="14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750F, Oil Degradation was too rapid to support a target 48 or 96-hour corrosion test. </a:t>
            </a:r>
          </a:p>
          <a:p>
            <a:pPr marL="685800" lvl="1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Nitrogen vs Hydrogen does not appear to have an effect on degradation</a:t>
            </a:r>
          </a:p>
          <a:p>
            <a:pPr marL="28575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650F, TAN increases quickly and then steadies and maintains a plateau </a:t>
            </a:r>
          </a:p>
          <a:p>
            <a:pPr marL="685800" lvl="1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Sufficient to support a 48-hour corrosion test. </a:t>
            </a:r>
          </a:p>
          <a:p>
            <a:pPr marL="28575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550F, Oil Degradation was too slow to support a target 48 or 96-hour corrosion test. </a:t>
            </a:r>
          </a:p>
          <a:p>
            <a:pPr marL="685800" lvl="1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 reduces gumming/polymerization; Currently analyzing TAN to understand H</a:t>
            </a:r>
            <a:r>
              <a:rPr lang="en-US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effect on acid</a:t>
            </a:r>
          </a:p>
          <a:p>
            <a:pPr marL="685800" lvl="1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457200" y="767894"/>
            <a:ext cx="7776864" cy="5074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Preliminary Oil Degradation Test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46483-39D3-7870-8AC5-9B9855110C5C}"/>
              </a:ext>
            </a:extLst>
          </p:cNvPr>
          <p:cNvSpPr txBox="1"/>
          <p:nvPr/>
        </p:nvSpPr>
        <p:spPr>
          <a:xfrm>
            <a:off x="567070" y="1514958"/>
            <a:ext cx="8397418" cy="9144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750F, 1500 psi H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(48 hours)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750F, 1500 psi N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(48 hours)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650F, 1500 psi H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(48 hours)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550F, 1500 psi N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(96 hours)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550F, 1500 psi H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(96 hours)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A7B0E7-4F5B-673E-4E64-04B6EFAB7115}"/>
              </a:ext>
            </a:extLst>
          </p:cNvPr>
          <p:cNvSpPr txBox="1"/>
          <p:nvPr/>
        </p:nvSpPr>
        <p:spPr>
          <a:xfrm>
            <a:off x="539552" y="117833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 completed to-date: </a:t>
            </a:r>
          </a:p>
        </p:txBody>
      </p:sp>
    </p:spTree>
    <p:extLst>
      <p:ext uri="{BB962C8B-B14F-4D97-AF65-F5344CB8AC3E}">
        <p14:creationId xmlns:p14="http://schemas.microsoft.com/office/powerpoint/2010/main" val="160436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66DBE-2257-87BB-55A7-52E41268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3243"/>
            <a:ext cx="8229600" cy="3592426"/>
          </a:xfrm>
        </p:spPr>
        <p:txBody>
          <a:bodyPr/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Oil Degradation Test Sampl</a:t>
            </a:r>
            <a:r>
              <a:rPr lang="en-US" dirty="0">
                <a:latin typeface="+mj-lt"/>
                <a:ea typeface="Calibri" panose="020F0502020204030204" pitchFamily="34" charset="0"/>
              </a:rPr>
              <a:t>e Analysis:</a:t>
            </a:r>
          </a:p>
          <a:p>
            <a:pPr marL="515938" lvl="1"/>
            <a:r>
              <a:rPr lang="en-US" dirty="0">
                <a:latin typeface="+mj-lt"/>
              </a:rPr>
              <a:t>TAN – Total Acid Number</a:t>
            </a:r>
          </a:p>
          <a:p>
            <a:pPr marL="739775" lvl="2"/>
            <a:r>
              <a:rPr lang="en-US" dirty="0">
                <a:latin typeface="+mj-lt"/>
              </a:rPr>
              <a:t>ASTM D664 (AOCS Ca-5a-40 is roughly the same titration procedure)</a:t>
            </a:r>
          </a:p>
          <a:p>
            <a:pPr marL="515938" lvl="1"/>
            <a:r>
              <a:rPr lang="en-US" dirty="0">
                <a:latin typeface="+mj-lt"/>
              </a:rPr>
              <a:t>“Glycerides” test</a:t>
            </a:r>
          </a:p>
          <a:p>
            <a:pPr marL="739775" lvl="2"/>
            <a:r>
              <a:rPr lang="en-US" dirty="0">
                <a:latin typeface="+mj-lt"/>
              </a:rPr>
              <a:t>Free and Total Glycerin, Monoglycerides, Diglycerides, &amp; Triglycerides</a:t>
            </a:r>
          </a:p>
          <a:p>
            <a:pPr marL="739775" lvl="2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ASTM D6584</a:t>
            </a:r>
            <a:endParaRPr lang="en-US" dirty="0">
              <a:effectLst/>
              <a:latin typeface="+mj-lt"/>
              <a:ea typeface="Calibri" panose="020F0502020204030204" pitchFamily="34" charset="0"/>
            </a:endParaRPr>
          </a:p>
          <a:p>
            <a:pPr marL="739775" lvl="2"/>
            <a:r>
              <a:rPr lang="en-US" dirty="0">
                <a:latin typeface="+mj-lt"/>
              </a:rPr>
              <a:t>Intends to see degradation/cracking of the triglycerides</a:t>
            </a:r>
          </a:p>
          <a:p>
            <a:pPr marL="1089025" lvl="3"/>
            <a:r>
              <a:rPr lang="en-US" dirty="0">
                <a:latin typeface="+mj-lt"/>
              </a:rPr>
              <a:t>In theory, free fatty acids + mono-, di-, and tri-glycerides and glycerin should equal about 100% (moisture, cracking products reduce this) </a:t>
            </a:r>
          </a:p>
          <a:p>
            <a:pPr marL="515938" lvl="1"/>
            <a:r>
              <a:rPr lang="en-US" dirty="0"/>
              <a:t>Iodine Value test for double bonds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AOCS Cd 1d-92)</a:t>
            </a:r>
          </a:p>
          <a:p>
            <a:pPr marL="739775" lvl="2"/>
            <a:r>
              <a:rPr lang="en-US" dirty="0">
                <a:latin typeface="Calibri" panose="020F0502020204030204" pitchFamily="34" charset="0"/>
              </a:rPr>
              <a:t>Team theorized that IV could provide a corollary for oil degradation, since FFA/TAN would be “consumed” by the corrosion reaction (iron carboxylate salts)</a:t>
            </a:r>
          </a:p>
          <a:p>
            <a:pPr marL="739775" lvl="2"/>
            <a:r>
              <a:rPr lang="en-US" dirty="0">
                <a:latin typeface="Calibri" panose="020F0502020204030204" pitchFamily="34" charset="0"/>
              </a:rPr>
              <a:t>This does not appear to be the case (IV decreases regardless of FFA increase/decrease)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5D4A44-7435-6626-3DAF-C8C5BFBB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472081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EC92A-4B00-411B-00B3-8B5AFCE4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46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9AFA24-B905-C2EC-C80A-D33100CB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MTI Project 357 – Corrosion in Bio Oils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6258E-F993-E961-2E31-A0DEADFF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6824598-47D7-E93D-6152-99C79C53C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64" y="1049038"/>
            <a:ext cx="3394124" cy="3458953"/>
          </a:xfrm>
        </p:spPr>
        <p:txBody>
          <a:bodyPr/>
          <a:lstStyle/>
          <a:p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Triglycerides are quickly converted to free fatty acids (FFA)</a:t>
            </a:r>
          </a:p>
          <a:p>
            <a:r>
              <a:rPr lang="en-US" sz="1600" dirty="0">
                <a:latin typeface="+mj-lt"/>
              </a:rPr>
              <a:t>Unlike 750F exposures, FFA do not quickly degrade/crack</a:t>
            </a:r>
          </a:p>
          <a:p>
            <a:r>
              <a:rPr lang="en-US" sz="1600" dirty="0">
                <a:latin typeface="+mj-lt"/>
              </a:rPr>
              <a:t>650F 170-780 TAN would be a “worst case” test </a:t>
            </a:r>
          </a:p>
          <a:p>
            <a:pPr lvl="1"/>
            <a:r>
              <a:rPr lang="en-US" sz="1400" dirty="0">
                <a:latin typeface="+mj-lt"/>
              </a:rPr>
              <a:t>Much higher TAN than typical hydrotreater feed circuits</a:t>
            </a:r>
          </a:p>
          <a:p>
            <a:r>
              <a:rPr lang="en-US" sz="1600" dirty="0">
                <a:latin typeface="+mj-lt"/>
              </a:rPr>
              <a:t>Dilution with inert oil may facilitate 650F testing at lower TANs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6719A-342B-0A31-0C05-A460E23A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915566"/>
            <a:ext cx="5452474" cy="353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8ED722-3FAE-F3ED-ECD4-9EE736F4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7462"/>
            <a:ext cx="3250704" cy="3203610"/>
          </a:xfrm>
        </p:spPr>
        <p:txBody>
          <a:bodyPr/>
          <a:lstStyle/>
          <a:p>
            <a:r>
              <a:rPr lang="en-US" sz="1600" dirty="0"/>
              <a:t>Peak TAN at 550F is lower (plateau at about 135 vs 175 at 650F)</a:t>
            </a:r>
          </a:p>
          <a:p>
            <a:r>
              <a:rPr lang="en-US" sz="1600" dirty="0"/>
              <a:t>However, the oil takes too long to reach this peak, complicating the corrosion test. </a:t>
            </a:r>
          </a:p>
          <a:p>
            <a:r>
              <a:rPr lang="en-US" sz="1600" dirty="0"/>
              <a:t>For information, we placed 2 carbon steel coupons in this test:</a:t>
            </a:r>
          </a:p>
          <a:p>
            <a:pPr lvl="1"/>
            <a:r>
              <a:rPr lang="en-US" sz="1400" dirty="0"/>
              <a:t>Average corrosion rate &gt;1300 MPY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16165C-D39F-CEC0-791E-A6DE7392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MTI Project 357 – Corrosion in Bio Oils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E7B7-D8D2-7C95-8181-F5BF88B5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4FD64-A62C-4A62-B3C1-5EC79FDF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063352"/>
            <a:ext cx="5207443" cy="3291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585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13FDD63-91D6-4873-9292-D02A7F1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69"/>
            <a:ext cx="8229600" cy="507493"/>
          </a:xfrm>
        </p:spPr>
        <p:txBody>
          <a:bodyPr/>
          <a:lstStyle/>
          <a:p>
            <a:r>
              <a:rPr lang="en-GB" sz="3000" dirty="0"/>
              <a:t>MTI Project 357 – Corrosion in Bio Oils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6FCF-6945-4807-893A-6C3787E8FA42}"/>
              </a:ext>
            </a:extLst>
          </p:cNvPr>
          <p:cNvSpPr txBox="1"/>
          <p:nvPr/>
        </p:nvSpPr>
        <p:spPr>
          <a:xfrm>
            <a:off x="472028" y="730655"/>
            <a:ext cx="8784976" cy="5074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Project outlook &amp; next activities: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032E78-9294-49E9-9A87-2F22C397D0C5}"/>
              </a:ext>
            </a:extLst>
          </p:cNvPr>
          <p:cNvSpPr txBox="1"/>
          <p:nvPr/>
        </p:nvSpPr>
        <p:spPr>
          <a:xfrm>
            <a:off x="611560" y="1157337"/>
            <a:ext cx="83529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“0” degradation testing will wrap up in the next few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1 corrosion tests being deliberated by the steering team and project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650F, 170-180 TAN, Nitrogen and Hydrogen (2)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650F, diluted to 50-60 TAN and 100-110 TAN (max), Nitrogen and Hydrogen (4)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550F, “trickle-through” testing to keep TAN consistent.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Replenishment rate of 25 TAN DCO based on degradation rate (temperature) and target TAN in the test.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MTI Project team will make a decision on which alloys to test. Alloys on-hand include: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5F319-C1AA-A2E4-F5DC-68AF55CF6345}"/>
              </a:ext>
            </a:extLst>
          </p:cNvPr>
          <p:cNvSpPr txBox="1"/>
          <p:nvPr/>
        </p:nvSpPr>
        <p:spPr>
          <a:xfrm>
            <a:off x="1043608" y="3147814"/>
            <a:ext cx="7272808" cy="1152128"/>
          </a:xfrm>
          <a:prstGeom prst="rect">
            <a:avLst/>
          </a:prstGeom>
        </p:spPr>
        <p:txBody>
          <a:bodyPr vert="horz" wrap="none" lIns="91440" tIns="45720" rIns="91440" bIns="45720" numCol="3" rtlCol="0" anchor="ctr">
            <a:noAutofit/>
          </a:bodyPr>
          <a:lstStyle/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Carbon Steel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2.25Cr-1Mo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9Cr-1Mo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304 SS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316 SS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317L SS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2205 DSS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2003 LDSS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625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825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904L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AL6XN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254SMO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5Cr</a:t>
            </a:r>
          </a:p>
          <a:p>
            <a:pPr marL="742950" lvl="1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410 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07019"/>
      </p:ext>
    </p:extLst>
  </p:cSld>
  <p:clrMapOvr>
    <a:masterClrMapping/>
  </p:clrMapOvr>
</p:sld>
</file>

<file path=ppt/theme/theme1.xml><?xml version="1.0" encoding="utf-8"?>
<a:theme xmlns:a="http://schemas.openxmlformats.org/drawingml/2006/main" name="MTI_Wide_080317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mti_ppt_wide_17 (3)</Template>
  <TotalTime>2447</TotalTime>
  <Words>1985</Words>
  <Application>Microsoft Office PowerPoint</Application>
  <PresentationFormat>On-screen Show (16:9)</PresentationFormat>
  <Paragraphs>231</Paragraphs>
  <Slides>18</Slides>
  <Notes>10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Helvetica</vt:lpstr>
      <vt:lpstr>Symbol</vt:lpstr>
      <vt:lpstr>MTI_Wide_080317</vt:lpstr>
      <vt:lpstr>MTI Project 357: High-Temp Fatty Acid Corrosion in Bio Oils API Roundtable on Biofuels May 16, 2022</vt:lpstr>
      <vt:lpstr>MTI Project 357 – Corrosion in Bio Oils</vt:lpstr>
      <vt:lpstr>MTI Project 357 – Corrosion in Bio Oils</vt:lpstr>
      <vt:lpstr>MTI Project 357 – Corrosion in Bio Oils</vt:lpstr>
      <vt:lpstr>MTI Project 357 – Corrosion in Bio Oils</vt:lpstr>
      <vt:lpstr>MTI Project 357 – Corrosion in Bio Oils</vt:lpstr>
      <vt:lpstr>MTI Project 357 – Corrosion in Bio Oils</vt:lpstr>
      <vt:lpstr>MTI Project 357 – Corrosion in Bio Oils</vt:lpstr>
      <vt:lpstr>MTI Project 357 – Corrosion in Bio Oils</vt:lpstr>
      <vt:lpstr>MTI Project 357 – Corrosion in Bio Oils</vt:lpstr>
      <vt:lpstr>MTI Project 357 – Corrosion in Bio Oils</vt:lpstr>
      <vt:lpstr>MTI Project 357 – Corrosion in Bio Oils</vt:lpstr>
      <vt:lpstr>Brief Primer on MTI</vt:lpstr>
      <vt:lpstr>MTI Project 357 – Corrosion in Bio Oils</vt:lpstr>
      <vt:lpstr>Biodiesel vs Renewable Diesel</vt:lpstr>
      <vt:lpstr>Bio-oils vs Bio-mass Oils </vt:lpstr>
      <vt:lpstr>MTI Project 357 – Corrosion in Bio Oils</vt:lpstr>
      <vt:lpstr>MTI Project 357 – Corrosion in Bio Oils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PROPOSAL  FOR FUNDING</dc:title>
  <dc:creator>Maria Jose Landeira Oestergaard [MJLO]</dc:creator>
  <cp:lastModifiedBy>Byron Keelin</cp:lastModifiedBy>
  <cp:revision>36</cp:revision>
  <cp:lastPrinted>2017-08-03T17:34:27Z</cp:lastPrinted>
  <dcterms:created xsi:type="dcterms:W3CDTF">2020-03-31T18:09:09Z</dcterms:created>
  <dcterms:modified xsi:type="dcterms:W3CDTF">2022-06-21T01:38:40Z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String">
    <vt:lpwstr>English (United Kingdom)</vt:lpwstr>
  </property>
  <property fmtid="{D5CDD505-2E9C-101B-9397-08002B2CF9AE}" pid="3" name="SD_CtlText_Usersettings_Userprofile">
    <vt:lpwstr>MJLO</vt:lpwstr>
  </property>
  <property fmtid="{D5CDD505-2E9C-101B-9397-08002B2CF9AE}" pid="4" name="SD_DocumentLanguage">
    <vt:lpwstr>en-GB</vt:lpwstr>
  </property>
  <property fmtid="{D5CDD505-2E9C-101B-9397-08002B2CF9AE}" pid="5" name="SD_UserprofileName">
    <vt:lpwstr>MJLO</vt:lpwstr>
  </property>
  <property fmtid="{D5CDD505-2E9C-101B-9397-08002B2CF9AE}" pid="6" name="SD_USR_Name">
    <vt:lpwstr>Maria Jose Landeira Oestergaard [MJLO]</vt:lpwstr>
  </property>
  <property fmtid="{D5CDD505-2E9C-101B-9397-08002B2CF9AE}" pid="7" name="SD_USR_Initials">
    <vt:lpwstr>MJLO</vt:lpwstr>
  </property>
  <property fmtid="{D5CDD505-2E9C-101B-9397-08002B2CF9AE}" pid="8" name="SD_USR_Title">
    <vt:lpwstr>Group Manager</vt:lpwstr>
  </property>
  <property fmtid="{D5CDD505-2E9C-101B-9397-08002B2CF9AE}" pid="9" name="SD_USR_Email">
    <vt:lpwstr>MJLO@TOPSOE.COM</vt:lpwstr>
  </property>
  <property fmtid="{D5CDD505-2E9C-101B-9397-08002B2CF9AE}" pid="10" name="SD_OFF_Identity">
    <vt:lpwstr>Please choose …</vt:lpwstr>
  </property>
  <property fmtid="{D5CDD505-2E9C-101B-9397-08002B2CF9AE}" pid="11" name="DocumentInfoFinished">
    <vt:lpwstr>True</vt:lpwstr>
  </property>
</Properties>
</file>