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73" r:id="rId5"/>
    <p:sldId id="275" r:id="rId6"/>
    <p:sldId id="274" r:id="rId7"/>
    <p:sldId id="276" r:id="rId8"/>
    <p:sldId id="277" r:id="rId9"/>
    <p:sldId id="279" r:id="rId10"/>
    <p:sldId id="278" r:id="rId11"/>
    <p:sldId id="301" r:id="rId12"/>
    <p:sldId id="280" r:id="rId13"/>
    <p:sldId id="282" r:id="rId14"/>
    <p:sldId id="281" r:id="rId15"/>
    <p:sldId id="283" r:id="rId16"/>
    <p:sldId id="285" r:id="rId17"/>
    <p:sldId id="287" r:id="rId18"/>
    <p:sldId id="288" r:id="rId19"/>
    <p:sldId id="286" r:id="rId20"/>
    <p:sldId id="302" r:id="rId21"/>
    <p:sldId id="289" r:id="rId22"/>
    <p:sldId id="290" r:id="rId23"/>
    <p:sldId id="291" r:id="rId24"/>
    <p:sldId id="293" r:id="rId25"/>
    <p:sldId id="292" r:id="rId26"/>
    <p:sldId id="294" r:id="rId27"/>
    <p:sldId id="295" r:id="rId28"/>
    <p:sldId id="296" r:id="rId29"/>
    <p:sldId id="303" r:id="rId30"/>
    <p:sldId id="297" r:id="rId31"/>
    <p:sldId id="298" r:id="rId32"/>
    <p:sldId id="299" r:id="rId33"/>
    <p:sldId id="300" r:id="rId34"/>
    <p:sldId id="284" r:id="rId35"/>
    <p:sldId id="304" r:id="rId3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BAE17"/>
    <a:srgbClr val="F79C15"/>
    <a:srgbClr val="F4AF2C"/>
    <a:srgbClr val="DB8725"/>
    <a:srgbClr val="E99722"/>
    <a:srgbClr val="FBAD16"/>
    <a:srgbClr val="EA99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339AF4-16B3-4FDD-8B04-54A87B522D76}" v="98" dt="2022-06-20T19:05:42.3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61" autoAdjust="0"/>
    <p:restoredTop sz="97773" autoAdjust="0"/>
  </p:normalViewPr>
  <p:slideViewPr>
    <p:cSldViewPr snapToObjects="1">
      <p:cViewPr varScale="1">
        <p:scale>
          <a:sx n="145" d="100"/>
          <a:sy n="145" d="100"/>
        </p:scale>
        <p:origin x="222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AB2E1-62CD-334D-A9E0-46CFE8FB5F55}" type="datetimeFigureOut">
              <a:rPr lang="en-US" smtClean="0"/>
              <a:pPr/>
              <a:t>6/20/2022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23531-ECD0-3A4A-BFF7-EC64D51B3F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A291F-92E0-1241-B9CB-1D01D8A9ED05}" type="datetimeFigureOut">
              <a:rPr lang="en-US" smtClean="0"/>
              <a:pPr/>
              <a:t>6/20/2022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D428A-9AA9-064C-80B7-61813F4B8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200150"/>
            <a:ext cx="7772400" cy="2693670"/>
          </a:xfrm>
        </p:spPr>
        <p:txBody>
          <a:bodyPr tIns="0" bIns="0" anchor="ctr" anchorCtr="0">
            <a:noAutofit/>
          </a:bodyPr>
          <a:lstStyle>
            <a:lvl1pPr>
              <a:lnSpc>
                <a:spcPts val="3800"/>
              </a:lnSpc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928110"/>
            <a:ext cx="6400800" cy="32004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Date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364992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3708"/>
            <a:ext cx="8229600" cy="2850642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97358"/>
            <a:ext cx="8229600" cy="666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64108"/>
            <a:ext cx="8229600" cy="609600"/>
          </a:xfrm>
        </p:spPr>
        <p:txBody>
          <a:bodyPr lIns="91440" tIns="0" bIns="0"/>
          <a:lstStyle>
            <a:lvl1pPr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Master Subhead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3364992"/>
          </a:xfrm>
          <a:prstGeom prst="rect">
            <a:avLst/>
          </a:prstGeom>
        </p:spPr>
        <p:txBody>
          <a:bodyPr vert="horz" lIns="18288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4857749"/>
            <a:ext cx="6096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  <a:latin typeface="Helvetica"/>
              </a:defRPr>
            </a:lvl1pPr>
          </a:lstStyle>
          <a:p>
            <a:fld id="{7F1882C0-1630-794F-B3EE-176E1189E2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4" r:id="rId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Courier New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nsutton@e2g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581150"/>
            <a:ext cx="7772400" cy="16764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Leveraging IOWs to Enhance Renewable Diesel Unit Reliability and Profitability</a:t>
            </a:r>
            <a:endParaRPr lang="en-US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3257550"/>
            <a:ext cx="6400800" cy="1219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Nathaniel Sutton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  <a:r>
              <a:rPr lang="en-US" sz="2000" b="1" baseline="30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 | The Equity Engineering Group Inc. </a:t>
            </a:r>
          </a:p>
          <a:p>
            <a:pPr>
              <a:spcBef>
                <a:spcPts val="0"/>
              </a:spcBef>
            </a:pPr>
            <a:endParaRPr lang="en-US" sz="20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MTI Renewable Diesel Roundtable – June 21,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74DB18-ED18-38EE-DFBD-13AEE7D46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44558"/>
            <a:ext cx="3785569" cy="50860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Normal triglyceride: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4A94C-EEB9-4A19-1190-E83D25C9E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49DC9FB-824E-55CF-95C1-A50EA8A223C2}"/>
              </a:ext>
            </a:extLst>
          </p:cNvPr>
          <p:cNvGrpSpPr/>
          <p:nvPr/>
        </p:nvGrpSpPr>
        <p:grpSpPr>
          <a:xfrm>
            <a:off x="1514823" y="829328"/>
            <a:ext cx="2438400" cy="1496957"/>
            <a:chOff x="3200400" y="323850"/>
            <a:chExt cx="2438400" cy="149695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7925A77-7CA4-D314-B097-B8E2F4CB7F8A}"/>
                </a:ext>
              </a:extLst>
            </p:cNvPr>
            <p:cNvSpPr txBox="1"/>
            <p:nvPr/>
          </p:nvSpPr>
          <p:spPr>
            <a:xfrm rot="16200000">
              <a:off x="2667000" y="895350"/>
              <a:ext cx="1447800" cy="381000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glycerol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337B8AF-26F3-7A99-95C6-1F7FC3BB25B8}"/>
                </a:ext>
              </a:extLst>
            </p:cNvPr>
            <p:cNvCxnSpPr/>
            <p:nvPr/>
          </p:nvCxnSpPr>
          <p:spPr>
            <a:xfrm>
              <a:off x="3581401" y="514350"/>
              <a:ext cx="304799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F64A0C4-9CD5-0D32-0FD3-CC15950EF29B}"/>
                </a:ext>
              </a:extLst>
            </p:cNvPr>
            <p:cNvCxnSpPr/>
            <p:nvPr/>
          </p:nvCxnSpPr>
          <p:spPr>
            <a:xfrm>
              <a:off x="3581398" y="1099082"/>
              <a:ext cx="304799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B815C7D-B4EE-BA1F-48B0-7BFC43EB4B7A}"/>
                </a:ext>
              </a:extLst>
            </p:cNvPr>
            <p:cNvCxnSpPr/>
            <p:nvPr/>
          </p:nvCxnSpPr>
          <p:spPr>
            <a:xfrm>
              <a:off x="3581399" y="1657350"/>
              <a:ext cx="304799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21E4724-5569-DC4F-BF13-E2B861A66100}"/>
                </a:ext>
              </a:extLst>
            </p:cNvPr>
            <p:cNvSpPr txBox="1"/>
            <p:nvPr/>
          </p:nvSpPr>
          <p:spPr>
            <a:xfrm>
              <a:off x="3886200" y="323850"/>
              <a:ext cx="1752600" cy="381000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Fatty Acid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5CCBD84-6B31-15B4-B79A-B901BA69FE06}"/>
                </a:ext>
              </a:extLst>
            </p:cNvPr>
            <p:cNvSpPr txBox="1"/>
            <p:nvPr/>
          </p:nvSpPr>
          <p:spPr>
            <a:xfrm>
              <a:off x="3885034" y="895350"/>
              <a:ext cx="1752600" cy="381000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Fatty Acid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26A4D68-F96D-1F09-217F-48F15ADADA25}"/>
                </a:ext>
              </a:extLst>
            </p:cNvPr>
            <p:cNvSpPr txBox="1"/>
            <p:nvPr/>
          </p:nvSpPr>
          <p:spPr>
            <a:xfrm>
              <a:off x="3883868" y="1439807"/>
              <a:ext cx="1752600" cy="381000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Fatty Acid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22CFDB7A-3349-F7DA-4B79-9D4915508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067" y="2923109"/>
            <a:ext cx="3005085" cy="128598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1E76AE1-88C5-EEF0-72C7-FD694A88F935}"/>
              </a:ext>
            </a:extLst>
          </p:cNvPr>
          <p:cNvSpPr txBox="1"/>
          <p:nvPr/>
        </p:nvSpPr>
        <p:spPr>
          <a:xfrm>
            <a:off x="4876181" y="23760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/>
              <a:t>Phospholipid or Phosphatide: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7EA2F9E-4DFA-D71C-FAA5-AB4D98BE3738}"/>
              </a:ext>
            </a:extLst>
          </p:cNvPr>
          <p:cNvGrpSpPr/>
          <p:nvPr/>
        </p:nvGrpSpPr>
        <p:grpSpPr>
          <a:xfrm>
            <a:off x="4636403" y="867427"/>
            <a:ext cx="3127986" cy="1507135"/>
            <a:chOff x="3200400" y="313672"/>
            <a:chExt cx="3127986" cy="150713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283BFBE-B031-5286-6640-64076CFE91AE}"/>
                </a:ext>
              </a:extLst>
            </p:cNvPr>
            <p:cNvSpPr txBox="1"/>
            <p:nvPr/>
          </p:nvSpPr>
          <p:spPr>
            <a:xfrm rot="16200000">
              <a:off x="2667000" y="895350"/>
              <a:ext cx="1447800" cy="381000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glycerol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2D50783-C6B6-D5BA-ECE5-2872CC172C56}"/>
                </a:ext>
              </a:extLst>
            </p:cNvPr>
            <p:cNvCxnSpPr/>
            <p:nvPr/>
          </p:nvCxnSpPr>
          <p:spPr>
            <a:xfrm>
              <a:off x="3581401" y="514350"/>
              <a:ext cx="304799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B36C798-C171-02BB-8D74-00BB4B49DDCB}"/>
                </a:ext>
              </a:extLst>
            </p:cNvPr>
            <p:cNvCxnSpPr/>
            <p:nvPr/>
          </p:nvCxnSpPr>
          <p:spPr>
            <a:xfrm>
              <a:off x="3581398" y="1099082"/>
              <a:ext cx="304799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FFF19C1-73AF-D153-4366-65101635BCEC}"/>
                </a:ext>
              </a:extLst>
            </p:cNvPr>
            <p:cNvCxnSpPr/>
            <p:nvPr/>
          </p:nvCxnSpPr>
          <p:spPr>
            <a:xfrm>
              <a:off x="3581399" y="1657350"/>
              <a:ext cx="304799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FD44C44-4AF5-466B-2467-6AA0255500EB}"/>
                </a:ext>
              </a:extLst>
            </p:cNvPr>
            <p:cNvSpPr txBox="1"/>
            <p:nvPr/>
          </p:nvSpPr>
          <p:spPr>
            <a:xfrm>
              <a:off x="3886200" y="323850"/>
              <a:ext cx="1603986" cy="381000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Phosphate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DAC262E-19AE-78F6-9E13-CE1C6012C7F8}"/>
                </a:ext>
              </a:extLst>
            </p:cNvPr>
            <p:cNvSpPr txBox="1"/>
            <p:nvPr/>
          </p:nvSpPr>
          <p:spPr>
            <a:xfrm>
              <a:off x="3885034" y="895350"/>
              <a:ext cx="1752600" cy="381000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Fatty Acid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DE3571D-BFB4-2283-D401-3F589BB1CA88}"/>
                </a:ext>
              </a:extLst>
            </p:cNvPr>
            <p:cNvSpPr txBox="1"/>
            <p:nvPr/>
          </p:nvSpPr>
          <p:spPr>
            <a:xfrm>
              <a:off x="3883868" y="1439807"/>
              <a:ext cx="1752600" cy="381000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Fatty Acid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AE971E0-E7D1-185E-F0BC-3ADAC1066C27}"/>
                </a:ext>
              </a:extLst>
            </p:cNvPr>
            <p:cNvSpPr txBox="1"/>
            <p:nvPr/>
          </p:nvSpPr>
          <p:spPr>
            <a:xfrm>
              <a:off x="5802548" y="313672"/>
              <a:ext cx="525838" cy="381000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X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EAA48D7-95C8-3133-C826-EF072E6EF10D}"/>
                </a:ext>
              </a:extLst>
            </p:cNvPr>
            <p:cNvCxnSpPr/>
            <p:nvPr/>
          </p:nvCxnSpPr>
          <p:spPr>
            <a:xfrm>
              <a:off x="5490187" y="507657"/>
              <a:ext cx="304799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3EBEA5C-E5F6-0EA6-38D4-1843C98ADC34}"/>
              </a:ext>
            </a:extLst>
          </p:cNvPr>
          <p:cNvSpPr txBox="1"/>
          <p:nvPr/>
        </p:nvSpPr>
        <p:spPr>
          <a:xfrm>
            <a:off x="7075151" y="1215602"/>
            <a:ext cx="2057400" cy="126864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 = Hydrogen, 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Amine, or sugar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9B869AD-2D1D-63F5-C620-D69D84D6C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697" y="2484249"/>
            <a:ext cx="3488145" cy="2127844"/>
          </a:xfrm>
          <a:prstGeom prst="rect">
            <a:avLst/>
          </a:prstGeom>
        </p:spPr>
      </p:pic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D9848572-0138-704E-8A89-B06F01D20A07}"/>
              </a:ext>
            </a:extLst>
          </p:cNvPr>
          <p:cNvSpPr txBox="1">
            <a:spLocks/>
          </p:cNvSpPr>
          <p:nvPr/>
        </p:nvSpPr>
        <p:spPr>
          <a:xfrm>
            <a:off x="-69504" y="1207556"/>
            <a:ext cx="1816363" cy="653587"/>
          </a:xfrm>
          <a:prstGeom prst="rect">
            <a:avLst/>
          </a:prstGeom>
        </p:spPr>
        <p:txBody>
          <a:bodyPr vert="horz" lIns="18288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/>
              <a:t>For Everyone:</a:t>
            </a:r>
          </a:p>
          <a:p>
            <a:pPr marL="0" indent="0">
              <a:buFont typeface="Arial"/>
              <a:buNone/>
            </a:pPr>
            <a:endParaRPr lang="en-US" b="1" dirty="0"/>
          </a:p>
          <a:p>
            <a:pPr marL="0" indent="0">
              <a:buFont typeface="Arial"/>
              <a:buNone/>
            </a:pPr>
            <a:endParaRPr lang="en-US" b="1" dirty="0"/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39952EAC-6A73-0FFC-AE70-2956B7657154}"/>
              </a:ext>
            </a:extLst>
          </p:cNvPr>
          <p:cNvSpPr txBox="1">
            <a:spLocks/>
          </p:cNvSpPr>
          <p:nvPr/>
        </p:nvSpPr>
        <p:spPr>
          <a:xfrm>
            <a:off x="-76200" y="2724150"/>
            <a:ext cx="1524521" cy="1814638"/>
          </a:xfrm>
          <a:prstGeom prst="rect">
            <a:avLst/>
          </a:prstGeom>
        </p:spPr>
        <p:txBody>
          <a:bodyPr vert="horz" lIns="18288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/>
              <a:t>For the Organic Chemists in the Room: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72DE4F0-B798-ACB0-CFD3-0DF9CB241FC9}"/>
              </a:ext>
            </a:extLst>
          </p:cNvPr>
          <p:cNvCxnSpPr/>
          <p:nvPr/>
        </p:nvCxnSpPr>
        <p:spPr>
          <a:xfrm>
            <a:off x="4495800" y="618874"/>
            <a:ext cx="0" cy="39340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ADBD28C-EB65-6FCE-28A2-EBB5BDD73CA8}"/>
              </a:ext>
            </a:extLst>
          </p:cNvPr>
          <p:cNvCxnSpPr>
            <a:cxnSpLocks/>
          </p:cNvCxnSpPr>
          <p:nvPr/>
        </p:nvCxnSpPr>
        <p:spPr>
          <a:xfrm>
            <a:off x="152400" y="2469024"/>
            <a:ext cx="8869567" cy="265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279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CCE793-AF05-9B48-39D5-F6741D896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on Degumming: </a:t>
            </a:r>
          </a:p>
          <a:p>
            <a:pPr lvl="1"/>
            <a:r>
              <a:rPr lang="en-US" dirty="0"/>
              <a:t>Phosphorous removal depends on pH: </a:t>
            </a:r>
          </a:p>
          <a:p>
            <a:pPr lvl="2"/>
            <a:r>
              <a:rPr lang="en-US" dirty="0"/>
              <a:t>Nitrogen-containing (amine) phosphatides are more extractable at pH 2-4</a:t>
            </a:r>
          </a:p>
          <a:p>
            <a:pPr lvl="2"/>
            <a:r>
              <a:rPr lang="en-US" dirty="0"/>
              <a:t>Sugar-containing (inositol) phosphatides and hydrogen-phosphatides (phosphatidic acid) are more extractable at pH ≥ 4</a:t>
            </a:r>
          </a:p>
          <a:p>
            <a:pPr lvl="2"/>
            <a:r>
              <a:rPr lang="en-US" dirty="0"/>
              <a:t>Calcium salts of phosphatidic acid are essentially non-extractable </a:t>
            </a:r>
          </a:p>
          <a:p>
            <a:pPr lvl="3"/>
            <a:r>
              <a:rPr lang="en-US" dirty="0"/>
              <a:t>Main constituents of the nonhydratable phosphatides (NHPs)</a:t>
            </a:r>
          </a:p>
          <a:p>
            <a:pPr lvl="3"/>
            <a:r>
              <a:rPr lang="en-US" dirty="0"/>
              <a:t>Require alkali refining to remove</a:t>
            </a:r>
          </a:p>
          <a:p>
            <a:pPr lvl="1"/>
            <a:r>
              <a:rPr lang="en-US" dirty="0"/>
              <a:t>pH also reduces saponification (e.g., conversion of oleic acid into soluble sodium oleate) </a:t>
            </a:r>
          </a:p>
          <a:p>
            <a:r>
              <a:rPr lang="en-US" dirty="0"/>
              <a:t>Phosphorous causes catalyst poisoning and filter issues/fouling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178F8C-DF9E-DD95-0990-2EFEC3201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IOW Ex #1 - </a:t>
            </a:r>
            <a:r>
              <a:rPr lang="en-US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ClSCC</a:t>
            </a: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in 316L DCO Pretreat Unit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C74F6-9122-089C-6236-23843337C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40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27E745-4ACB-6C7C-5538-BF2AA1C7D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66950"/>
            <a:ext cx="8229600" cy="3364992"/>
          </a:xfrm>
        </p:spPr>
        <p:txBody>
          <a:bodyPr/>
          <a:lstStyle/>
          <a:p>
            <a:r>
              <a:rPr lang="en-US" dirty="0"/>
              <a:t>Critical factors for </a:t>
            </a:r>
            <a:r>
              <a:rPr lang="en-US" dirty="0" err="1"/>
              <a:t>ClSCC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Chloride content (ppm) </a:t>
            </a:r>
          </a:p>
          <a:p>
            <a:pPr lvl="1"/>
            <a:r>
              <a:rPr lang="en-US" dirty="0"/>
              <a:t>Temperature (&gt;140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US" dirty="0"/>
              <a:t>F)</a:t>
            </a:r>
          </a:p>
          <a:p>
            <a:pPr lvl="1"/>
            <a:r>
              <a:rPr lang="en-US" dirty="0"/>
              <a:t>pH</a:t>
            </a:r>
          </a:p>
          <a:p>
            <a:pPr lvl="1"/>
            <a:r>
              <a:rPr lang="en-US" dirty="0"/>
              <a:t>Dissolved oxygen </a:t>
            </a:r>
          </a:p>
          <a:p>
            <a:pPr lvl="1"/>
            <a:r>
              <a:rPr lang="en-US" dirty="0"/>
              <a:t>Sensitization </a:t>
            </a:r>
          </a:p>
          <a:p>
            <a:pPr lvl="1"/>
            <a:r>
              <a:rPr lang="en-US" dirty="0"/>
              <a:t>Concentration mechanisms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1D781B-7D0F-7566-240D-3F0CC8C54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2902"/>
            <a:ext cx="8229600" cy="615687"/>
          </a:xfrm>
        </p:spPr>
        <p:txBody>
          <a:bodyPr/>
          <a:lstStyle/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IOW Ex #1 - </a:t>
            </a:r>
            <a:r>
              <a:rPr lang="en-US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ClSCC</a:t>
            </a: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in 316L DCO Pretreat Unit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A97C9-F385-3C65-5302-085CD911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5981699"/>
            <a:ext cx="609600" cy="285750"/>
          </a:xfrm>
        </p:spPr>
        <p:txBody>
          <a:bodyPr/>
          <a:lstStyle/>
          <a:p>
            <a:fld id="{7F1882C0-1630-794F-B3EE-176E1189E2A3}" type="slidenum">
              <a:rPr lang="en-US" smtClean="0"/>
              <a:pPr/>
              <a:t>12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1C4C51E-2111-DBAE-E3F0-E8D6901E525E}"/>
              </a:ext>
            </a:extLst>
          </p:cNvPr>
          <p:cNvCxnSpPr/>
          <p:nvPr/>
        </p:nvCxnSpPr>
        <p:spPr>
          <a:xfrm>
            <a:off x="2209800" y="3467100"/>
            <a:ext cx="2819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B895B3A-A423-B6AF-2BC7-716105F4F938}"/>
              </a:ext>
            </a:extLst>
          </p:cNvPr>
          <p:cNvCxnSpPr>
            <a:cxnSpLocks/>
          </p:cNvCxnSpPr>
          <p:nvPr/>
        </p:nvCxnSpPr>
        <p:spPr>
          <a:xfrm>
            <a:off x="3352800" y="3771900"/>
            <a:ext cx="1676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692262F-4D31-9866-2FFF-43B0BC8240D0}"/>
              </a:ext>
            </a:extLst>
          </p:cNvPr>
          <p:cNvCxnSpPr>
            <a:cxnSpLocks/>
          </p:cNvCxnSpPr>
          <p:nvPr/>
        </p:nvCxnSpPr>
        <p:spPr>
          <a:xfrm>
            <a:off x="4495800" y="4457700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B1D06F8-7D6A-1FF8-DCD0-CFD0472F01B9}"/>
              </a:ext>
            </a:extLst>
          </p:cNvPr>
          <p:cNvCxnSpPr>
            <a:cxnSpLocks/>
          </p:cNvCxnSpPr>
          <p:nvPr/>
        </p:nvCxnSpPr>
        <p:spPr>
          <a:xfrm>
            <a:off x="3810000" y="2781300"/>
            <a:ext cx="12192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90AE036-5801-6D28-DA79-156314B38DD1}"/>
              </a:ext>
            </a:extLst>
          </p:cNvPr>
          <p:cNvCxnSpPr>
            <a:cxnSpLocks/>
          </p:cNvCxnSpPr>
          <p:nvPr/>
        </p:nvCxnSpPr>
        <p:spPr>
          <a:xfrm>
            <a:off x="3810000" y="3086100"/>
            <a:ext cx="12192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559A40B-1FA5-3726-93F6-3A8B6EB99614}"/>
              </a:ext>
            </a:extLst>
          </p:cNvPr>
          <p:cNvCxnSpPr>
            <a:cxnSpLocks/>
          </p:cNvCxnSpPr>
          <p:nvPr/>
        </p:nvCxnSpPr>
        <p:spPr>
          <a:xfrm>
            <a:off x="2819400" y="4152900"/>
            <a:ext cx="22098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E28F3CCA-DAC7-A829-46B8-2CB0E028CB12}"/>
              </a:ext>
            </a:extLst>
          </p:cNvPr>
          <p:cNvSpPr txBox="1">
            <a:spLocks/>
          </p:cNvSpPr>
          <p:nvPr/>
        </p:nvSpPr>
        <p:spPr>
          <a:xfrm>
            <a:off x="4572000" y="2593585"/>
            <a:ext cx="4495800" cy="3364992"/>
          </a:xfrm>
          <a:prstGeom prst="rect">
            <a:avLst/>
          </a:prstGeom>
        </p:spPr>
        <p:txBody>
          <a:bodyPr vert="horz" lIns="18288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dirty="0"/>
              <a:t>Aqueous phase; DCO up to 10 ppm </a:t>
            </a:r>
          </a:p>
          <a:p>
            <a:pPr marL="457200" lvl="1" indent="0">
              <a:buNone/>
            </a:pPr>
            <a:r>
              <a:rPr lang="en-US" dirty="0"/>
              <a:t>Acid/Water degumming ≤ 470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US" dirty="0"/>
              <a:t>F</a:t>
            </a:r>
          </a:p>
          <a:p>
            <a:pPr marL="457200" lvl="1" indent="0">
              <a:buNone/>
            </a:pPr>
            <a:r>
              <a:rPr lang="en-US" dirty="0"/>
              <a:t>Citric acid, pH 2.5-5.0</a:t>
            </a:r>
          </a:p>
          <a:p>
            <a:pPr marL="457200" lvl="1" indent="0">
              <a:buNone/>
            </a:pPr>
            <a:r>
              <a:rPr lang="en-US" dirty="0"/>
              <a:t>Incoming oil essentially saturated</a:t>
            </a:r>
          </a:p>
          <a:p>
            <a:pPr marL="457200" lvl="1" indent="0">
              <a:buNone/>
            </a:pPr>
            <a:r>
              <a:rPr lang="en-US" i="1" dirty="0"/>
              <a:t>Should not be an issue with L-grade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/>
              <a:t>Gums/fouling, </a:t>
            </a:r>
            <a:r>
              <a:rPr lang="en-US" dirty="0" err="1"/>
              <a:t>underdeposit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44A1D4-C819-1C40-A22B-95143134501E}"/>
              </a:ext>
            </a:extLst>
          </p:cNvPr>
          <p:cNvSpPr txBox="1"/>
          <p:nvPr/>
        </p:nvSpPr>
        <p:spPr>
          <a:xfrm>
            <a:off x="533400" y="873190"/>
            <a:ext cx="8610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Warm, acidified (aqueous) high pressure, pretreatment is performed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Concern for Chloride SCC in aqueous phase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Strong economic incentive (material cost, schedule) to construct unit from type 316L stainless steel</a:t>
            </a:r>
          </a:p>
        </p:txBody>
      </p:sp>
    </p:spTree>
    <p:extLst>
      <p:ext uri="{BB962C8B-B14F-4D97-AF65-F5344CB8AC3E}">
        <p14:creationId xmlns:p14="http://schemas.microsoft.com/office/powerpoint/2010/main" val="370162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02797F-5E1F-473C-FB58-ED1739EC7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8347"/>
            <a:ext cx="5715000" cy="3479645"/>
          </a:xfrm>
        </p:spPr>
        <p:txBody>
          <a:bodyPr/>
          <a:lstStyle/>
          <a:p>
            <a:r>
              <a:rPr lang="en-US" dirty="0"/>
              <a:t>Dissolved Oxygen: </a:t>
            </a:r>
          </a:p>
          <a:p>
            <a:pPr lvl="1"/>
            <a:r>
              <a:rPr lang="en-US" dirty="0"/>
              <a:t>Saturation is approx. 60 </a:t>
            </a:r>
            <a:r>
              <a:rPr lang="en-US" dirty="0" err="1"/>
              <a:t>ppmw</a:t>
            </a:r>
            <a:r>
              <a:rPr lang="en-US" dirty="0"/>
              <a:t> at storage temperatures</a:t>
            </a:r>
          </a:p>
          <a:p>
            <a:pPr lvl="1"/>
            <a:r>
              <a:rPr lang="en-US" dirty="0"/>
              <a:t>Oxygen has higher solubility in oil than in water</a:t>
            </a:r>
          </a:p>
          <a:p>
            <a:pPr lvl="2"/>
            <a:r>
              <a:rPr lang="en-US" dirty="0"/>
              <a:t>As mixture of </a:t>
            </a:r>
            <a:r>
              <a:rPr lang="en-US" dirty="0" err="1"/>
              <a:t>vetetable</a:t>
            </a:r>
            <a:r>
              <a:rPr lang="en-US" dirty="0"/>
              <a:t> oil and water is heated, water phase will become oxygen saturated</a:t>
            </a:r>
          </a:p>
          <a:p>
            <a:pPr lvl="1"/>
            <a:r>
              <a:rPr lang="en-US" dirty="0"/>
              <a:t>Vegetable oil O</a:t>
            </a:r>
            <a:r>
              <a:rPr lang="en-US" baseline="-25000" dirty="0"/>
              <a:t>2</a:t>
            </a:r>
            <a:r>
              <a:rPr lang="en-US" dirty="0"/>
              <a:t> solubility increases slightly from ambient up to 100-120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US" dirty="0"/>
              <a:t>C</a:t>
            </a:r>
          </a:p>
          <a:p>
            <a:pPr lvl="2"/>
            <a:r>
              <a:rPr lang="en-US" dirty="0"/>
              <a:t>Above this, decreases markedly</a:t>
            </a:r>
          </a:p>
          <a:p>
            <a:pPr lvl="2"/>
            <a:r>
              <a:rPr lang="en-US" dirty="0"/>
              <a:t>Results in excess oxygen at pretreatment temperatures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833D19-7C2C-3EB2-C0EF-C764CDC0D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1097"/>
            <a:ext cx="8229600" cy="857250"/>
          </a:xfrm>
        </p:spPr>
        <p:txBody>
          <a:bodyPr/>
          <a:lstStyle/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IOW Ex #1 - </a:t>
            </a:r>
            <a:r>
              <a:rPr lang="en-US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ClSCC</a:t>
            </a: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in 316L DCO Pretreat Unit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FD0AF-6FE1-E91E-3439-62C914C42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DEABBD-C837-D877-CD0C-F8254CD2B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895350"/>
            <a:ext cx="2743604" cy="20577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106680-DA61-B946-0D46-181352EC7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047696"/>
            <a:ext cx="2896120" cy="14960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9C3C87-2B70-0B18-2992-014DA0BB49D9}"/>
              </a:ext>
            </a:extLst>
          </p:cNvPr>
          <p:cNvSpPr txBox="1"/>
          <p:nvPr/>
        </p:nvSpPr>
        <p:spPr>
          <a:xfrm>
            <a:off x="7620000" y="1676400"/>
            <a:ext cx="1066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 water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0B5F99-F46B-9AD2-3818-64146F236880}"/>
              </a:ext>
            </a:extLst>
          </p:cNvPr>
          <p:cNvSpPr txBox="1"/>
          <p:nvPr/>
        </p:nvSpPr>
        <p:spPr>
          <a:xfrm>
            <a:off x="7620000" y="3220106"/>
            <a:ext cx="121972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 Veg. Oil</a:t>
            </a:r>
          </a:p>
        </p:txBody>
      </p:sp>
    </p:spTree>
    <p:extLst>
      <p:ext uri="{BB962C8B-B14F-4D97-AF65-F5344CB8AC3E}">
        <p14:creationId xmlns:p14="http://schemas.microsoft.com/office/powerpoint/2010/main" val="3972114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48E765-69ED-448B-4AE3-263658246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3364992"/>
          </a:xfrm>
        </p:spPr>
        <p:txBody>
          <a:bodyPr/>
          <a:lstStyle/>
          <a:p>
            <a:r>
              <a:rPr lang="en-US" dirty="0"/>
              <a:t>Chlorides in DCO feed:</a:t>
            </a:r>
          </a:p>
          <a:p>
            <a:pPr lvl="1">
              <a:spcBef>
                <a:spcPts val="400"/>
              </a:spcBef>
              <a:spcAft>
                <a:spcPts val="600"/>
              </a:spcAft>
            </a:pPr>
            <a:r>
              <a:rPr lang="en-US" sz="2000" dirty="0"/>
              <a:t>Organic Chlorides - generally cannot be removed by pretreatment</a:t>
            </a:r>
          </a:p>
          <a:p>
            <a:pPr lvl="2">
              <a:spcBef>
                <a:spcPts val="400"/>
              </a:spcBef>
              <a:spcAft>
                <a:spcPts val="600"/>
              </a:spcAft>
            </a:pPr>
            <a:r>
              <a:rPr lang="en-US" dirty="0"/>
              <a:t>However, in most vegetable oils, these are low (5 ppm or less in typical DCO, as reported on assays) and consistent, based on source</a:t>
            </a:r>
          </a:p>
          <a:p>
            <a:pPr lvl="2">
              <a:spcBef>
                <a:spcPts val="400"/>
              </a:spcBef>
              <a:spcAft>
                <a:spcPts val="600"/>
              </a:spcAft>
            </a:pPr>
            <a:r>
              <a:rPr lang="en-US" dirty="0"/>
              <a:t>Waste cooking oil/used cooking oil (WCO/UCO) can have much higher organic chlorides, but no “representative” value can be selected. </a:t>
            </a:r>
          </a:p>
          <a:p>
            <a:pPr lvl="3">
              <a:spcBef>
                <a:spcPts val="400"/>
              </a:spcBef>
              <a:spcAft>
                <a:spcPts val="600"/>
              </a:spcAft>
            </a:pPr>
            <a:r>
              <a:rPr lang="en-US" dirty="0"/>
              <a:t>Heat converts inorganic to organic chlorides</a:t>
            </a:r>
          </a:p>
          <a:p>
            <a:pPr lvl="1">
              <a:spcBef>
                <a:spcPts val="400"/>
              </a:spcBef>
              <a:spcAft>
                <a:spcPts val="600"/>
              </a:spcAft>
            </a:pPr>
            <a:r>
              <a:rPr lang="en-US" sz="2000" dirty="0"/>
              <a:t>Inorganic Chlorides are much more easily removed by aqueous pretreatment </a:t>
            </a:r>
          </a:p>
          <a:p>
            <a:pPr lvl="2">
              <a:spcBef>
                <a:spcPts val="400"/>
              </a:spcBef>
              <a:spcAft>
                <a:spcPts val="600"/>
              </a:spcAft>
            </a:pPr>
            <a:r>
              <a:rPr lang="en-US" dirty="0"/>
              <a:t>Carryover of water in the pretreated lipid is still possible. 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866B1F-D5EE-351D-2533-92CC00AC2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IOW Ex #1 - </a:t>
            </a:r>
            <a:r>
              <a:rPr lang="en-US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ClSCC</a:t>
            </a: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in 316L DCO Pretreat Unit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4E8CEA-877F-B2C5-1AE0-F7CB2D9B3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69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6C344D-49D0-FDD8-2D03-76DC2DF73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89254"/>
            <a:ext cx="8229600" cy="2901696"/>
          </a:xfrm>
        </p:spPr>
        <p:txBody>
          <a:bodyPr/>
          <a:lstStyle/>
          <a:p>
            <a:r>
              <a:rPr lang="en-US" dirty="0"/>
              <a:t>Inorganic Chlorides:</a:t>
            </a:r>
          </a:p>
          <a:p>
            <a:pPr lvl="1"/>
            <a:r>
              <a:rPr lang="en-US" dirty="0"/>
              <a:t>Nearly all partition to the water phase</a:t>
            </a:r>
          </a:p>
          <a:p>
            <a:pPr lvl="1"/>
            <a:r>
              <a:rPr lang="en-US" dirty="0"/>
              <a:t>10-25% by mass flow rate (water vs oil) </a:t>
            </a:r>
          </a:p>
          <a:p>
            <a:pPr lvl="2"/>
            <a:r>
              <a:rPr lang="en-US" dirty="0"/>
              <a:t>10 ppm Cl</a:t>
            </a:r>
            <a:r>
              <a:rPr lang="en-US" baseline="30000" dirty="0"/>
              <a:t>-</a:t>
            </a:r>
            <a:r>
              <a:rPr lang="en-US" dirty="0"/>
              <a:t> in DCO concentrates to 100 ppm Cl</a:t>
            </a:r>
            <a:r>
              <a:rPr lang="en-US" baseline="30000" dirty="0"/>
              <a:t>-</a:t>
            </a:r>
            <a:r>
              <a:rPr lang="en-US" dirty="0"/>
              <a:t> in water for 10%; 40 ppm in water for 25% case</a:t>
            </a:r>
          </a:p>
          <a:p>
            <a:pPr lvl="1"/>
            <a:r>
              <a:rPr lang="en-US" dirty="0"/>
              <a:t>Assume concentration of Cl from water is minimal and controlled: </a:t>
            </a:r>
          </a:p>
          <a:p>
            <a:pPr lvl="2"/>
            <a:r>
              <a:rPr lang="en-US" dirty="0"/>
              <a:t>E.g. condensate or BFW water source</a:t>
            </a:r>
          </a:p>
          <a:p>
            <a:pPr lvl="2"/>
            <a:r>
              <a:rPr lang="en-US" dirty="0"/>
              <a:t>Measured and controlled chlorides in citric (or phosphoric acid). </a:t>
            </a:r>
          </a:p>
          <a:p>
            <a:pPr lvl="1"/>
            <a:r>
              <a:rPr lang="en-US" dirty="0"/>
              <a:t>Establish IOWs on oil feed - track via supplier assay &amp; onsite analysis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C29FB6-8B63-6128-5C28-29FBB2521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609600"/>
          </a:xfrm>
        </p:spPr>
        <p:txBody>
          <a:bodyPr/>
          <a:lstStyle/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IOW Ex #1 - </a:t>
            </a:r>
            <a:r>
              <a:rPr lang="en-US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ClSCC</a:t>
            </a: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in 316L DCO Pretreat Unit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563E8-94C8-5C21-08A3-5FC237A14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C08033-BCEC-739B-71FB-D9E7227F1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686330"/>
            <a:ext cx="3343826" cy="9427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5D3283-3F59-B328-C532-2A71C0283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679281"/>
            <a:ext cx="2438400" cy="92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04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0FB7FD-4546-242B-24EA-D1CC3526B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088" y="980894"/>
            <a:ext cx="5081911" cy="336499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Recommended limits to allow use of 316L:</a:t>
            </a:r>
          </a:p>
          <a:p>
            <a:r>
              <a:rPr lang="en-US" sz="1800" dirty="0"/>
              <a:t>Blended chlorides (total) in water phase – 1.0 ppm standard maximum</a:t>
            </a:r>
          </a:p>
          <a:p>
            <a:pPr lvl="1"/>
            <a:r>
              <a:rPr lang="en-US" sz="1600" dirty="0"/>
              <a:t>In oil feed = 0.10-0.25 ppm depending on oil-water ratios </a:t>
            </a:r>
          </a:p>
          <a:p>
            <a:r>
              <a:rPr lang="en-US" sz="1800" dirty="0"/>
              <a:t>pH target 5.0, minimum standard IOW 4.5, Critical 4.0</a:t>
            </a:r>
          </a:p>
          <a:p>
            <a:r>
              <a:rPr lang="en-US" sz="1800" dirty="0"/>
              <a:t>Throughput minimum as % of design (nameplate): mixing, fouling, deposit formation</a:t>
            </a:r>
          </a:p>
          <a:p>
            <a:r>
              <a:rPr lang="en-US" sz="1800" dirty="0"/>
              <a:t>Maximum limits on clarifiers/demulsifier (halide-containing)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2A6C05-C44C-DCF9-021A-FC7F68067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527" y="123644"/>
            <a:ext cx="8229600" cy="857250"/>
          </a:xfrm>
        </p:spPr>
        <p:txBody>
          <a:bodyPr/>
          <a:lstStyle/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IOW Ex #1 - </a:t>
            </a:r>
            <a:r>
              <a:rPr lang="en-US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ClSCC</a:t>
            </a: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in 316L DCO Pretreat Unit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168EF-D17B-01EF-7D01-2BF11B005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D98778-6249-9E8E-A6E1-6097F40626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08"/>
          <a:stretch/>
        </p:blipFill>
        <p:spPr>
          <a:xfrm>
            <a:off x="5410200" y="776226"/>
            <a:ext cx="3636438" cy="22764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C302CD-DAD2-27B2-0EA9-F4D476849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2977556"/>
            <a:ext cx="2715861" cy="210260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22886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760" y="1581150"/>
            <a:ext cx="7772400" cy="22860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IOW Example #2</a:t>
            </a:r>
            <a:b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Ammonium Chloride Salt Deposition and Corrosion in Hydrotreater Reactor Effluent Air Cooler (REAC) system </a:t>
            </a:r>
            <a:endParaRPr lang="en-US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795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D61DC3A-4801-AE82-9639-9F805557FC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840598"/>
            <a:ext cx="4812021" cy="2391204"/>
          </a:xfr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8D5A210-4162-9809-10F5-DA7EA958F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566" y="71224"/>
            <a:ext cx="8229600" cy="857250"/>
          </a:xfrm>
        </p:spPr>
        <p:txBody>
          <a:bodyPr/>
          <a:lstStyle/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IOW Ex #2 – NH4Cl in Co-processing REAC Circuit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84F751-0C1E-DE87-A352-51153684A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479E3D-6CBC-AA65-A98C-013ED4DA107C}"/>
              </a:ext>
            </a:extLst>
          </p:cNvPr>
          <p:cNvSpPr txBox="1"/>
          <p:nvPr/>
        </p:nvSpPr>
        <p:spPr>
          <a:xfrm>
            <a:off x="4311010" y="4338851"/>
            <a:ext cx="4267200" cy="3048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referenced from API RP 932B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7D516B-6003-955E-B0A2-3C251F51CD09}"/>
              </a:ext>
            </a:extLst>
          </p:cNvPr>
          <p:cNvSpPr txBox="1"/>
          <p:nvPr/>
        </p:nvSpPr>
        <p:spPr>
          <a:xfrm>
            <a:off x="543834" y="747736"/>
            <a:ext cx="8305800" cy="80668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457200" marR="0" indent="-45720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Co-processing unit running 0% - 20% Used cooking oil (UCO), soybean oil or pretreated corn oil with petroleum distillate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816880-7AD6-ED61-3CD2-F40E082D889A}"/>
              </a:ext>
            </a:extLst>
          </p:cNvPr>
          <p:cNvSpPr txBox="1"/>
          <p:nvPr/>
        </p:nvSpPr>
        <p:spPr>
          <a:xfrm>
            <a:off x="293379" y="1601175"/>
            <a:ext cx="3516622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latin typeface="+mj-lt"/>
                <a:ea typeface="+mj-ea"/>
                <a:cs typeface="+mj-cs"/>
              </a:rPr>
              <a:t>Soy/Corn maximum assumed 3 ppm Cl</a:t>
            </a:r>
          </a:p>
          <a:p>
            <a:pPr marL="914400" lvl="1" indent="-45720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UCO max</a:t>
            </a:r>
            <a:r>
              <a:rPr lang="en-US" dirty="0" err="1">
                <a:latin typeface="+mj-lt"/>
                <a:ea typeface="+mj-ea"/>
                <a:cs typeface="+mj-cs"/>
              </a:rPr>
              <a:t>imum</a:t>
            </a:r>
            <a:r>
              <a:rPr lang="en-US" dirty="0">
                <a:latin typeface="+mj-lt"/>
                <a:ea typeface="+mj-ea"/>
                <a:cs typeface="+mj-cs"/>
              </a:rPr>
              <a:t> assumed 50 ppm Cl</a:t>
            </a:r>
          </a:p>
          <a:p>
            <a:pPr marL="914400" lvl="1" indent="-45720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latin typeface="+mj-lt"/>
                <a:ea typeface="+mj-ea"/>
                <a:cs typeface="+mj-cs"/>
              </a:rPr>
              <a:t>Petroleum distillate 100-200 ppm Nitrogen</a:t>
            </a:r>
          </a:p>
          <a:p>
            <a:pPr lvl="1">
              <a:spcBef>
                <a:spcPct val="0"/>
              </a:spcBef>
            </a:pPr>
            <a:endParaRPr lang="en-US" i="1" dirty="0">
              <a:latin typeface="+mj-lt"/>
              <a:ea typeface="+mj-ea"/>
              <a:cs typeface="+mj-cs"/>
            </a:endParaRPr>
          </a:p>
          <a:p>
            <a:pPr lvl="1">
              <a:spcBef>
                <a:spcPct val="0"/>
              </a:spcBef>
            </a:pPr>
            <a:r>
              <a:rPr lang="en-US" sz="1600" i="1" dirty="0">
                <a:latin typeface="+mj-lt"/>
                <a:ea typeface="+mj-ea"/>
                <a:cs typeface="+mj-cs"/>
              </a:rPr>
              <a:t>(Nitrogen in renewable feeds and chlorides in petroleum feeds both negligible in this case). </a:t>
            </a:r>
          </a:p>
        </p:txBody>
      </p:sp>
    </p:spTree>
    <p:extLst>
      <p:ext uri="{BB962C8B-B14F-4D97-AF65-F5344CB8AC3E}">
        <p14:creationId xmlns:p14="http://schemas.microsoft.com/office/powerpoint/2010/main" val="3635481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68793F-3DC5-6163-0F11-7520CF61A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364992"/>
          </a:xfrm>
        </p:spPr>
        <p:txBody>
          <a:bodyPr/>
          <a:lstStyle/>
          <a:p>
            <a:r>
              <a:rPr lang="en-US" dirty="0"/>
              <a:t>Given: Variable Cl content with consistent excess nitrogen</a:t>
            </a:r>
          </a:p>
          <a:p>
            <a:pPr lvl="1"/>
            <a:r>
              <a:rPr lang="en-US" dirty="0"/>
              <a:t>Concern for “moving target” salt point </a:t>
            </a:r>
          </a:p>
          <a:p>
            <a:pPr lvl="1"/>
            <a:r>
              <a:rPr lang="en-US" dirty="0"/>
              <a:t>When not running renewables, salt points are low and effectively mitigated by normal continuous water wash (WW)</a:t>
            </a:r>
          </a:p>
          <a:p>
            <a:pPr lvl="1"/>
            <a:r>
              <a:rPr lang="en-US" dirty="0"/>
              <a:t>With renewable feeds, salt point temperatures are higher </a:t>
            </a:r>
          </a:p>
          <a:p>
            <a:pPr lvl="2"/>
            <a:r>
              <a:rPr lang="en-US" dirty="0"/>
              <a:t>Precipitate NH</a:t>
            </a:r>
            <a:r>
              <a:rPr lang="en-US" baseline="-25000" dirty="0"/>
              <a:t>4</a:t>
            </a:r>
            <a:r>
              <a:rPr lang="en-US" dirty="0"/>
              <a:t>Cl further upstream; consider Intermittent WW</a:t>
            </a:r>
          </a:p>
          <a:p>
            <a:r>
              <a:rPr lang="en-US" dirty="0"/>
              <a:t>Complicating factor: water produced by hydrodeoxygenation:</a:t>
            </a:r>
          </a:p>
          <a:p>
            <a:pPr lvl="1"/>
            <a:r>
              <a:rPr lang="en-US" dirty="0"/>
              <a:t>1 mol triglyceride = 6 moles water</a:t>
            </a:r>
          </a:p>
          <a:p>
            <a:pPr lvl="1"/>
            <a:r>
              <a:rPr lang="en-US" dirty="0"/>
              <a:t>1 mol FFA or fatty acid ester = 2 moles water </a:t>
            </a:r>
          </a:p>
          <a:p>
            <a:pPr lvl="1"/>
            <a:r>
              <a:rPr lang="en-US" dirty="0"/>
              <a:t>3 mol fatty acid per triglyceride so </a:t>
            </a:r>
            <a:r>
              <a:rPr lang="en-US" b="1" u="sng" dirty="0"/>
              <a:t>effluent water depends on mass % renewable fed to unit 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087D16-C4D3-4C81-BB87-0B3A92688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IOW Ex #2 – NH4Cl in Co-processing REAC Circuit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F2148-14E0-7A49-AEF4-3EBBBE3B1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05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96CBB4-5A49-473A-BF9B-228C5F0AA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364992"/>
          </a:xfrm>
        </p:spPr>
        <p:txBody>
          <a:bodyPr/>
          <a:lstStyle/>
          <a:p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Background Information for Integrity Operating Windows (IOWs)</a:t>
            </a:r>
          </a:p>
          <a:p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Case Studies for IOWs to avoid…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Chloride SCC in 316L SS Distillers’ Corn Oil (DCO) acidic Pretreatment unit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Ammonium chloride (NH4Cl) Salting and Corrosion in a Coprocessing Hydrodeoxygenation (HDO) unit effluent system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Fatty Acid corrosion of Raw DCO storage tank(s), piping, and surge drum</a:t>
            </a:r>
          </a:p>
          <a:p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A3290B-8720-481D-AAAF-0E7991100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445008"/>
          </a:xfrm>
        </p:spPr>
        <p:txBody>
          <a:bodyPr/>
          <a:lstStyle/>
          <a:p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Presentation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67A9B1-B4C2-4C80-833D-9D6D70A48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4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7761A4-45ED-717E-322B-F588932A2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Conservative assumptions to help establish IOW limits: </a:t>
            </a:r>
          </a:p>
          <a:p>
            <a:pPr lvl="1"/>
            <a:r>
              <a:rPr lang="en-US" dirty="0"/>
              <a:t>All Cl fed to unit ends up as HCl in reactor effluent</a:t>
            </a:r>
          </a:p>
          <a:p>
            <a:pPr lvl="2"/>
            <a:r>
              <a:rPr lang="en-US" dirty="0"/>
              <a:t>Actually, some inorganic Cl may precipitate/foul</a:t>
            </a:r>
          </a:p>
          <a:p>
            <a:pPr lvl="2"/>
            <a:r>
              <a:rPr lang="en-US" dirty="0"/>
              <a:t>This is a problem of its own, but assuming 100% Cl </a:t>
            </a:r>
            <a:r>
              <a:rPr lang="en-US" dirty="0">
                <a:sym typeface="Wingdings" panose="05000000000000000000" pitchFamily="2" charset="2"/>
              </a:rPr>
              <a:t> HCl maximizes salt point temperature</a:t>
            </a:r>
            <a:endParaRPr lang="en-US" dirty="0"/>
          </a:p>
          <a:p>
            <a:pPr lvl="1"/>
            <a:r>
              <a:rPr lang="en-US" dirty="0"/>
              <a:t>100% conversion of Nitrogen </a:t>
            </a:r>
          </a:p>
          <a:p>
            <a:pPr lvl="2"/>
            <a:r>
              <a:rPr lang="en-US" dirty="0"/>
              <a:t>Real conversion, depending on form (primary, ternary, etc.) could be 50-95%)</a:t>
            </a:r>
          </a:p>
          <a:p>
            <a:pPr lvl="2"/>
            <a:r>
              <a:rPr lang="en-US" dirty="0"/>
              <a:t>Assuming 100% R-N </a:t>
            </a:r>
            <a:r>
              <a:rPr lang="en-US" dirty="0">
                <a:sym typeface="Wingdings" panose="05000000000000000000" pitchFamily="2" charset="2"/>
              </a:rPr>
              <a:t> NH</a:t>
            </a:r>
            <a:r>
              <a:rPr lang="en-US" baseline="-25000" dirty="0">
                <a:sym typeface="Wingdings" panose="05000000000000000000" pitchFamily="2" charset="2"/>
              </a:rPr>
              <a:t>3</a:t>
            </a:r>
            <a:r>
              <a:rPr lang="en-US" dirty="0">
                <a:sym typeface="Wingdings" panose="05000000000000000000" pitchFamily="2" charset="2"/>
              </a:rPr>
              <a:t> maximizes salt point temperature</a:t>
            </a:r>
            <a:endParaRPr lang="en-US" dirty="0"/>
          </a:p>
          <a:p>
            <a:pPr lvl="1"/>
            <a:r>
              <a:rPr lang="en-US" dirty="0"/>
              <a:t>100% of oxygen in renewable feed is converted to water vapor</a:t>
            </a:r>
          </a:p>
          <a:p>
            <a:pPr lvl="2"/>
            <a:r>
              <a:rPr lang="en-US" dirty="0"/>
              <a:t>Assuming 100% R-COOH </a:t>
            </a:r>
            <a:r>
              <a:rPr lang="en-US" dirty="0">
                <a:sym typeface="Wingdings" panose="05000000000000000000" pitchFamily="2" charset="2"/>
              </a:rPr>
              <a:t> R-CH</a:t>
            </a:r>
            <a:r>
              <a:rPr lang="en-US" baseline="-25000" dirty="0">
                <a:sym typeface="Wingdings" panose="05000000000000000000" pitchFamily="2" charset="2"/>
              </a:rPr>
              <a:t>3</a:t>
            </a:r>
            <a:r>
              <a:rPr lang="en-US" dirty="0">
                <a:sym typeface="Wingdings" panose="05000000000000000000" pitchFamily="2" charset="2"/>
              </a:rPr>
              <a:t> + 2 H</a:t>
            </a:r>
            <a:r>
              <a:rPr lang="en-US" baseline="-25000" dirty="0">
                <a:sym typeface="Wingdings" panose="05000000000000000000" pitchFamily="2" charset="2"/>
              </a:rPr>
              <a:t>2</a:t>
            </a:r>
            <a:r>
              <a:rPr lang="en-US" dirty="0">
                <a:sym typeface="Wingdings" panose="05000000000000000000" pitchFamily="2" charset="2"/>
              </a:rPr>
              <a:t>O maximizes relative humidity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545A16-F21C-07C5-5A07-E00584D73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IOW Ex #2 – NH4Cl in Co-processing REAC Circuit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B603D-F31B-F4AE-3342-2A06811BE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38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4E03B7-EF11-41DE-EE3A-AEC5CD7A4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" y="666750"/>
            <a:ext cx="5638800" cy="3364992"/>
          </a:xfrm>
        </p:spPr>
        <p:txBody>
          <a:bodyPr/>
          <a:lstStyle/>
          <a:p>
            <a:r>
              <a:rPr lang="en-US" sz="1800" dirty="0"/>
              <a:t>Salt point and relative humidity:</a:t>
            </a:r>
          </a:p>
          <a:p>
            <a:pPr lvl="1"/>
            <a:r>
              <a:rPr lang="en-US" sz="1600" dirty="0"/>
              <a:t>Limited guidance in 932B</a:t>
            </a:r>
          </a:p>
          <a:p>
            <a:pPr lvl="2"/>
            <a:r>
              <a:rPr lang="en-US" sz="1400" dirty="0"/>
              <a:t>Dry salts (below a certain %RH) are non-corrosive</a:t>
            </a:r>
          </a:p>
          <a:p>
            <a:pPr lvl="2"/>
            <a:r>
              <a:rPr lang="en-US" sz="1400" dirty="0"/>
              <a:t>Hydrated salts (above that %RH) are highly corrosive to carbon steels</a:t>
            </a:r>
          </a:p>
          <a:p>
            <a:pPr lvl="2"/>
            <a:r>
              <a:rPr lang="en-US" sz="1400" dirty="0"/>
              <a:t>Critical %RH for NH</a:t>
            </a:r>
            <a:r>
              <a:rPr lang="en-US" sz="1400" baseline="-25000" dirty="0"/>
              <a:t>4</a:t>
            </a:r>
            <a:r>
              <a:rPr lang="en-US" sz="1400" dirty="0"/>
              <a:t>Cl to be corrosive is a function of temperature:</a:t>
            </a:r>
          </a:p>
          <a:p>
            <a:pPr lvl="3"/>
            <a:r>
              <a:rPr lang="en-US" sz="1400" dirty="0"/>
              <a:t>10% RH at 400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US" sz="1400" dirty="0"/>
              <a:t>F and 20% RH at 176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US" sz="1400" dirty="0"/>
              <a:t>F are both stated </a:t>
            </a:r>
          </a:p>
          <a:p>
            <a:pPr lvl="1"/>
            <a:r>
              <a:rPr lang="en-US" sz="1600" dirty="0"/>
              <a:t>In this case, 20% RH was applied up to 400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US" sz="1600" dirty="0"/>
              <a:t>F</a:t>
            </a:r>
          </a:p>
          <a:p>
            <a:pPr lvl="1"/>
            <a:r>
              <a:rPr lang="en-US" sz="1600" dirty="0"/>
              <a:t>Increased risk of salting/corrosion for 20% vs 10% addressed through on-line inspections and separator water chloride IOWs.</a:t>
            </a:r>
          </a:p>
          <a:p>
            <a:r>
              <a:rPr lang="en-US" sz="1800" dirty="0"/>
              <a:t>Critical %RH for corrosive salts will differ</a:t>
            </a:r>
          </a:p>
          <a:p>
            <a:pPr marL="0" indent="0">
              <a:buNone/>
            </a:pPr>
            <a:r>
              <a:rPr lang="en-US" sz="1800" dirty="0"/>
              <a:t>	between SS HX tubes and CS piping  </a:t>
            </a:r>
          </a:p>
          <a:p>
            <a:pPr lvl="1"/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31EE99-0069-E127-E53E-4C32AD139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-1"/>
            <a:ext cx="8229600" cy="760095"/>
          </a:xfrm>
        </p:spPr>
        <p:txBody>
          <a:bodyPr/>
          <a:lstStyle/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IOW Ex #2 – NH4Cl in Co-processing REAC Circuit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DC67C-4B53-95C6-66E3-A06D81596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FFB277-889B-2EB6-5E33-8599148D5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626138"/>
            <a:ext cx="2895600" cy="33649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E885D1-3F74-3CC8-7488-9BD418D8C2C8}"/>
              </a:ext>
            </a:extLst>
          </p:cNvPr>
          <p:cNvSpPr txBox="1"/>
          <p:nvPr/>
        </p:nvSpPr>
        <p:spPr>
          <a:xfrm>
            <a:off x="5029200" y="3949306"/>
            <a:ext cx="4114800" cy="61131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marR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API RP 932B annex figure allows salt point Temp calculation (Figure not intended to be legible)</a:t>
            </a:r>
          </a:p>
        </p:txBody>
      </p:sp>
    </p:spTree>
    <p:extLst>
      <p:ext uri="{BB962C8B-B14F-4D97-AF65-F5344CB8AC3E}">
        <p14:creationId xmlns:p14="http://schemas.microsoft.com/office/powerpoint/2010/main" val="2334284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7DD793-202D-2E2F-32DD-24A8714A3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co-processing scenarios:</a:t>
            </a:r>
          </a:p>
          <a:p>
            <a:pPr lvl="1"/>
            <a:r>
              <a:rPr lang="en-US" dirty="0"/>
              <a:t>Low-chloride renewable feed</a:t>
            </a:r>
          </a:p>
          <a:p>
            <a:pPr lvl="2"/>
            <a:r>
              <a:rPr lang="en-US" dirty="0"/>
              <a:t>High %RH, relatively low salt point</a:t>
            </a:r>
          </a:p>
          <a:p>
            <a:pPr lvl="2"/>
            <a:r>
              <a:rPr lang="en-US" dirty="0"/>
              <a:t>NH</a:t>
            </a:r>
            <a:r>
              <a:rPr lang="en-US" baseline="-25000" dirty="0"/>
              <a:t>4</a:t>
            </a:r>
            <a:r>
              <a:rPr lang="en-US" dirty="0"/>
              <a:t>Cl corrosion mitigation strategy – maintain stream above both salt point and water dew point (+25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US" dirty="0"/>
              <a:t>F) until WW</a:t>
            </a:r>
          </a:p>
          <a:p>
            <a:pPr lvl="3"/>
            <a:r>
              <a:rPr lang="en-US" dirty="0"/>
              <a:t>Continuous water wash (WW) forces water dew point</a:t>
            </a:r>
          </a:p>
          <a:p>
            <a:pPr lvl="1"/>
            <a:r>
              <a:rPr lang="en-US" dirty="0"/>
              <a:t>High chloride renewable feed</a:t>
            </a:r>
          </a:p>
          <a:p>
            <a:pPr lvl="2"/>
            <a:r>
              <a:rPr lang="en-US" dirty="0"/>
              <a:t>High % RH and high salt point temperature</a:t>
            </a:r>
          </a:p>
          <a:p>
            <a:pPr lvl="2"/>
            <a:r>
              <a:rPr lang="en-US" dirty="0"/>
              <a:t>NH</a:t>
            </a:r>
            <a:r>
              <a:rPr lang="en-US" baseline="-25000" dirty="0"/>
              <a:t>4</a:t>
            </a:r>
            <a:r>
              <a:rPr lang="en-US" dirty="0"/>
              <a:t>Cl corrosion mitigation strategy – maintain steam above the 20% RH temperature</a:t>
            </a:r>
          </a:p>
          <a:p>
            <a:pPr lvl="2"/>
            <a:r>
              <a:rPr lang="en-US" dirty="0"/>
              <a:t>But, allow bulk and/or local temperatures </a:t>
            </a:r>
            <a:r>
              <a:rPr lang="en-US" b="1" i="1" u="sng" dirty="0"/>
              <a:t>below</a:t>
            </a:r>
            <a:r>
              <a:rPr lang="en-US" dirty="0"/>
              <a:t> the NH</a:t>
            </a:r>
            <a:r>
              <a:rPr lang="en-US" baseline="-25000" dirty="0"/>
              <a:t>4</a:t>
            </a:r>
            <a:r>
              <a:rPr lang="en-US" dirty="0"/>
              <a:t>Cl salt point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99A0EC-9D8D-C006-E0BE-2573960D2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IOW Ex #2 – NH4Cl in Co-processing REAC Circuit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9F464B-DC6A-B1FA-B43D-0F08AE985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48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99A0EC-9D8D-C006-E0BE-2573960D2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951"/>
            <a:ext cx="8229600" cy="857250"/>
          </a:xfrm>
        </p:spPr>
        <p:txBody>
          <a:bodyPr/>
          <a:lstStyle/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IOW Ex #2 – NH4Cl in Co-processing REAC Circuit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9F464B-DC6A-B1FA-B43D-0F08AE985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E0ED19E0-A905-C457-3EE5-7F3D808588E8}"/>
              </a:ext>
            </a:extLst>
          </p:cNvPr>
          <p:cNvSpPr txBox="1">
            <a:spLocks/>
          </p:cNvSpPr>
          <p:nvPr/>
        </p:nvSpPr>
        <p:spPr>
          <a:xfrm>
            <a:off x="4724400" y="958627"/>
            <a:ext cx="4301277" cy="3364992"/>
          </a:xfrm>
          <a:prstGeom prst="rect">
            <a:avLst/>
          </a:prstGeom>
        </p:spPr>
        <p:txBody>
          <a:bodyPr vert="horz" lIns="18288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 indent="-168275">
              <a:tabLst>
                <a:tab pos="115888" algn="l"/>
              </a:tabLst>
            </a:pPr>
            <a:r>
              <a:rPr lang="en-US" sz="1800" dirty="0"/>
              <a:t>20% RH curve: water mole fraction and effluent total  pressure </a:t>
            </a:r>
            <a:r>
              <a:rPr lang="en-US" sz="1800" dirty="0">
                <a:sym typeface="Wingdings" panose="05000000000000000000" pitchFamily="2" charset="2"/>
              </a:rPr>
              <a:t> water partial pressure</a:t>
            </a:r>
            <a:endParaRPr lang="en-US" sz="1800" dirty="0"/>
          </a:p>
          <a:p>
            <a:pPr marL="168275" indent="-168275">
              <a:tabLst>
                <a:tab pos="115888" algn="l"/>
              </a:tabLst>
            </a:pPr>
            <a:r>
              <a:rPr lang="en-US" sz="1800" dirty="0"/>
              <a:t>Saturation vapor pressure is a function of temperature</a:t>
            </a:r>
          </a:p>
          <a:p>
            <a:pPr marL="168275" indent="-168275">
              <a:tabLst>
                <a:tab pos="115888" algn="l"/>
              </a:tabLst>
            </a:pPr>
            <a:r>
              <a:rPr lang="en-US" sz="1800" dirty="0"/>
              <a:t>At saturation temperature (dew point) vapor pressure = partial pressure</a:t>
            </a:r>
          </a:p>
          <a:p>
            <a:pPr marL="168275" indent="-168275">
              <a:tabLst>
                <a:tab pos="115888" algn="l"/>
              </a:tabLst>
            </a:pPr>
            <a:r>
              <a:rPr lang="en-US" sz="1800" dirty="0"/>
              <a:t>20% RH, partial pressure = 20% of saturation vapor pressure </a:t>
            </a:r>
          </a:p>
          <a:p>
            <a:endParaRPr lang="en-US" sz="1800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AF968E02-5026-B7DA-5333-DCACE75315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935450"/>
            <a:ext cx="4237087" cy="296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67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9DC261E-AD75-CF6E-96CC-2C4CF15E8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676" y="775754"/>
            <a:ext cx="4959741" cy="385339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699A0EC-9D8D-C006-E0BE-2573960D2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951"/>
            <a:ext cx="8229600" cy="857250"/>
          </a:xfrm>
        </p:spPr>
        <p:txBody>
          <a:bodyPr/>
          <a:lstStyle/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IOW Ex #2 – NH4Cl in Co-processing REAC Circuit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9F464B-DC6A-B1FA-B43D-0F08AE985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4E819089-9DB3-FC6E-AD8A-10F89C5DEE7C}"/>
              </a:ext>
            </a:extLst>
          </p:cNvPr>
          <p:cNvSpPr txBox="1">
            <a:spLocks/>
          </p:cNvSpPr>
          <p:nvPr/>
        </p:nvSpPr>
        <p:spPr>
          <a:xfrm>
            <a:off x="75462" y="969958"/>
            <a:ext cx="1600938" cy="2132869"/>
          </a:xfrm>
          <a:prstGeom prst="rect">
            <a:avLst/>
          </a:prstGeom>
        </p:spPr>
        <p:txBody>
          <a:bodyPr vert="horz" lIns="18288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tabLst>
                <a:tab pos="115888" algn="l"/>
              </a:tabLst>
            </a:pPr>
            <a:r>
              <a:rPr lang="en-US" sz="1600" dirty="0"/>
              <a:t>Bulk stream temperature</a:t>
            </a:r>
          </a:p>
          <a:p>
            <a:pPr marL="0" indent="0" algn="r">
              <a:buNone/>
              <a:tabLst>
                <a:tab pos="115888" algn="l"/>
              </a:tabLst>
            </a:pPr>
            <a:endParaRPr lang="en-US" sz="1600" dirty="0"/>
          </a:p>
          <a:p>
            <a:pPr marL="0" indent="0" algn="r">
              <a:buNone/>
              <a:tabLst>
                <a:tab pos="115888" algn="l"/>
              </a:tabLst>
            </a:pPr>
            <a:r>
              <a:rPr lang="en-US" sz="1600" dirty="0"/>
              <a:t>Local metal temperature within HX</a:t>
            </a:r>
          </a:p>
          <a:p>
            <a:pPr marL="0" indent="0" algn="r">
              <a:buNone/>
              <a:tabLst>
                <a:tab pos="115888" algn="l"/>
              </a:tabLst>
            </a:pPr>
            <a:endParaRPr lang="en-US" sz="1600" dirty="0"/>
          </a:p>
          <a:p>
            <a:pPr marL="0" indent="0" algn="r">
              <a:buNone/>
            </a:pPr>
            <a:endParaRPr lang="en-US" sz="16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327E86-319A-4D15-D55E-31CB4571E0A1}"/>
              </a:ext>
            </a:extLst>
          </p:cNvPr>
          <p:cNvGrpSpPr/>
          <p:nvPr/>
        </p:nvGrpSpPr>
        <p:grpSpPr>
          <a:xfrm>
            <a:off x="6645545" y="1019956"/>
            <a:ext cx="2431344" cy="3364992"/>
            <a:chOff x="4494907" y="948150"/>
            <a:chExt cx="2431344" cy="3364992"/>
          </a:xfrm>
        </p:grpSpPr>
        <p:sp>
          <p:nvSpPr>
            <p:cNvPr id="6" name="Content Placeholder 1">
              <a:extLst>
                <a:ext uri="{FF2B5EF4-FFF2-40B4-BE49-F238E27FC236}">
                  <a16:creationId xmlns:a16="http://schemas.microsoft.com/office/drawing/2014/main" id="{E428107C-A981-009C-4AFB-6DFFF6D628E5}"/>
                </a:ext>
              </a:extLst>
            </p:cNvPr>
            <p:cNvSpPr txBox="1">
              <a:spLocks/>
            </p:cNvSpPr>
            <p:nvPr/>
          </p:nvSpPr>
          <p:spPr>
            <a:xfrm>
              <a:off x="5114490" y="948150"/>
              <a:ext cx="1811761" cy="3364992"/>
            </a:xfrm>
            <a:prstGeom prst="rect">
              <a:avLst/>
            </a:prstGeom>
          </p:spPr>
          <p:txBody>
            <a:bodyPr vert="horz" lIns="18288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Courier New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  <a:tabLst>
                  <a:tab pos="115888" algn="l"/>
                </a:tabLst>
              </a:pPr>
              <a:r>
                <a:rPr lang="en-US" sz="1800" dirty="0"/>
                <a:t>High-Cl renewable salt point</a:t>
              </a:r>
            </a:p>
            <a:p>
              <a:pPr marL="0" indent="0">
                <a:buNone/>
                <a:tabLst>
                  <a:tab pos="115888" algn="l"/>
                </a:tabLst>
              </a:pPr>
              <a:endParaRPr lang="en-US" sz="1800" dirty="0"/>
            </a:p>
            <a:p>
              <a:pPr marL="0" indent="0">
                <a:buNone/>
                <a:tabLst>
                  <a:tab pos="115888" algn="l"/>
                </a:tabLst>
              </a:pPr>
              <a:r>
                <a:rPr lang="en-US" sz="1800" dirty="0"/>
                <a:t>Low-Cl renewable salt point</a:t>
              </a:r>
            </a:p>
            <a:p>
              <a:pPr marL="168275" indent="-168275">
                <a:tabLst>
                  <a:tab pos="115888" algn="l"/>
                </a:tabLst>
              </a:pPr>
              <a:endParaRPr lang="en-US" sz="1800" dirty="0"/>
            </a:p>
            <a:p>
              <a:endParaRPr lang="en-US" sz="1800" dirty="0"/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B1C04E7A-D921-A98C-8177-14E7AE58DF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91357" y="1360267"/>
              <a:ext cx="649405" cy="60115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5BFC28C-CF65-C784-09E3-EDA727ABD3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94907" y="2609851"/>
              <a:ext cx="745855" cy="32210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4C85F75-8C5F-C2C0-AA85-7AB0A4CB746C}"/>
              </a:ext>
            </a:extLst>
          </p:cNvPr>
          <p:cNvCxnSpPr>
            <a:cxnSpLocks/>
          </p:cNvCxnSpPr>
          <p:nvPr/>
        </p:nvCxnSpPr>
        <p:spPr>
          <a:xfrm>
            <a:off x="1636945" y="1258089"/>
            <a:ext cx="1097500" cy="8743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B36B12B-4DEF-40EC-758D-59CFF67824EF}"/>
              </a:ext>
            </a:extLst>
          </p:cNvPr>
          <p:cNvCxnSpPr>
            <a:cxnSpLocks/>
          </p:cNvCxnSpPr>
          <p:nvPr/>
        </p:nvCxnSpPr>
        <p:spPr>
          <a:xfrm>
            <a:off x="1650096" y="2425446"/>
            <a:ext cx="1050748" cy="8016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444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D93B09-EF80-FB82-AD4C-413DEA4AB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3364992"/>
          </a:xfrm>
        </p:spPr>
        <p:txBody>
          <a:bodyPr/>
          <a:lstStyle/>
          <a:p>
            <a:r>
              <a:rPr lang="en-US" dirty="0"/>
              <a:t>Two co-processing scenarios:</a:t>
            </a:r>
          </a:p>
          <a:p>
            <a:pPr lvl="1"/>
            <a:r>
              <a:rPr lang="en-US" dirty="0"/>
              <a:t>Low-chloride renewable feed: IOW limit on difference between stream and the higher of salt point or water dew point = 25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US" dirty="0"/>
              <a:t>F minimum</a:t>
            </a:r>
          </a:p>
          <a:p>
            <a:pPr lvl="1"/>
            <a:r>
              <a:rPr lang="en-US" dirty="0"/>
              <a:t>High chloride renewable feed: IOW limit on difference between stream and the calculated 20% RH temperature = 25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US" dirty="0"/>
              <a:t>F minimum</a:t>
            </a:r>
          </a:p>
          <a:p>
            <a:r>
              <a:rPr lang="en-US" dirty="0"/>
              <a:t>Both %RH temperature and Salt point temperature are calculated in real-time</a:t>
            </a:r>
          </a:p>
          <a:p>
            <a:pPr lvl="1"/>
            <a:r>
              <a:rPr lang="en-US" dirty="0"/>
              <a:t>IOW is a temperature delta against this calculated temperature</a:t>
            </a:r>
          </a:p>
          <a:p>
            <a:pPr marL="0" indent="0">
              <a:buNone/>
            </a:pPr>
            <a:r>
              <a:rPr lang="en-US" b="1" dirty="0"/>
              <a:t>Smart IOW limit allows maximum renewable feed to be processed; maximize tax credit or RIN generation per gallon throughput.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EFAD05-469F-2107-B1DD-05A2A5447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IOW Ex #2 – NH4Cl in Co-processing REAC Circuit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8D6A6E-075B-ED93-33B3-915E52D82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3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760" y="1581150"/>
            <a:ext cx="7772400" cy="22860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IOW Example #3</a:t>
            </a:r>
            <a:b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Temperature limits for raw vegetable oil storage and preheated feed (carbon steel)</a:t>
            </a:r>
            <a:endParaRPr lang="en-US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755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85579A-27FD-828E-21B7-13B3EA9B8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93243"/>
            <a:ext cx="8229600" cy="3714749"/>
          </a:xfrm>
        </p:spPr>
        <p:txBody>
          <a:bodyPr/>
          <a:lstStyle/>
          <a:p>
            <a:r>
              <a:rPr lang="en-US" dirty="0"/>
              <a:t>Incentive to minimize the portion of the tank being internally lined: </a:t>
            </a:r>
          </a:p>
          <a:p>
            <a:pPr lvl="1"/>
            <a:r>
              <a:rPr lang="en-US" dirty="0"/>
              <a:t>Floor and 2-3 feet of the shell much lower cost and time than 100% of wetted internals (shell, floating roof, vapor space, etc.)</a:t>
            </a:r>
          </a:p>
          <a:p>
            <a:pPr lvl="1"/>
            <a:r>
              <a:rPr lang="en-US" dirty="0"/>
              <a:t>Full coating about 3X capital cost and +10-12 weeks</a:t>
            </a:r>
          </a:p>
          <a:p>
            <a:r>
              <a:rPr lang="en-US" dirty="0"/>
              <a:t>Simultaneous incentive to increase storage temperature close to 200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US" dirty="0"/>
              <a:t>F (minimize wax formation, extend feed filter life)</a:t>
            </a:r>
          </a:p>
          <a:p>
            <a:r>
              <a:rPr lang="en-US" dirty="0"/>
              <a:t>Concerns: </a:t>
            </a:r>
          </a:p>
          <a:p>
            <a:pPr lvl="1"/>
            <a:r>
              <a:rPr lang="en-US" dirty="0"/>
              <a:t>Free fatty acid (FFA) corrosion of bare portions of CS tank shell </a:t>
            </a:r>
          </a:p>
          <a:p>
            <a:pPr lvl="2"/>
            <a:r>
              <a:rPr lang="en-US" dirty="0"/>
              <a:t>Also affected material selection for steam coil</a:t>
            </a:r>
          </a:p>
          <a:p>
            <a:pPr lvl="1"/>
            <a:r>
              <a:rPr lang="en-US" dirty="0"/>
              <a:t>Durability of internal lining under floating roof (de-waxing scrapers)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FB2858-F838-6A5B-6367-4566438E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507493"/>
          </a:xfrm>
        </p:spPr>
        <p:txBody>
          <a:bodyPr/>
          <a:lstStyle/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IOW Ex #3 – FFA Corrosion in Feed/Surge System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B7ABF7-80DD-D88A-8B02-736C01EE2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166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FB2858-F838-6A5B-6367-4566438E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507493"/>
          </a:xfrm>
        </p:spPr>
        <p:txBody>
          <a:bodyPr/>
          <a:lstStyle/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IOW Ex #3 – FFA Corrosion in Feed/Surge System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B7ABF7-80DD-D88A-8B02-736C01EE2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434205-C11C-CBC0-9FD6-74E8707DA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</a:t>
            </a:r>
            <a:r>
              <a:rPr lang="en-US" dirty="0">
                <a:latin typeface="+mj-lt"/>
              </a:rPr>
              <a:t>available data for specific vegetable oil being stored (DCO)</a:t>
            </a:r>
          </a:p>
          <a:p>
            <a:pPr lvl="1"/>
            <a:r>
              <a:rPr lang="en-US" dirty="0">
                <a:latin typeface="+mj-lt"/>
              </a:rPr>
              <a:t>150-375</a:t>
            </a:r>
            <a:r>
              <a:rPr lang="en-US" dirty="0">
                <a:latin typeface="+mj-lt"/>
                <a:cs typeface="Calibri" panose="020F0502020204030204" pitchFamily="34" charset="0"/>
              </a:rPr>
              <a:t>°F temperature range of interest</a:t>
            </a:r>
          </a:p>
          <a:p>
            <a:pPr lvl="2"/>
            <a:r>
              <a:rPr lang="en-US" dirty="0">
                <a:latin typeface="+mj-lt"/>
                <a:cs typeface="Calibri" panose="020F0502020204030204" pitchFamily="34" charset="0"/>
              </a:rPr>
              <a:t>(Considers shell and steam coil)</a:t>
            </a:r>
          </a:p>
          <a:p>
            <a:r>
              <a:rPr lang="en-US" dirty="0">
                <a:latin typeface="+mj-lt"/>
                <a:cs typeface="Calibri" panose="020F0502020204030204" pitchFamily="34" charset="0"/>
              </a:rPr>
              <a:t>Expedited corrosion testing performed to predict corrosion rates in raw feed storage (immersion conditions) </a:t>
            </a:r>
          </a:p>
          <a:p>
            <a:pPr lvl="1"/>
            <a:r>
              <a:rPr lang="en-US" dirty="0">
                <a:latin typeface="+mj-lt"/>
                <a:cs typeface="Calibri" panose="020F0502020204030204" pitchFamily="34" charset="0"/>
              </a:rPr>
              <a:t>Low corrosion rates at low predicted shell temperatures would justify bare CS (above anticipated water line)</a:t>
            </a:r>
          </a:p>
          <a:p>
            <a:pPr lvl="1"/>
            <a:r>
              <a:rPr lang="en-US" dirty="0">
                <a:latin typeface="+mj-lt"/>
                <a:cs typeface="Calibri" panose="020F0502020204030204" pitchFamily="34" charset="0"/>
              </a:rPr>
              <a:t>High corrosion rates and high predicted steam coil temperatures would justify upgrade of coils to 316L </a:t>
            </a:r>
          </a:p>
          <a:p>
            <a:pPr lvl="2"/>
            <a:r>
              <a:rPr lang="en-US" dirty="0">
                <a:latin typeface="+mj-lt"/>
                <a:cs typeface="Calibri" panose="020F0502020204030204" pitchFamily="34" charset="0"/>
              </a:rPr>
              <a:t>Alternative: lower steam pressure for heating coil to allow CS</a:t>
            </a:r>
          </a:p>
          <a:p>
            <a:pPr lvl="2"/>
            <a:endParaRPr lang="en-US" dirty="0">
              <a:latin typeface="+mj-lt"/>
              <a:cs typeface="Calibri" panose="020F0502020204030204" pitchFamily="34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908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34B7F7-EEBA-46AE-6E0A-0FC175B40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Corrosion rates also used to establish temperature IOW limit for CS piping, feed preheating, surge drum</a:t>
            </a:r>
          </a:p>
          <a:p>
            <a:pPr lvl="1"/>
            <a:r>
              <a:rPr lang="en-US" dirty="0"/>
              <a:t>Long-term bulk storage – oil degradation limits maximum temperature before shell corrosion does. </a:t>
            </a:r>
          </a:p>
          <a:p>
            <a:pPr lvl="1"/>
            <a:r>
              <a:rPr lang="en-US" dirty="0"/>
              <a:t>Short-term preheat section – carbon steel corrosion rate limits maximum temperature (IOW established)</a:t>
            </a:r>
          </a:p>
          <a:p>
            <a:r>
              <a:rPr lang="en-US" dirty="0"/>
              <a:t>Expedited test program did not address flow-effects</a:t>
            </a:r>
          </a:p>
          <a:p>
            <a:pPr lvl="1"/>
            <a:r>
              <a:rPr lang="en-US" dirty="0"/>
              <a:t>For carbon steel piping, conservative velocity limits were applied</a:t>
            </a:r>
          </a:p>
          <a:p>
            <a:pPr lvl="1"/>
            <a:r>
              <a:rPr lang="en-US" dirty="0"/>
              <a:t>With online inspection and tracked velocities (feed rate), informational IOW limits could be established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865612-3881-D6DF-D1CF-90F569DD9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IOW Ex #3 – FFA Corrosion in Feed/Surge System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38DEEC-5F3C-9597-B802-B59181D80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55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166F1-1CBE-4D8A-9C09-A86AC1E63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562350"/>
          </a:xfrm>
        </p:spPr>
        <p:txBody>
          <a:bodyPr/>
          <a:lstStyle/>
          <a:p>
            <a:pPr marL="0" indent="0">
              <a:buNone/>
            </a:pPr>
            <a:r>
              <a:rPr lang="en-US" sz="2000" b="0" i="0" dirty="0">
                <a:effectLst/>
                <a:latin typeface="Arial" panose="020B0604020202020204" pitchFamily="34" charset="0"/>
              </a:rPr>
              <a:t>Integrity Operating Window (IOW) – </a:t>
            </a:r>
          </a:p>
          <a:p>
            <a:r>
              <a:rPr lang="en-US" sz="2000" b="0" i="0" dirty="0">
                <a:effectLst/>
                <a:latin typeface="Arial" panose="020B0604020202020204" pitchFamily="34" charset="0"/>
              </a:rPr>
              <a:t>Established limits for process variables that – when violated for a period of time – can affect the integrity of the equipment </a:t>
            </a:r>
          </a:p>
          <a:p>
            <a:r>
              <a:rPr lang="en-US" b="0" i="0" dirty="0">
                <a:effectLst/>
              </a:rPr>
              <a:t>API RP 584 – 2</a:t>
            </a:r>
            <a:r>
              <a:rPr lang="en-US" b="0" i="0" baseline="30000" dirty="0">
                <a:effectLst/>
              </a:rPr>
              <a:t>nd</a:t>
            </a:r>
            <a:r>
              <a:rPr lang="en-US" b="0" i="0" dirty="0">
                <a:effectLst/>
              </a:rPr>
              <a:t> Edition, 2021</a:t>
            </a:r>
            <a:endParaRPr lang="en-US" dirty="0">
              <a:cs typeface="Calibri Light" panose="020F0302020204030204" pitchFamily="34" charset="0"/>
            </a:endParaRPr>
          </a:p>
          <a:p>
            <a:r>
              <a:rPr lang="en-US" dirty="0"/>
              <a:t>Includes Standard, Critical, and Informational limits </a:t>
            </a:r>
          </a:p>
          <a:p>
            <a:pPr lvl="1"/>
            <a:r>
              <a:rPr lang="en-US" dirty="0"/>
              <a:t>Critical IOWs typically require an alarm </a:t>
            </a:r>
          </a:p>
          <a:p>
            <a:pPr lvl="1"/>
            <a:r>
              <a:rPr lang="en-US" dirty="0"/>
              <a:t>Some standard IOWs will have an alarm associated</a:t>
            </a:r>
          </a:p>
          <a:p>
            <a:pPr lvl="2"/>
            <a:r>
              <a:rPr lang="en-US" dirty="0"/>
              <a:t>Typically standard IOWs and some Informational IOWs will have an email alert or other non-alarm communication/notification associated</a:t>
            </a:r>
          </a:p>
          <a:p>
            <a:pPr lvl="1"/>
            <a:r>
              <a:rPr lang="en-US" dirty="0"/>
              <a:t>Informational IOWs may also be tracked and trended over time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9D9625-C031-40FA-A06A-1F8E019CA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Integrity Operating Windows (IOWs)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BF1AF-4588-4CF7-80CC-A63FB56BD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586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5E7A855-3513-9020-F642-D4BED2370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2155" y="2797005"/>
            <a:ext cx="3524645" cy="1830711"/>
          </a:xfr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2896865-0E38-25F6-4787-C4CB0F08B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9550"/>
            <a:ext cx="4515275" cy="756744"/>
          </a:xfrm>
        </p:spPr>
        <p:txBody>
          <a:bodyPr/>
          <a:lstStyle/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IOW Ex #3 – FFA Corrosion in Feed/Surge System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FE928-A4F7-F1E7-750D-0763105EF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73B1B1-CD44-E895-EE1A-CBD910B64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840" y="285750"/>
            <a:ext cx="3524645" cy="1959288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432EC60C-D865-CCE0-9569-95AE7B0C8AB2}"/>
              </a:ext>
            </a:extLst>
          </p:cNvPr>
          <p:cNvSpPr txBox="1">
            <a:spLocks/>
          </p:cNvSpPr>
          <p:nvPr/>
        </p:nvSpPr>
        <p:spPr>
          <a:xfrm>
            <a:off x="134150" y="1265394"/>
            <a:ext cx="4618825" cy="3079242"/>
          </a:xfrm>
          <a:prstGeom prst="rect">
            <a:avLst/>
          </a:prstGeom>
        </p:spPr>
        <p:txBody>
          <a:bodyPr vert="horz" lIns="18288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IOW set at a maximum 300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US" sz="1800" dirty="0"/>
              <a:t>F standard</a:t>
            </a:r>
          </a:p>
          <a:p>
            <a:pPr lvl="1"/>
            <a:r>
              <a:rPr lang="en-US" sz="1600" dirty="0"/>
              <a:t>No impact to operation for this limit </a:t>
            </a:r>
          </a:p>
          <a:p>
            <a:r>
              <a:rPr lang="en-US" sz="1800" dirty="0"/>
              <a:t>For 300-350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US" sz="1800" dirty="0"/>
              <a:t>F, required </a:t>
            </a:r>
            <a:r>
              <a:rPr lang="en-US" sz="1800" i="1" dirty="0"/>
              <a:t>either:</a:t>
            </a:r>
          </a:p>
          <a:p>
            <a:pPr lvl="1"/>
            <a:r>
              <a:rPr lang="en-US" sz="1600" dirty="0"/>
              <a:t>Tank steam coil upgrade to 316L</a:t>
            </a:r>
          </a:p>
          <a:p>
            <a:pPr lvl="1"/>
            <a:r>
              <a:rPr lang="en-US" sz="1600" dirty="0"/>
              <a:t>Reduction in steam temperature (low pressure, 25# or 50# vs medium pressure, 150# steam) to continue using carbon steel coils</a:t>
            </a:r>
          </a:p>
          <a:p>
            <a:r>
              <a:rPr lang="en-US" sz="1800" dirty="0"/>
              <a:t>Note, this was upstream of a pretreatment unit; if RDU feed piping CS, iron contamination concern</a:t>
            </a:r>
          </a:p>
          <a:p>
            <a:pPr lvl="1"/>
            <a:endParaRPr lang="en-US" sz="1600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F6A3D943-E97C-BBC2-5E49-74375D0A2101}"/>
              </a:ext>
            </a:extLst>
          </p:cNvPr>
          <p:cNvSpPr txBox="1">
            <a:spLocks/>
          </p:cNvSpPr>
          <p:nvPr/>
        </p:nvSpPr>
        <p:spPr>
          <a:xfrm>
            <a:off x="4989144" y="2414572"/>
            <a:ext cx="3850056" cy="304800"/>
          </a:xfrm>
          <a:prstGeom prst="rect">
            <a:avLst/>
          </a:prstGeom>
        </p:spPr>
        <p:txBody>
          <a:bodyPr vert="horz" lIns="18288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CS and 316L Corrosion Rate vs Temp </a:t>
            </a:r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725158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0FF1F1-65BF-A444-58BB-D875B5A66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336499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IOWs may reveal opportunities to “push” operation</a:t>
            </a:r>
          </a:p>
          <a:p>
            <a:r>
              <a:rPr lang="en-US" dirty="0">
                <a:latin typeface="Arial" panose="020B0604020202020204" pitchFamily="34" charset="0"/>
              </a:rPr>
              <a:t>IOWs can increase profitability while increasing reliability and confidence of MI personnel</a:t>
            </a:r>
          </a:p>
          <a:p>
            <a:r>
              <a:rPr lang="en-US" dirty="0">
                <a:latin typeface="Arial" panose="020B0604020202020204" pitchFamily="34" charset="0"/>
              </a:rPr>
              <a:t>Examples of IOWs relevant to RDUs include: 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Chloride and pH limits for aqueous pretreatment process(es)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Temperature limits for Co-processing REAC systems – NH</a:t>
            </a:r>
            <a:r>
              <a:rPr lang="en-US" baseline="-25000" dirty="0">
                <a:latin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</a:rPr>
              <a:t>Cl corrosion 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Temperature limits for raw feed storage – FFA corrosion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6F50DF-8A88-509A-36CF-F37127014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6492F-ADA6-2C67-18F4-C5DB29C11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101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49E459-84A9-8B23-DEE3-89D7638D0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14350"/>
            <a:ext cx="8229600" cy="3993642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Thank you for your time and attention!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4000" b="1" dirty="0"/>
              <a:t>Questions?</a:t>
            </a:r>
          </a:p>
          <a:p>
            <a:pPr marL="0" indent="0" algn="ctr">
              <a:buNone/>
            </a:pPr>
            <a:endParaRPr lang="en-US" dirty="0"/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337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Nathaniel G. Sutton P.E.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6364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Senior Engineer I, Group Head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6364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337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n-US" sz="1800" b="1" baseline="30000" dirty="0">
                <a:solidFill>
                  <a:srgbClr val="00337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sz="1800" b="1" dirty="0">
                <a:solidFill>
                  <a:srgbClr val="00337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 | The Equity Engineering Group, Inc.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337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P: </a:t>
            </a:r>
            <a:r>
              <a:rPr lang="en-US" sz="1800" dirty="0">
                <a:solidFill>
                  <a:srgbClr val="6364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+1.216.658.2233 </a:t>
            </a:r>
            <a:r>
              <a:rPr lang="en-US" sz="1800" b="1" dirty="0">
                <a:solidFill>
                  <a:srgbClr val="00337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M: </a:t>
            </a:r>
            <a:r>
              <a:rPr lang="en-US" sz="1800" dirty="0">
                <a:solidFill>
                  <a:srgbClr val="6364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+1.216.316.9833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337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E: </a:t>
            </a:r>
            <a:r>
              <a:rPr lang="en-US" sz="1800" u="sng" dirty="0">
                <a:solidFill>
                  <a:srgbClr val="00337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nsutton@e2g.com</a:t>
            </a:r>
            <a:r>
              <a:rPr lang="en-US" sz="1800" dirty="0">
                <a:solidFill>
                  <a:srgbClr val="00337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1D65C1-3A0A-2FA1-8264-B8BC54724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33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3D3DBEC-F323-95CF-1FDE-80F4D43404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4646" y="889000"/>
            <a:ext cx="6212827" cy="33655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5F6A988-DAD9-41BD-854E-F07B17590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/>
          <a:lstStyle/>
          <a:p>
            <a: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Integrity Operating Windows (IOWs), cont.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F86FE7-738F-4E70-A18A-9D0118978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F76118-89A7-9461-B1CC-1317ED8A19ED}"/>
              </a:ext>
            </a:extLst>
          </p:cNvPr>
          <p:cNvSpPr txBox="1"/>
          <p:nvPr/>
        </p:nvSpPr>
        <p:spPr>
          <a:xfrm>
            <a:off x="1295400" y="4254500"/>
            <a:ext cx="6858000" cy="37465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Image referenced from API RP 584, 2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Ed. 2021</a:t>
            </a:r>
          </a:p>
        </p:txBody>
      </p:sp>
    </p:spTree>
    <p:extLst>
      <p:ext uri="{BB962C8B-B14F-4D97-AF65-F5344CB8AC3E}">
        <p14:creationId xmlns:p14="http://schemas.microsoft.com/office/powerpoint/2010/main" val="527844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D9625-C031-40FA-A06A-1F8E019CA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Integrity Operating Windows (IOWs), cont. 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BF1AF-4588-4CF7-80CC-A63FB56BD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CA20B3-8A6A-DF0D-E551-1E159681C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successful IOW program is a </a:t>
            </a:r>
            <a:r>
              <a:rPr lang="en-US" i="1" dirty="0"/>
              <a:t>communication tool </a:t>
            </a:r>
          </a:p>
          <a:p>
            <a:pPr lvl="1"/>
            <a:r>
              <a:rPr lang="en-US" b="0" i="0" dirty="0">
                <a:effectLst/>
                <a:latin typeface="Arial" panose="020B0604020202020204" pitchFamily="34" charset="0"/>
              </a:rPr>
              <a:t>IOWs ensure proper communication between key Process, Operations, and mechanical integrity (MI) personnel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The frequency and urgency of communication is based on the rate of degradation when an IOW limit is exceeded.</a:t>
            </a:r>
          </a:p>
          <a:p>
            <a:pPr lvl="2"/>
            <a:r>
              <a:rPr lang="en-US" dirty="0">
                <a:latin typeface="Arial" panose="020B0604020202020204" pitchFamily="34" charset="0"/>
              </a:rPr>
              <a:t>Critical IOW exceedance: alarm prompts an “immediate” reaction by operations, notifies process, MI personnel</a:t>
            </a:r>
          </a:p>
          <a:p>
            <a:pPr lvl="2"/>
            <a:r>
              <a:rPr lang="en-US" dirty="0">
                <a:latin typeface="Arial" panose="020B0604020202020204" pitchFamily="34" charset="0"/>
              </a:rPr>
              <a:t>Informational IOW exceedances may only be realized during a monthly or quarterly summary of process parameter</a:t>
            </a:r>
          </a:p>
          <a:p>
            <a:r>
              <a:rPr lang="en-US" dirty="0">
                <a:latin typeface="Arial" panose="020B0604020202020204" pitchFamily="34" charset="0"/>
              </a:rPr>
              <a:t>IOWs will not</a:t>
            </a:r>
            <a:r>
              <a:rPr lang="en-US" i="1" dirty="0">
                <a:latin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</a:rPr>
              <a:t>eliminate corrosion risk but aim to achieve </a:t>
            </a:r>
            <a:r>
              <a:rPr lang="en-US" b="0" i="1" dirty="0">
                <a:effectLst/>
                <a:latin typeface="Arial" panose="020B0604020202020204" pitchFamily="34" charset="0"/>
              </a:rPr>
              <a:t>predictable and reasonably low rates of asset degradation.</a:t>
            </a:r>
            <a:endParaRPr lang="en-US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126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DAF027-0976-5A7A-0384-9F57EE190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89254"/>
            <a:ext cx="8229600" cy="3587496"/>
          </a:xfrm>
        </p:spPr>
        <p:txBody>
          <a:bodyPr/>
          <a:lstStyle/>
          <a:p>
            <a:r>
              <a:rPr lang="en-US" dirty="0"/>
              <a:t>During the Damage Mechanism Review (DMR), part of establishing IOWs, sampling or monitoring insufficiencies may be revealed</a:t>
            </a:r>
          </a:p>
          <a:p>
            <a:r>
              <a:rPr lang="en-US" dirty="0"/>
              <a:t>Sampling or measurement rate should be based on process rate of change or damage (corrosion rate)</a:t>
            </a:r>
          </a:p>
          <a:p>
            <a:pPr lvl="1"/>
            <a:r>
              <a:rPr lang="en-US" dirty="0"/>
              <a:t>E.g., monitoring total </a:t>
            </a:r>
            <a:r>
              <a:rPr lang="el-GR" dirty="0"/>
              <a:t>Δ</a:t>
            </a:r>
            <a:r>
              <a:rPr lang="en-US" dirty="0"/>
              <a:t>P across </a:t>
            </a:r>
            <a:r>
              <a:rPr lang="en-US" i="1" dirty="0"/>
              <a:t>stacked</a:t>
            </a:r>
            <a:r>
              <a:rPr lang="en-US" dirty="0"/>
              <a:t> exchangers may not reveal salting/fouling in time to avoid under deposit corrosion/cracking</a:t>
            </a:r>
          </a:p>
          <a:p>
            <a:pPr lvl="2"/>
            <a:r>
              <a:rPr lang="en-US" dirty="0"/>
              <a:t>Monitoring heat transfer by calculating and trending UA coefficient may be needed to trigger intermittent water wash</a:t>
            </a:r>
          </a:p>
          <a:p>
            <a:pPr lvl="1"/>
            <a:r>
              <a:rPr lang="en-US" dirty="0"/>
              <a:t>E.g., weekly sampling of cold separator water may not detect low-pH events from day-to-day feed changes (co-processing ratios)</a:t>
            </a:r>
          </a:p>
          <a:p>
            <a:r>
              <a:rPr lang="en-US" dirty="0"/>
              <a:t>IOW project may identify priority sample point areas/upgrades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B28964-9AD3-73AD-7419-95D7A46D6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603504"/>
          </a:xfrm>
        </p:spPr>
        <p:txBody>
          <a:bodyPr/>
          <a:lstStyle/>
          <a:p>
            <a:r>
              <a:rPr lang="en-US" dirty="0"/>
              <a:t>Limitations of Process Data and IOWs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804D6-D79C-DD01-3638-A31367B25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88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D9625-C031-40FA-A06A-1F8E019CA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Integrity Operating Windows (IOWs), cont. 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BF1AF-4588-4CF7-80CC-A63FB56BD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CA20B3-8A6A-DF0D-E551-1E159681C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Commonly assumed that IOWs will </a:t>
            </a:r>
            <a:r>
              <a:rPr lang="en-US" i="1" dirty="0">
                <a:latin typeface="Arial" panose="020B0604020202020204" pitchFamily="34" charset="0"/>
              </a:rPr>
              <a:t>limit </a:t>
            </a:r>
            <a:r>
              <a:rPr lang="en-US" dirty="0">
                <a:latin typeface="Arial" panose="020B0604020202020204" pitchFamily="34" charset="0"/>
              </a:rPr>
              <a:t>operation </a:t>
            </a:r>
          </a:p>
          <a:p>
            <a:r>
              <a:rPr lang="en-US" dirty="0">
                <a:latin typeface="Arial" panose="020B0604020202020204" pitchFamily="34" charset="0"/>
              </a:rPr>
              <a:t>However, IOWs may reveal opportunities to push operation, e.g.,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Pushing closer to a heater temperature limit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Allowing higher-contaminant feeds (for renewables, higher TAN, higher Chlorides) </a:t>
            </a:r>
          </a:p>
          <a:p>
            <a:r>
              <a:rPr lang="en-US" dirty="0">
                <a:latin typeface="Arial" panose="020B0604020202020204" pitchFamily="34" charset="0"/>
              </a:rPr>
              <a:t>IOWs can increase profitability while increasing reliability and MI confidence during flexible operations</a:t>
            </a:r>
          </a:p>
          <a:p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581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581150"/>
            <a:ext cx="7772400" cy="16764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IOW Example #1 </a:t>
            </a:r>
            <a:b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Chloride SCC in 316L DCO Pretreatment Unit</a:t>
            </a:r>
            <a:endParaRPr lang="en-US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352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69A60F-04DF-10FC-2BD2-F115E95E9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3688842"/>
          </a:xfrm>
        </p:spPr>
        <p:txBody>
          <a:bodyPr/>
          <a:lstStyle/>
          <a:p>
            <a:r>
              <a:rPr lang="en-US" dirty="0"/>
              <a:t>DCO and other raw renewable feeds contain impurities that affect filters, hydrotreating catalyst activity, and cause corrosion</a:t>
            </a:r>
          </a:p>
          <a:p>
            <a:pPr lvl="1"/>
            <a:r>
              <a:rPr lang="en-US" dirty="0"/>
              <a:t>Metals (Ca, Mg, Na, K, Fe, Al)</a:t>
            </a:r>
          </a:p>
          <a:p>
            <a:pPr lvl="1"/>
            <a:r>
              <a:rPr lang="en-US" dirty="0"/>
              <a:t>Silicon</a:t>
            </a:r>
          </a:p>
          <a:p>
            <a:pPr lvl="1"/>
            <a:r>
              <a:rPr lang="en-US" dirty="0"/>
              <a:t>Phosphorous (As phospholipids, a.k.a. “phosphatides”)</a:t>
            </a:r>
          </a:p>
          <a:p>
            <a:pPr lvl="1"/>
            <a:r>
              <a:rPr lang="en-US" dirty="0"/>
              <a:t>Chloride (organic/non-extractable and inorganic)</a:t>
            </a:r>
          </a:p>
          <a:p>
            <a:pPr lvl="2"/>
            <a:r>
              <a:rPr lang="en-US" dirty="0"/>
              <a:t>Cl comes from irrigation water, fertilizers, water used in processing (e.g. during wet extraction or mashing/saccharification for fuel ethanol)</a:t>
            </a:r>
          </a:p>
          <a:p>
            <a:pPr lvl="1"/>
            <a:r>
              <a:rPr lang="en-US" dirty="0"/>
              <a:t>Gums</a:t>
            </a:r>
          </a:p>
          <a:p>
            <a:pPr lvl="2"/>
            <a:r>
              <a:rPr lang="en-US" dirty="0"/>
              <a:t>Crude oil from oilseeds (dry-extracted) consists mainly of hydrated phosphatides, with some entrained oil and meal particles</a:t>
            </a:r>
          </a:p>
          <a:p>
            <a:pPr lvl="2"/>
            <a:r>
              <a:rPr lang="en-US" dirty="0"/>
              <a:t>Water-degumming or acid-degumming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DAE5BE-723A-3D21-19B2-4C98D9554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609600"/>
          </a:xfrm>
        </p:spPr>
        <p:txBody>
          <a:bodyPr/>
          <a:lstStyle/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IOW Ex #1 - </a:t>
            </a:r>
            <a:r>
              <a:rPr lang="en-US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ClSCC</a:t>
            </a: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in 316L DCO Pretreat Unit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E061B-86FD-5A5B-135A-F702EAE29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79618"/>
      </p:ext>
    </p:extLst>
  </p:cSld>
  <p:clrMapOvr>
    <a:masterClrMapping/>
  </p:clrMapOvr>
</p:sld>
</file>

<file path=ppt/theme/theme1.xml><?xml version="1.0" encoding="utf-8"?>
<a:theme xmlns:a="http://schemas.openxmlformats.org/drawingml/2006/main" name="MTI_Wide_080317">
  <a:themeElements>
    <a:clrScheme name="MTI">
      <a:dk1>
        <a:sysClr val="windowText" lastClr="000000"/>
      </a:dk1>
      <a:lt1>
        <a:sysClr val="window" lastClr="FFFFFF"/>
      </a:lt1>
      <a:dk2>
        <a:srgbClr val="254089"/>
      </a:dk2>
      <a:lt2>
        <a:srgbClr val="D1CFD0"/>
      </a:lt2>
      <a:accent1>
        <a:srgbClr val="005599"/>
      </a:accent1>
      <a:accent2>
        <a:srgbClr val="254089"/>
      </a:accent2>
      <a:accent3>
        <a:srgbClr val="00AEE4"/>
      </a:accent3>
      <a:accent4>
        <a:srgbClr val="8DC600"/>
      </a:accent4>
      <a:accent5>
        <a:srgbClr val="F5A853"/>
      </a:accent5>
      <a:accent6>
        <a:srgbClr val="E6E4E4"/>
      </a:accent6>
      <a:hlink>
        <a:srgbClr val="00ACE4"/>
      </a:hlink>
      <a:folHlink>
        <a:srgbClr val="0055E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Autofit/>
      </a:bodyPr>
      <a:lstStyle>
        <a:defPPr marL="0" marR="0" indent="0" algn="ctr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3c7e573-9160-4c92-8abb-88ef2a95f4f2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dministrative Document" ma:contentTypeID="0x01010012D7D0FEE2C6AF46A4291F2C374FDE39003FF68221A5C3B346A9CF4F9A835F690E" ma:contentTypeVersion="8" ma:contentTypeDescription="" ma:contentTypeScope="" ma:versionID="2a37ad27ef65bf05b7e177795760f1a8">
  <xsd:schema xmlns:xsd="http://www.w3.org/2001/XMLSchema" xmlns:xs="http://www.w3.org/2001/XMLSchema" xmlns:p="http://schemas.microsoft.com/office/2006/metadata/properties" xmlns:ns2="63c7e573-9160-4c92-8abb-88ef2a95f4f2" xmlns:ns3="2f21b930-3364-42b0-911d-868bb0cb831a" xmlns:ns4="fd5a2d78-e3a6-4a71-8e05-2ab47fd9d255" targetNamespace="http://schemas.microsoft.com/office/2006/metadata/properties" ma:root="true" ma:fieldsID="e31939c095e066bbaa75fe992685f82d" ns2:_="" ns3:_="" ns4:_="">
    <xsd:import namespace="63c7e573-9160-4c92-8abb-88ef2a95f4f2"/>
    <xsd:import namespace="2f21b930-3364-42b0-911d-868bb0cb831a"/>
    <xsd:import namespace="fd5a2d78-e3a6-4a71-8e05-2ab47fd9d25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4:MediaServiceEventHashCode" minOccurs="0"/>
                <xsd:element ref="ns4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c7e573-9160-4c92-8abb-88ef2a95f4f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21b930-3364-42b0-911d-868bb0cb83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5a2d78-e3a6-4a71-8e05-2ab47fd9d255" elementFormDefault="qualified">
    <xsd:import namespace="http://schemas.microsoft.com/office/2006/documentManagement/types"/>
    <xsd:import namespace="http://schemas.microsoft.com/office/infopath/2007/PartnerControls"/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2F6270-7E4F-4E06-8289-C4AF5AA4108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63c7e573-9160-4c92-8abb-88ef2a95f4f2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fd5a2d78-e3a6-4a71-8e05-2ab47fd9d255"/>
    <ds:schemaRef ds:uri="2f21b930-3364-42b0-911d-868bb0cb831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C193CC9-B5CC-458F-8B4C-DA5F3E551F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D7D824-2530-4B53-9A35-545F78111F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c7e573-9160-4c92-8abb-88ef2a95f4f2"/>
    <ds:schemaRef ds:uri="2f21b930-3364-42b0-911d-868bb0cb831a"/>
    <ds:schemaRef ds:uri="fd5a2d78-e3a6-4a71-8e05-2ab47fd9d2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</TotalTime>
  <Words>2547</Words>
  <Application>Microsoft Office PowerPoint</Application>
  <PresentationFormat>On-screen Show (16:9)</PresentationFormat>
  <Paragraphs>277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Courier New</vt:lpstr>
      <vt:lpstr>Helvetica</vt:lpstr>
      <vt:lpstr>MTI_Wide_080317</vt:lpstr>
      <vt:lpstr>Leveraging IOWs to Enhance Renewable Diesel Unit Reliability and Profitability</vt:lpstr>
      <vt:lpstr>Presentation Overview</vt:lpstr>
      <vt:lpstr>Integrity Operating Windows (IOWs)</vt:lpstr>
      <vt:lpstr>Integrity Operating Windows (IOWs), cont. </vt:lpstr>
      <vt:lpstr>Integrity Operating Windows (IOWs), cont. </vt:lpstr>
      <vt:lpstr>Limitations of Process Data and IOWs</vt:lpstr>
      <vt:lpstr>Integrity Operating Windows (IOWs), cont. </vt:lpstr>
      <vt:lpstr>IOW Example #1  Chloride SCC in 316L DCO Pretreatment Unit</vt:lpstr>
      <vt:lpstr>IOW Ex #1 - ClSCC in 316L DCO Pretreat Unit</vt:lpstr>
      <vt:lpstr>PowerPoint Presentation</vt:lpstr>
      <vt:lpstr>IOW Ex #1 - ClSCC in 316L DCO Pretreat Unit</vt:lpstr>
      <vt:lpstr>IOW Ex #1 - ClSCC in 316L DCO Pretreat Unit</vt:lpstr>
      <vt:lpstr>IOW Ex #1 - ClSCC in 316L DCO Pretreat Unit</vt:lpstr>
      <vt:lpstr>IOW Ex #1 - ClSCC in 316L DCO Pretreat Unit</vt:lpstr>
      <vt:lpstr>IOW Ex #1 - ClSCC in 316L DCO Pretreat Unit</vt:lpstr>
      <vt:lpstr>IOW Ex #1 - ClSCC in 316L DCO Pretreat Unit</vt:lpstr>
      <vt:lpstr>IOW Example #2 Ammonium Chloride Salt Deposition and Corrosion in Hydrotreater Reactor Effluent Air Cooler (REAC) system </vt:lpstr>
      <vt:lpstr>IOW Ex #2 – NH4Cl in Co-processing REAC Circuit</vt:lpstr>
      <vt:lpstr>IOW Ex #2 – NH4Cl in Co-processing REAC Circuit</vt:lpstr>
      <vt:lpstr>IOW Ex #2 – NH4Cl in Co-processing REAC Circuit</vt:lpstr>
      <vt:lpstr>IOW Ex #2 – NH4Cl in Co-processing REAC Circuit</vt:lpstr>
      <vt:lpstr>IOW Ex #2 – NH4Cl in Co-processing REAC Circuit</vt:lpstr>
      <vt:lpstr>IOW Ex #2 – NH4Cl in Co-processing REAC Circuit</vt:lpstr>
      <vt:lpstr>IOW Ex #2 – NH4Cl in Co-processing REAC Circuit</vt:lpstr>
      <vt:lpstr>IOW Ex #2 – NH4Cl in Co-processing REAC Circuit</vt:lpstr>
      <vt:lpstr>IOW Example #3 Temperature limits for raw vegetable oil storage and preheated feed (carbon steel)</vt:lpstr>
      <vt:lpstr>IOW Ex #3 – FFA Corrosion in Feed/Surge System</vt:lpstr>
      <vt:lpstr>IOW Ex #3 – FFA Corrosion in Feed/Surge System</vt:lpstr>
      <vt:lpstr>IOW Ex #3 – FFA Corrosion in Feed/Surge System</vt:lpstr>
      <vt:lpstr>IOW Ex #3 – FFA Corrosion in Feed/Surge System</vt:lpstr>
      <vt:lpstr>Recap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MTI PPT Template wide</dc:title>
  <dc:creator>Design 5</dc:creator>
  <cp:lastModifiedBy>Byron Keelin</cp:lastModifiedBy>
  <cp:revision>7</cp:revision>
  <cp:lastPrinted>2017-08-03T17:34:27Z</cp:lastPrinted>
  <dcterms:created xsi:type="dcterms:W3CDTF">2017-08-03T17:14:14Z</dcterms:created>
  <dcterms:modified xsi:type="dcterms:W3CDTF">2022-06-21T01:39:52Z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0x01010012D7D0FEE2C6AF46A4291F2C374FDE39003FF68221A5C3B346A9CF4F9A835F690E</vt:lpwstr>
  </property>
  <property fmtid="{D5CDD505-2E9C-101B-9397-08002B2CF9AE}" pid="3" name="Order">
    <vt:r8>5000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</Properties>
</file>