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3" r:id="rId5"/>
    <p:sldId id="281" r:id="rId6"/>
    <p:sldId id="282" r:id="rId7"/>
    <p:sldId id="283" r:id="rId8"/>
    <p:sldId id="279" r:id="rId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Picker" initials="KP" lastIdx="1" clrIdx="0">
    <p:extLst>
      <p:ext uri="{19B8F6BF-5375-455C-9EA6-DF929625EA0E}">
        <p15:presenceInfo xmlns:p15="http://schemas.microsoft.com/office/powerpoint/2012/main" userId="S::karen.picker@sandvik.com::0811588c-16d1-44c4-8af6-d27e3d858d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8635"/>
    <a:srgbClr val="F4EF31"/>
    <a:srgbClr val="A00495"/>
    <a:srgbClr val="FBAE17"/>
    <a:srgbClr val="F79C15"/>
    <a:srgbClr val="F4AF2C"/>
    <a:srgbClr val="DB8725"/>
    <a:srgbClr val="E99722"/>
    <a:srgbClr val="FBAD16"/>
    <a:srgbClr val="EA9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E6121-7A3A-400E-8E7F-711167B493A9}" v="4" dt="2022-03-01T14:38:44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73" autoAdjust="0"/>
  </p:normalViewPr>
  <p:slideViewPr>
    <p:cSldViewPr snapToObject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DAB2E1-62CD-334D-A9E0-46CFE8FB5F5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523531-ECD0-3A4A-BFF7-EC64D51B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A291F-92E0-1241-B9CB-1D01D8A9ED0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DD428A-9AA9-064C-80B7-61813F4B8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08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00150"/>
            <a:ext cx="7772400" cy="2693670"/>
          </a:xfrm>
        </p:spPr>
        <p:txBody>
          <a:bodyPr tIns="0" bIns="0" anchor="ctr" anchorCtr="0">
            <a:noAutofit/>
          </a:bodyPr>
          <a:lstStyle>
            <a:lvl1pPr>
              <a:lnSpc>
                <a:spcPts val="3800"/>
              </a:lnSpc>
              <a:spcAft>
                <a:spcPts val="600"/>
              </a:spcAft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8110"/>
            <a:ext cx="6400800" cy="32004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Date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36499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708"/>
            <a:ext cx="8229600" cy="285064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97358"/>
            <a:ext cx="8229600" cy="6667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64108"/>
            <a:ext cx="8229600" cy="609600"/>
          </a:xfrm>
        </p:spPr>
        <p:txBody>
          <a:bodyPr lIns="91440" tIns="0" bIns="0"/>
          <a:lstStyle>
            <a:lvl1pPr algn="ctr"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364992"/>
          </a:xfrm>
          <a:prstGeom prst="rect">
            <a:avLst/>
          </a:prstGeom>
        </p:spPr>
        <p:txBody>
          <a:bodyPr vert="horz" lIns="18288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57749"/>
            <a:ext cx="609600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Helvetica"/>
              </a:defRPr>
            </a:lvl1pPr>
          </a:lstStyle>
          <a:p>
            <a:fld id="{7F1882C0-1630-794F-B3EE-176E1189E2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200" b="1" dirty="0">
                <a:solidFill>
                  <a:sysClr val="windowText" lastClr="000000"/>
                </a:solidFill>
                <a:latin typeface="Helvetica" panose="020B0500000000000000" pitchFamily="34" charset="0"/>
              </a:rPr>
              <a:t>MICROBIOLOGICAL CORROSION OF LEAN, SUPER, HYPER DUPLEX AND AUSTENITIC SS (301)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Champion: Karen Picker &amp; Rodrigo Signorelli</a:t>
            </a:r>
          </a:p>
          <a:p>
            <a:r>
              <a:rPr lang="en-US" dirty="0"/>
              <a:t>March 1st, 2022</a:t>
            </a:r>
          </a:p>
          <a:p>
            <a:r>
              <a:rPr lang="en-US" dirty="0" err="1"/>
              <a:t>AmeriTAC</a:t>
            </a:r>
            <a:r>
              <a:rPr lang="en-US" dirty="0"/>
              <a:t> 17</a:t>
            </a:r>
          </a:p>
          <a:p>
            <a:r>
              <a:rPr lang="en-US" dirty="0"/>
              <a:t>Orlando, FL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22C1FF4-8E8A-4437-8D41-74DDE263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8229600" cy="857250"/>
          </a:xfrm>
        </p:spPr>
        <p:txBody>
          <a:bodyPr vert="horz" lIns="91440" tIns="45720" rIns="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000" b="1" dirty="0">
                <a:solidFill>
                  <a:sysClr val="windowText" lastClr="000000"/>
                </a:solidFill>
                <a:latin typeface="Helvetica" panose="020B0500000000000000" pitchFamily="34" charset="0"/>
              </a:rPr>
              <a:t>Meeting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13975F-7917-45D2-8FB9-12724DAD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B12D27E0-38D9-40A5-9FC4-4491D7A39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59636"/>
              </p:ext>
            </p:extLst>
          </p:nvPr>
        </p:nvGraphicFramePr>
        <p:xfrm>
          <a:off x="838200" y="1143000"/>
          <a:ext cx="7162800" cy="2500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4056242766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xmlns="" val="401056261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xmlns="" val="2375275998"/>
                    </a:ext>
                  </a:extLst>
                </a:gridCol>
              </a:tblGrid>
              <a:tr h="68592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Project Team Meeting (301) – Teams Meeting – June, 2020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MIC - Agenda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6836242"/>
                  </a:ext>
                </a:extLst>
              </a:tr>
              <a:tr h="334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Leader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Time (min)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2393384060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Introductions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Karen Picker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761747347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willing to run test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Karen Picker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3102386731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 Step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 &amp; Rodrigo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2021967768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SPS Review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 &amp; Rodrigo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473835978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Adjournment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 Picker</a:t>
                      </a:r>
                    </a:p>
                  </a:txBody>
                  <a:tcPr marL="64170" marR="6417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170" marR="64170" marT="0" marB="0"/>
                </a:tc>
                <a:extLst>
                  <a:ext uri="{0D108BD9-81ED-4DB2-BD59-A6C34878D82A}">
                    <a16:rowId xmlns:a16="http://schemas.microsoft.com/office/drawing/2014/main" xmlns="" val="297658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9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2ADB6B4-F311-4B2C-931A-A12E71F3B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23950"/>
          </a:xfrm>
        </p:spPr>
        <p:txBody>
          <a:bodyPr/>
          <a:lstStyle/>
          <a:p>
            <a:pPr lvl="1"/>
            <a:r>
              <a:rPr lang="en-US" dirty="0">
                <a:solidFill>
                  <a:schemeClr val="accent4"/>
                </a:solidFill>
              </a:rPr>
              <a:t>Nova Chem - George Donald 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Eastman - Huddle, Curtis </a:t>
            </a:r>
          </a:p>
          <a:p>
            <a:pPr lvl="1"/>
            <a:r>
              <a:rPr lang="en-US" dirty="0" err="1">
                <a:solidFill>
                  <a:schemeClr val="accent4"/>
                </a:solidFill>
              </a:rPr>
              <a:t>Advansix</a:t>
            </a:r>
            <a:r>
              <a:rPr lang="en-US" dirty="0">
                <a:solidFill>
                  <a:schemeClr val="accent4"/>
                </a:solidFill>
              </a:rPr>
              <a:t> - Tiffany New-Courtney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E780168-9B1E-4745-A3E0-E306053A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 Running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9A0752-9331-4705-9CE1-D1794BD9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8438F8-7428-4133-A433-EB3901AF1EA2}"/>
              </a:ext>
            </a:extLst>
          </p:cNvPr>
          <p:cNvSpPr txBox="1"/>
          <p:nvPr/>
        </p:nvSpPr>
        <p:spPr>
          <a:xfrm>
            <a:off x="533400" y="2266950"/>
            <a:ext cx="7924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Order one rack to figure out stagnant conditions design</a:t>
            </a:r>
          </a:p>
          <a:p>
            <a:pPr lvl="1"/>
            <a:r>
              <a:rPr lang="en-US" dirty="0"/>
              <a:t>Select metallurgy via survey</a:t>
            </a:r>
          </a:p>
          <a:p>
            <a:pPr lvl="1"/>
            <a:r>
              <a:rPr lang="en-US" dirty="0"/>
              <a:t>Gather post test microbial analysis proposals</a:t>
            </a:r>
          </a:p>
          <a:p>
            <a:pPr lvl="2"/>
            <a:r>
              <a:rPr lang="en-US" dirty="0"/>
              <a:t>SES 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 of Oklahoma -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Dr. Bradley Stevenson</a:t>
            </a:r>
          </a:p>
        </p:txBody>
      </p:sp>
    </p:spTree>
    <p:extLst>
      <p:ext uri="{BB962C8B-B14F-4D97-AF65-F5344CB8AC3E}">
        <p14:creationId xmlns:p14="http://schemas.microsoft.com/office/powerpoint/2010/main" val="185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5AC9F9A-016A-41AC-B3F2-431A5028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7965"/>
            <a:ext cx="8229600" cy="857250"/>
          </a:xfrm>
        </p:spPr>
        <p:txBody>
          <a:bodyPr/>
          <a:lstStyle/>
          <a:p>
            <a:r>
              <a:rPr lang="en-US" dirty="0"/>
              <a:t>Coupons to be included in Survey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2AA519B-CAD0-4BC8-AABF-3638C6F0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4761B0B-471B-444D-B097-3514D7FDC5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3400" y="1125200"/>
            <a:ext cx="7772400" cy="3410164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en-US" sz="1400" dirty="0"/>
              <a:t>Which alloys to test?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316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2101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2205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2507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2707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6XN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Seacure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F255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CuNi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err="1" smtClean="0"/>
              <a:t>Ti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254SMO</a:t>
            </a:r>
            <a:endParaRPr lang="en-US" sz="1400" dirty="0"/>
          </a:p>
          <a:p>
            <a:r>
              <a:rPr lang="en-US" sz="1400" dirty="0" smtClean="0"/>
              <a:t>Need UNS </a:t>
            </a:r>
            <a:r>
              <a:rPr lang="en-US" sz="1400" smtClean="0"/>
              <a:t>numbers listed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Other Metallurgies…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304 </a:t>
            </a:r>
            <a:r>
              <a:rPr lang="en-US" sz="1400" dirty="0" smtClean="0">
                <a:solidFill>
                  <a:srgbClr val="FF0000"/>
                </a:solidFill>
              </a:rPr>
              <a:t>Stainless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E6FD217-41EC-4DB8-8489-410722425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661776"/>
            <a:ext cx="2462997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330249B2-E39E-4882-BA59-6E0AD7636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428750"/>
            <a:ext cx="8382000" cy="350946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Review of project objective from SPS:</a:t>
            </a:r>
          </a:p>
          <a:p>
            <a:pPr marL="457200" lvl="1" indent="0">
              <a:buNone/>
            </a:pPr>
            <a:r>
              <a:rPr lang="en-US" dirty="0"/>
              <a:t>“Define behavior parameters such as </a:t>
            </a:r>
            <a:r>
              <a:rPr lang="en-US" b="1" dirty="0">
                <a:solidFill>
                  <a:schemeClr val="accent3"/>
                </a:solidFill>
              </a:rPr>
              <a:t>visual appearance of corrosion </a:t>
            </a:r>
            <a:r>
              <a:rPr lang="en-US" dirty="0"/>
              <a:t>(pitting), </a:t>
            </a:r>
            <a:r>
              <a:rPr lang="en-US" b="1" dirty="0">
                <a:solidFill>
                  <a:schemeClr val="accent3"/>
                </a:solidFill>
              </a:rPr>
              <a:t>microstructural changes </a:t>
            </a:r>
            <a:r>
              <a:rPr lang="en-US" dirty="0"/>
              <a:t>(grain attack) and rate of progression of </a:t>
            </a:r>
            <a:r>
              <a:rPr lang="en-US" b="1" dirty="0">
                <a:solidFill>
                  <a:schemeClr val="accent3"/>
                </a:solidFill>
              </a:rPr>
              <a:t>various stainless steels</a:t>
            </a:r>
            <a:r>
              <a:rPr lang="en-US" dirty="0"/>
              <a:t> in MIC containing environments.”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422A8C27-A26B-4CC9-9F37-1E2FFEC0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000" b="1" dirty="0">
                <a:solidFill>
                  <a:sysClr val="windowText" lastClr="000000"/>
                </a:solidFill>
                <a:latin typeface="Helvetica" panose="020B0500000000000000" pitchFamily="34" charset="0"/>
              </a:rPr>
              <a:t>SPS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2CCA454-1760-4566-B0AC-6BE8FA5B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82C0-1630-794F-B3EE-176E1189E2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I_Wide_080317">
  <a:themeElements>
    <a:clrScheme name="MTI">
      <a:dk1>
        <a:sysClr val="windowText" lastClr="000000"/>
      </a:dk1>
      <a:lt1>
        <a:sysClr val="window" lastClr="FFFFFF"/>
      </a:lt1>
      <a:dk2>
        <a:srgbClr val="254089"/>
      </a:dk2>
      <a:lt2>
        <a:srgbClr val="D1CFD0"/>
      </a:lt2>
      <a:accent1>
        <a:srgbClr val="005599"/>
      </a:accent1>
      <a:accent2>
        <a:srgbClr val="254089"/>
      </a:accent2>
      <a:accent3>
        <a:srgbClr val="00AEE4"/>
      </a:accent3>
      <a:accent4>
        <a:srgbClr val="8DC600"/>
      </a:accent4>
      <a:accent5>
        <a:srgbClr val="F5A853"/>
      </a:accent5>
      <a:accent6>
        <a:srgbClr val="E6E4E4"/>
      </a:accent6>
      <a:hlink>
        <a:srgbClr val="00ACE4"/>
      </a:hlink>
      <a:folHlink>
        <a:srgbClr val="0055E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6C655119CCCD4FB599030392E253EF" ma:contentTypeVersion="13" ma:contentTypeDescription="Create a new document." ma:contentTypeScope="" ma:versionID="b9bb7bf4a1b88e7f18b496c31d2bf3e4">
  <xsd:schema xmlns:xsd="http://www.w3.org/2001/XMLSchema" xmlns:xs="http://www.w3.org/2001/XMLSchema" xmlns:p="http://schemas.microsoft.com/office/2006/metadata/properties" xmlns:ns3="9a1e01e9-da6d-4e03-abcb-4b8620002b42" xmlns:ns4="6e17daba-d093-4996-9f9b-ed82af64b879" targetNamespace="http://schemas.microsoft.com/office/2006/metadata/properties" ma:root="true" ma:fieldsID="3907cad664cc7c1a1a95709c529d1f7a" ns3:_="" ns4:_="">
    <xsd:import namespace="9a1e01e9-da6d-4e03-abcb-4b8620002b42"/>
    <xsd:import namespace="6e17daba-d093-4996-9f9b-ed82af64b8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e01e9-da6d-4e03-abcb-4b8620002b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daba-d093-4996-9f9b-ed82af64b8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6D9283-332B-4FDF-BE2A-3F92171C310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a1e01e9-da6d-4e03-abcb-4b8620002b42"/>
    <ds:schemaRef ds:uri="http://purl.org/dc/elements/1.1/"/>
    <ds:schemaRef ds:uri="http://schemas.microsoft.com/office/2006/metadata/properties"/>
    <ds:schemaRef ds:uri="http://schemas.microsoft.com/office/2006/documentManagement/types"/>
    <ds:schemaRef ds:uri="6e17daba-d093-4996-9f9b-ed82af64b87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F30A94-55BC-48E1-87BF-2B78A73DE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0046B5-867F-4C70-8726-83D0A379F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1e01e9-da6d-4e03-abcb-4b8620002b42"/>
    <ds:schemaRef ds:uri="6e17daba-d093-4996-9f9b-ed82af64b8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MTI_PPT_Wide_17</Template>
  <TotalTime>40</TotalTime>
  <Words>202</Words>
  <Application>Microsoft Office PowerPoint</Application>
  <PresentationFormat>On-screen Show (16:9)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Cordia New</vt:lpstr>
      <vt:lpstr>Courier New</vt:lpstr>
      <vt:lpstr>Helvetica</vt:lpstr>
      <vt:lpstr>Times New Roman</vt:lpstr>
      <vt:lpstr>MTI_Wide_080317</vt:lpstr>
      <vt:lpstr>MICROBIOLOGICAL CORROSION OF LEAN, SUPER, HYPER DUPLEX AND AUSTENITIC SS (301)</vt:lpstr>
      <vt:lpstr>Meeting Agenda</vt:lpstr>
      <vt:lpstr>Participants Running Test</vt:lpstr>
      <vt:lpstr>Coupons to be included in Survey</vt:lpstr>
      <vt:lpstr>SPS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Page, Type Only Option, 3-Line Headline Acceptable, Lorem Ipsum Dolor</dc:title>
  <dc:creator>Bill Bieber</dc:creator>
  <cp:lastModifiedBy>elitebook</cp:lastModifiedBy>
  <cp:revision>12</cp:revision>
  <cp:lastPrinted>2020-06-24T16:10:09Z</cp:lastPrinted>
  <dcterms:created xsi:type="dcterms:W3CDTF">2019-02-15T21:14:09Z</dcterms:created>
  <dcterms:modified xsi:type="dcterms:W3CDTF">2022-03-01T16:41:22Z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karen.picker@sandvik.com</vt:lpwstr>
  </property>
  <property fmtid="{D5CDD505-2E9C-101B-9397-08002B2CF9AE}" pid="5" name="MSIP_Label_e58707db-cea7-4907-92d1-cf323291762b_SetDate">
    <vt:lpwstr>2020-01-16T22:35:49.5055781Z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Sensitivity">
    <vt:lpwstr>Restricted (i2)</vt:lpwstr>
  </property>
  <property fmtid="{D5CDD505-2E9C-101B-9397-08002B2CF9AE}" pid="10" name="ContentTypeId">
    <vt:lpwstr>0x0101009F6C655119CCCD4FB599030392E253EF</vt:lpwstr>
  </property>
</Properties>
</file>