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65" r:id="rId5"/>
    <p:sldId id="257" r:id="rId6"/>
    <p:sldId id="258" r:id="rId7"/>
    <p:sldId id="355" r:id="rId8"/>
    <p:sldId id="329" r:id="rId9"/>
    <p:sldId id="330" r:id="rId10"/>
    <p:sldId id="331" r:id="rId11"/>
    <p:sldId id="356" r:id="rId12"/>
    <p:sldId id="324" r:id="rId13"/>
    <p:sldId id="271" r:id="rId14"/>
    <p:sldId id="362" r:id="rId15"/>
    <p:sldId id="363" r:id="rId16"/>
    <p:sldId id="364" r:id="rId17"/>
    <p:sldId id="357" r:id="rId18"/>
    <p:sldId id="350" r:id="rId19"/>
    <p:sldId id="336" r:id="rId20"/>
    <p:sldId id="338" r:id="rId21"/>
    <p:sldId id="339" r:id="rId22"/>
    <p:sldId id="366" r:id="rId23"/>
    <p:sldId id="360" r:id="rId24"/>
    <p:sldId id="316" r:id="rId25"/>
    <p:sldId id="318" r:id="rId26"/>
    <p:sldId id="358" r:id="rId27"/>
    <p:sldId id="319" r:id="rId28"/>
    <p:sldId id="359" r:id="rId29"/>
    <p:sldId id="320" r:id="rId30"/>
    <p:sldId id="367" r:id="rId31"/>
    <p:sldId id="349" r:id="rId32"/>
    <p:sldId id="368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CBD1DE"/>
    <a:srgbClr val="E7E9EF"/>
    <a:srgbClr val="000000"/>
    <a:srgbClr val="9966FF"/>
    <a:srgbClr val="9933FF"/>
    <a:srgbClr val="9900FF"/>
    <a:srgbClr val="33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2" autoAdjust="0"/>
  </p:normalViewPr>
  <p:slideViewPr>
    <p:cSldViewPr snapToObjects="1">
      <p:cViewPr varScale="1">
        <p:scale>
          <a:sx n="132" d="100"/>
          <a:sy n="132" d="100"/>
        </p:scale>
        <p:origin x="1014" y="114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B2E1-62CD-334D-A9E0-46CFE8FB5F55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23531-ECD0-3A4A-BFF7-EC64D51B3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A291F-92E0-1241-B9CB-1D01D8A9ED05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428A-9AA9-064C-80B7-61813F4B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 sz="1400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0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8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="1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3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23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3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31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0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6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5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0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96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47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30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55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01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60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.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50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29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D428A-9AA9-064C-80B7-61813F4B8A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="1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9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b="1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3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00150"/>
            <a:ext cx="7772400" cy="269367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8110"/>
            <a:ext cx="6400800" cy="32004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649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08"/>
            <a:ext cx="8229600" cy="28506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97358"/>
            <a:ext cx="8229600" cy="666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64108"/>
            <a:ext cx="8229600" cy="6096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 bwMode="white">
          <a:xfrm>
            <a:off x="8869346" y="4894806"/>
            <a:ext cx="274320" cy="24869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6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ML20210013-006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87FF-C34E-4949-903D-A3D637C80E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06247"/>
            <a:ext cx="4025900" cy="3308603"/>
          </a:xfrm>
        </p:spPr>
        <p:txBody>
          <a:bodyPr>
            <a:normAutofit/>
          </a:bodyPr>
          <a:lstStyle>
            <a:lvl1pPr marL="225425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Char char=""/>
              <a:tabLst/>
              <a:defRPr sz="2400"/>
            </a:lvl1pPr>
            <a:lvl2pPr marL="461963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/>
              <a:defRPr sz="1800"/>
            </a:lvl2pPr>
            <a:lvl3pPr marL="627063" marR="0" indent="-1651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/>
            </a:lvl3pPr>
            <a:lvl4pPr marL="684213" indent="-223838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6247"/>
            <a:ext cx="4038600" cy="3308603"/>
          </a:xfrm>
        </p:spPr>
        <p:txBody>
          <a:bodyPr>
            <a:normAutofit/>
          </a:bodyPr>
          <a:lstStyle>
            <a:lvl1pPr marL="230188" indent="-230188">
              <a:buClr>
                <a:schemeClr val="accent1"/>
              </a:buClr>
              <a:defRPr sz="2400"/>
            </a:lvl1pPr>
            <a:lvl2pPr marL="461963" indent="-179388">
              <a:buClr>
                <a:schemeClr val="accent1"/>
              </a:buClr>
              <a:buFont typeface="Calibri" panose="020F0502020204030204" pitchFamily="34" charset="0"/>
              <a:buChar char="–"/>
              <a:defRPr sz="1800"/>
            </a:lvl2pPr>
            <a:lvl3pPr marL="627063" indent="-165100">
              <a:buClr>
                <a:schemeClr val="accent1"/>
              </a:buClr>
              <a:defRPr sz="1600"/>
            </a:lvl3pPr>
            <a:lvl4pPr marL="684213" indent="-223838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white">
          <a:xfrm>
            <a:off x="8869346" y="4894806"/>
            <a:ext cx="274320" cy="24869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ML20210013-006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95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 bwMode="white">
          <a:xfrm>
            <a:off x="8869346" y="4894806"/>
            <a:ext cx="274320" cy="24869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2567" y="1206247"/>
            <a:ext cx="8252577" cy="3308603"/>
          </a:xfrm>
        </p:spPr>
        <p:txBody>
          <a:bodyPr rIns="182880">
            <a:normAutofit/>
          </a:bodyPr>
          <a:lstStyle>
            <a:lvl1pPr>
              <a:buClr>
                <a:schemeClr val="accent1"/>
              </a:buClr>
              <a:defRPr/>
            </a:lvl1pPr>
            <a:lvl2pPr marL="512763" indent="-111125">
              <a:buClr>
                <a:schemeClr val="accent1"/>
              </a:buClr>
              <a:buFont typeface="Calibri" panose="020F0502020204030204" pitchFamily="34" charset="0"/>
              <a:buChar char="̶"/>
              <a:defRPr/>
            </a:lvl2pPr>
            <a:lvl3pPr marL="742950" indent="-168275">
              <a:buClr>
                <a:schemeClr val="accent1"/>
              </a:buClr>
              <a:defRPr/>
            </a:lvl3pPr>
            <a:lvl4pPr marL="573087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ML20210013-006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9900" y="1143000"/>
            <a:ext cx="8255245" cy="30861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86987"/>
            <a:ext cx="2895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ML20210013-006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62164" y="4894806"/>
            <a:ext cx="294362" cy="248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64992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57749"/>
            <a:ext cx="609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400" cy="167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Process Overview and Technology for Renewable Diesel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257550"/>
            <a:ext cx="6400800" cy="990600"/>
          </a:xfrm>
        </p:spPr>
        <p:txBody>
          <a:bodyPr/>
          <a:lstStyle/>
          <a:p>
            <a:r>
              <a:rPr lang="en-US" dirty="0"/>
              <a:t>Presentation Date: 21</a:t>
            </a:r>
            <a:r>
              <a:rPr lang="en-US" baseline="30000" dirty="0"/>
              <a:t>st</a:t>
            </a:r>
            <a:r>
              <a:rPr lang="en-US" dirty="0"/>
              <a:t> June 2022</a:t>
            </a:r>
          </a:p>
          <a:p>
            <a:r>
              <a:rPr lang="en-US" dirty="0"/>
              <a:t>Presentation: Virtual</a:t>
            </a:r>
          </a:p>
          <a:p>
            <a:r>
              <a:rPr lang="en-US" dirty="0"/>
              <a:t>Authors:  Garry Jacobs and Cathleen Shargay, Fluor Corp.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Content Placeholder 5">
            <a:extLst>
              <a:ext uri="{FF2B5EF4-FFF2-40B4-BE49-F238E27FC236}">
                <a16:creationId xmlns:a16="http://schemas.microsoft.com/office/drawing/2014/main" id="{9784FADD-82A4-4EF5-B9A3-13E881D2B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364675"/>
              </p:ext>
            </p:extLst>
          </p:nvPr>
        </p:nvGraphicFramePr>
        <p:xfrm>
          <a:off x="473075" y="1206500"/>
          <a:ext cx="80467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71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610254">
                  <a:extLst>
                    <a:ext uri="{9D8B030D-6E8A-4147-A177-3AD203B41FA5}">
                      <a16:colId xmlns:a16="http://schemas.microsoft.com/office/drawing/2014/main" val="2004355874"/>
                    </a:ext>
                  </a:extLst>
                </a:gridCol>
                <a:gridCol w="554532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423362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91593492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44054672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73509277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86278730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890995184"/>
                    </a:ext>
                  </a:extLst>
                </a:gridCol>
              </a:tblGrid>
              <a:tr h="6251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FFA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sz="1400" b="0" baseline="0" dirty="0"/>
                        <a:t>(</a:t>
                      </a:r>
                      <a:r>
                        <a:rPr lang="en-US" sz="1400" b="0" baseline="0" dirty="0" err="1"/>
                        <a:t>wt</a:t>
                      </a:r>
                      <a:r>
                        <a:rPr lang="en-US" sz="1400" b="0" baseline="0" dirty="0"/>
                        <a:t>%)</a:t>
                      </a:r>
                      <a:endParaRPr lang="en-US" sz="1400" b="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Tallow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C12-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  </a:t>
                      </a:r>
                      <a:r>
                        <a:rPr lang="en-US" sz="1400" dirty="0"/>
                        <a:t>C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14</a:t>
                      </a:r>
                      <a:r>
                        <a:rPr lang="en-US" sz="1400" dirty="0"/>
                        <a:t>: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  </a:t>
                      </a:r>
                      <a:r>
                        <a:rPr lang="en-US" sz="1400" dirty="0"/>
                        <a:t>C14:1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0.1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C15:0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C15:1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C16:0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16</a:t>
                      </a:r>
                      <a:r>
                        <a:rPr lang="en-US" sz="1400" dirty="0"/>
                        <a:t>: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12.9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C17:0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C17:1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C18:0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C18:1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35.8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463454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</a:t>
                      </a:r>
                      <a:r>
                        <a:rPr lang="en-US" sz="1400" b="1" dirty="0">
                          <a:solidFill>
                            <a:srgbClr val="7030A0"/>
                          </a:solidFill>
                        </a:rPr>
                        <a:t>18</a:t>
                      </a:r>
                      <a:r>
                        <a:rPr lang="en-US" sz="1400" dirty="0"/>
                        <a:t>: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  C18:3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  C20:0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  C20:1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C22+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8983695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Free Fatty Acid (FFA) Nomenclature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4654" y="2195348"/>
            <a:ext cx="506755" cy="233627"/>
          </a:xfrm>
          <a:prstGeom prst="roundRect">
            <a:avLst>
              <a:gd name="adj" fmla="val 40197"/>
            </a:avLst>
          </a:prstGeom>
          <a:noFill/>
          <a:ln w="349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8822" y="1845648"/>
            <a:ext cx="6856742" cy="2743200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55167" y="3725351"/>
            <a:ext cx="501738" cy="224511"/>
          </a:xfrm>
          <a:prstGeom prst="roundRect">
            <a:avLst>
              <a:gd name="adj" fmla="val 40197"/>
            </a:avLst>
          </a:prstGeom>
          <a:noFill/>
          <a:ln w="349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H="1" flipV="1">
            <a:off x="1068757" y="2319713"/>
            <a:ext cx="2247885" cy="130246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58" idx="3"/>
          </p:cNvCxnSpPr>
          <p:nvPr/>
        </p:nvCxnSpPr>
        <p:spPr>
          <a:xfrm flipH="1" flipV="1">
            <a:off x="1648822" y="2919707"/>
            <a:ext cx="1174556" cy="25582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1068757" y="3578266"/>
            <a:ext cx="1700044" cy="255558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2838541" y="2168656"/>
            <a:ext cx="3033235" cy="1513995"/>
            <a:chOff x="2959899" y="2815070"/>
            <a:chExt cx="2679413" cy="1191853"/>
          </a:xfrm>
        </p:grpSpPr>
        <p:grpSp>
          <p:nvGrpSpPr>
            <p:cNvPr id="140" name="Group 139"/>
            <p:cNvGrpSpPr/>
            <p:nvPr/>
          </p:nvGrpSpPr>
          <p:grpSpPr>
            <a:xfrm>
              <a:off x="3034323" y="2996713"/>
              <a:ext cx="2473780" cy="1010210"/>
              <a:chOff x="3004573" y="2690939"/>
              <a:chExt cx="2204388" cy="862616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3004573" y="2690939"/>
                <a:ext cx="2204388" cy="862616"/>
                <a:chOff x="3004573" y="2690939"/>
                <a:chExt cx="2204388" cy="862616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3004573" y="2690939"/>
                  <a:ext cx="2204388" cy="862616"/>
                  <a:chOff x="3004573" y="2690939"/>
                  <a:chExt cx="2204388" cy="862616"/>
                </a:xfrm>
              </p:grpSpPr>
              <p:grpSp>
                <p:nvGrpSpPr>
                  <p:cNvPr id="16" name="Group 429"/>
                  <p:cNvGrpSpPr>
                    <a:grpSpLocks/>
                  </p:cNvGrpSpPr>
                  <p:nvPr/>
                </p:nvGrpSpPr>
                <p:grpSpPr bwMode="auto">
                  <a:xfrm rot="10800000" flipV="1">
                    <a:off x="3004573" y="2698082"/>
                    <a:ext cx="2034634" cy="855473"/>
                    <a:chOff x="1956894" y="1998132"/>
                    <a:chExt cx="5296980" cy="2564057"/>
                  </a:xfrm>
                </p:grpSpPr>
                <p:grpSp>
                  <p:nvGrpSpPr>
                    <p:cNvPr id="18" name="Group 4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74356" y="3076575"/>
                      <a:ext cx="4596892" cy="280119"/>
                      <a:chOff x="2574356" y="3076575"/>
                      <a:chExt cx="4596892" cy="280119"/>
                    </a:xfrm>
                  </p:grpSpPr>
                  <p:grpSp>
                    <p:nvGrpSpPr>
                      <p:cNvPr id="84" name="Group 4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4356" y="3076575"/>
                        <a:ext cx="2635819" cy="270594"/>
                        <a:chOff x="2574356" y="3076575"/>
                        <a:chExt cx="2635819" cy="270594"/>
                      </a:xfrm>
                    </p:grpSpPr>
                    <p:grpSp>
                      <p:nvGrpSpPr>
                        <p:cNvPr id="100" name="Group 5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4356" y="3076575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108" name="Group 5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112" name="Straight Connector 52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13" name="Straight Connector 52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109" name="Group 5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110" name="Straight Connector 52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11" name="Straight Connector 52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  <p:grpSp>
                      <p:nvGrpSpPr>
                        <p:cNvPr id="101" name="Group 5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4044" y="3081512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102" name="Group 5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106" name="Straight Connector 51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07" name="Straight Connector 52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103" name="Group 5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104" name="Straight Connector 51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105" name="Straight Connector 51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  <p:grpSp>
                    <p:nvGrpSpPr>
                      <p:cNvPr id="85" name="Group 4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90273" y="3090515"/>
                        <a:ext cx="1980975" cy="266179"/>
                        <a:chOff x="2574356" y="3076575"/>
                        <a:chExt cx="1980975" cy="266179"/>
                      </a:xfrm>
                    </p:grpSpPr>
                    <p:grpSp>
                      <p:nvGrpSpPr>
                        <p:cNvPr id="86" name="Group 4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4356" y="3076575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94" name="Group 5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98" name="Straight Connector 51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99" name="Straight Connector 51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95" name="Group 5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96" name="Straight Connector 50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97" name="Straight Connector 51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  <p:grpSp>
                      <p:nvGrpSpPr>
                        <p:cNvPr id="88" name="Group 5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4043" y="3081512"/>
                          <a:ext cx="671288" cy="261242"/>
                          <a:chOff x="2574356" y="3076575"/>
                          <a:chExt cx="671287" cy="261242"/>
                        </a:xfrm>
                      </p:grpSpPr>
                      <p:cxnSp>
                        <p:nvCxnSpPr>
                          <p:cNvPr id="92" name="Straight Connector 50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2574356" y="3076575"/>
                            <a:ext cx="342675" cy="256480"/>
                          </a:xfrm>
                          <a:prstGeom prst="line">
                            <a:avLst/>
                          </a:prstGeom>
                          <a:noFill/>
                          <a:ln w="22225" algn="ctr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93" name="Straight Connector 50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2902968" y="3081337"/>
                            <a:ext cx="342675" cy="256480"/>
                          </a:xfrm>
                          <a:prstGeom prst="line">
                            <a:avLst/>
                          </a:prstGeom>
                          <a:noFill/>
                          <a:ln w="22225" algn="ctr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  <p:grpSp>
                  <p:nvGrpSpPr>
                    <p:cNvPr id="19" name="Group 432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002138" y="4226628"/>
                      <a:ext cx="5251736" cy="284534"/>
                      <a:chOff x="2574356" y="3076575"/>
                      <a:chExt cx="5251736" cy="284534"/>
                    </a:xfrm>
                  </p:grpSpPr>
                  <p:grpSp>
                    <p:nvGrpSpPr>
                      <p:cNvPr id="54" name="Group 4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4356" y="3076575"/>
                        <a:ext cx="2635819" cy="270594"/>
                        <a:chOff x="2574356" y="3076575"/>
                        <a:chExt cx="2635819" cy="270594"/>
                      </a:xfrm>
                    </p:grpSpPr>
                    <p:grpSp>
                      <p:nvGrpSpPr>
                        <p:cNvPr id="70" name="Group 4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4356" y="3076575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78" name="Group 4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82" name="Straight Connector 49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83" name="Straight Connector 49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79" name="Group 4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80" name="Straight Connector 49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81" name="Straight Connector 49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  <p:grpSp>
                      <p:nvGrpSpPr>
                        <p:cNvPr id="71" name="Group 4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4044" y="3081512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72" name="Group 4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76" name="Straight Connector 48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77" name="Straight Connector 49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73" name="Group 48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74" name="Straight Connector 48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75" name="Straight Connector 48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  <p:grpSp>
                    <p:nvGrpSpPr>
                      <p:cNvPr id="55" name="Group 4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90273" y="3090515"/>
                        <a:ext cx="2635819" cy="270594"/>
                        <a:chOff x="2574356" y="3076575"/>
                        <a:chExt cx="2635819" cy="270594"/>
                      </a:xfrm>
                    </p:grpSpPr>
                    <p:grpSp>
                      <p:nvGrpSpPr>
                        <p:cNvPr id="56" name="Group 4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4356" y="3076575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64" name="Group 4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68" name="Straight Connector 48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69" name="Straight Connector 48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65" name="Group 4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66" name="Straight Connector 47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67" name="Straight Connector 48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  <p:grpSp>
                      <p:nvGrpSpPr>
                        <p:cNvPr id="57" name="Group 4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4044" y="3081512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58" name="Group 4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62" name="Straight Connector 47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63" name="Straight Connector 47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59" name="Group 47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60" name="Straight Connector 47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61" name="Straight Connector 47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</p:grpSp>
                <p:grpSp>
                  <p:nvGrpSpPr>
                    <p:cNvPr id="20" name="Group 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6894" y="1998132"/>
                      <a:ext cx="3942048" cy="279597"/>
                      <a:chOff x="2574356" y="3076575"/>
                      <a:chExt cx="3942048" cy="279597"/>
                    </a:xfrm>
                  </p:grpSpPr>
                  <p:grpSp>
                    <p:nvGrpSpPr>
                      <p:cNvPr id="24" name="Group 4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4356" y="3076575"/>
                        <a:ext cx="2635819" cy="270594"/>
                        <a:chOff x="2574356" y="3076575"/>
                        <a:chExt cx="2635819" cy="270594"/>
                      </a:xfrm>
                    </p:grpSpPr>
                    <p:grpSp>
                      <p:nvGrpSpPr>
                        <p:cNvPr id="40" name="Group 4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4356" y="3076575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48" name="Group 4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52" name="Straight Connector 46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53" name="Straight Connector 46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49" name="Group 4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50" name="Straight Connector 46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51" name="Straight Connector 46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  <p:grpSp>
                      <p:nvGrpSpPr>
                        <p:cNvPr id="41" name="Group 4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4044" y="3081512"/>
                          <a:ext cx="1326131" cy="265657"/>
                          <a:chOff x="2574356" y="3076575"/>
                          <a:chExt cx="1326131" cy="265657"/>
                        </a:xfrm>
                      </p:grpSpPr>
                      <p:grpSp>
                        <p:nvGrpSpPr>
                          <p:cNvPr id="42" name="Group 4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74356" y="3076575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46" name="Straight Connector 45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47" name="Straight Connector 46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grpSp>
                        <p:nvGrpSpPr>
                          <p:cNvPr id="43" name="Group 4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29200" y="3080990"/>
                            <a:ext cx="671287" cy="261242"/>
                            <a:chOff x="2574356" y="3076575"/>
                            <a:chExt cx="671287" cy="261242"/>
                          </a:xfrm>
                        </p:grpSpPr>
                        <p:cxnSp>
                          <p:nvCxnSpPr>
                            <p:cNvPr id="44" name="Straight Connector 45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2574356" y="3076575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45" name="Straight Connector 45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 flipV="1">
                              <a:off x="2902968" y="3081337"/>
                              <a:ext cx="342675" cy="256480"/>
                            </a:xfrm>
                            <a:prstGeom prst="line">
                              <a:avLst/>
                            </a:prstGeom>
                            <a:noFill/>
                            <a:ln w="22225" algn="ctr">
                              <a:solidFill>
                                <a:srgbClr val="00B05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  <p:grpSp>
                    <p:nvGrpSpPr>
                      <p:cNvPr id="26" name="Group 4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90273" y="3090516"/>
                        <a:ext cx="1326131" cy="265656"/>
                        <a:chOff x="2574356" y="3076575"/>
                        <a:chExt cx="1326131" cy="265657"/>
                      </a:xfrm>
                    </p:grpSpPr>
                    <p:grpSp>
                      <p:nvGrpSpPr>
                        <p:cNvPr id="34" name="Group 4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4356" y="3076575"/>
                          <a:ext cx="671287" cy="261242"/>
                          <a:chOff x="2574356" y="3076575"/>
                          <a:chExt cx="671287" cy="261242"/>
                        </a:xfrm>
                      </p:grpSpPr>
                      <p:cxnSp>
                        <p:nvCxnSpPr>
                          <p:cNvPr id="38" name="Straight Connector 45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2574356" y="3076575"/>
                            <a:ext cx="342675" cy="256480"/>
                          </a:xfrm>
                          <a:prstGeom prst="line">
                            <a:avLst/>
                          </a:prstGeom>
                          <a:noFill/>
                          <a:ln w="22225" algn="ctr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39" name="Straight Connector 45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2902968" y="3081337"/>
                            <a:ext cx="342675" cy="256480"/>
                          </a:xfrm>
                          <a:prstGeom prst="line">
                            <a:avLst/>
                          </a:prstGeom>
                          <a:noFill/>
                          <a:ln w="22225" algn="ctr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35" name="Group 4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29200" y="3080990"/>
                          <a:ext cx="671287" cy="261242"/>
                          <a:chOff x="2574356" y="3076575"/>
                          <a:chExt cx="671287" cy="261242"/>
                        </a:xfrm>
                      </p:grpSpPr>
                      <p:cxnSp>
                        <p:nvCxnSpPr>
                          <p:cNvPr id="36" name="Straight Connector 44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2574356" y="3076575"/>
                            <a:ext cx="342675" cy="256480"/>
                          </a:xfrm>
                          <a:prstGeom prst="line">
                            <a:avLst/>
                          </a:prstGeom>
                          <a:noFill/>
                          <a:ln w="22225" algn="ctr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37" name="Straight Connector 45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2902968" y="3081337"/>
                            <a:ext cx="342675" cy="256480"/>
                          </a:xfrm>
                          <a:prstGeom prst="line">
                            <a:avLst/>
                          </a:prstGeom>
                          <a:noFill/>
                          <a:ln w="22225" algn="ctr">
                            <a:solidFill>
                              <a:srgbClr val="00B05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  <p:cxnSp>
                  <p:nvCxnSpPr>
                    <p:cNvPr id="21" name="Straight Connector 43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993813" y="3238618"/>
                      <a:ext cx="280989" cy="210311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rgbClr val="00B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2" name="Straight Connector 43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737553" y="4351877"/>
                      <a:ext cx="280988" cy="210312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rgbClr val="00B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" name="Straight Connector 436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4577056" y="4351877"/>
                      <a:ext cx="280988" cy="210312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rgbClr val="00B05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23" name="Straight Connector 4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37324" y="2690939"/>
                    <a:ext cx="171637" cy="91871"/>
                  </a:xfrm>
                  <a:prstGeom prst="line">
                    <a:avLst/>
                  </a:prstGeom>
                  <a:noFill/>
                  <a:ln w="22225" algn="ctr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25" name="Straight Connector 4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97190" y="3047591"/>
                  <a:ext cx="171637" cy="91871"/>
                </a:xfrm>
                <a:prstGeom prst="line">
                  <a:avLst/>
                </a:prstGeom>
                <a:noFill/>
                <a:ln w="22225" algn="ctr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6" name="Straight Connector 496"/>
              <p:cNvCxnSpPr>
                <a:cxnSpLocks noChangeShapeType="1"/>
              </p:cNvCxnSpPr>
              <p:nvPr/>
            </p:nvCxnSpPr>
            <p:spPr bwMode="auto">
              <a:xfrm>
                <a:off x="5019006" y="3451070"/>
                <a:ext cx="181648" cy="90223"/>
              </a:xfrm>
              <a:prstGeom prst="line">
                <a:avLst/>
              </a:prstGeom>
              <a:noFill/>
              <a:ln w="22225" algn="ctr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7" name="Content Placeholder 4"/>
            <p:cNvSpPr txBox="1">
              <a:spLocks/>
            </p:cNvSpPr>
            <p:nvPr/>
          </p:nvSpPr>
          <p:spPr bwMode="auto">
            <a:xfrm>
              <a:off x="5468271" y="3041815"/>
              <a:ext cx="134159" cy="13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9900FF"/>
                  </a:solidFill>
                </a:rPr>
                <a:t>1</a:t>
              </a:r>
            </a:p>
          </p:txBody>
        </p:sp>
        <p:sp>
          <p:nvSpPr>
            <p:cNvPr id="148" name="Content Placeholder 4"/>
            <p:cNvSpPr txBox="1">
              <a:spLocks/>
            </p:cNvSpPr>
            <p:nvPr/>
          </p:nvSpPr>
          <p:spPr bwMode="auto">
            <a:xfrm>
              <a:off x="3490119" y="3036520"/>
              <a:ext cx="175600" cy="13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9900FF"/>
                  </a:solidFill>
                </a:rPr>
                <a:t>14</a:t>
              </a:r>
            </a:p>
          </p:txBody>
        </p:sp>
        <p:sp>
          <p:nvSpPr>
            <p:cNvPr id="149" name="Content Placeholder 4"/>
            <p:cNvSpPr txBox="1">
              <a:spLocks/>
            </p:cNvSpPr>
            <p:nvPr/>
          </p:nvSpPr>
          <p:spPr bwMode="auto">
            <a:xfrm>
              <a:off x="3870073" y="2815070"/>
              <a:ext cx="1116452" cy="138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C00000"/>
                  </a:solidFill>
                </a:rPr>
                <a:t>0 Double Bonds</a:t>
              </a:r>
            </a:p>
          </p:txBody>
        </p:sp>
        <p:sp>
          <p:nvSpPr>
            <p:cNvPr id="150" name="Content Placeholder 4"/>
            <p:cNvSpPr txBox="1">
              <a:spLocks/>
            </p:cNvSpPr>
            <p:nvPr/>
          </p:nvSpPr>
          <p:spPr bwMode="auto">
            <a:xfrm>
              <a:off x="3871471" y="3235918"/>
              <a:ext cx="1116452" cy="138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C00000"/>
                  </a:solidFill>
                </a:rPr>
                <a:t>1 Double Bond</a:t>
              </a:r>
            </a:p>
          </p:txBody>
        </p:sp>
        <p:sp>
          <p:nvSpPr>
            <p:cNvPr id="151" name="Content Placeholder 4"/>
            <p:cNvSpPr txBox="1">
              <a:spLocks/>
            </p:cNvSpPr>
            <p:nvPr/>
          </p:nvSpPr>
          <p:spPr bwMode="auto">
            <a:xfrm>
              <a:off x="3872869" y="3690322"/>
              <a:ext cx="1116452" cy="138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C00000"/>
                  </a:solidFill>
                </a:rPr>
                <a:t>2 Double Bonds</a:t>
              </a:r>
            </a:p>
          </p:txBody>
        </p:sp>
        <p:sp>
          <p:nvSpPr>
            <p:cNvPr id="152" name="Content Placeholder 4"/>
            <p:cNvSpPr txBox="1">
              <a:spLocks/>
            </p:cNvSpPr>
            <p:nvPr/>
          </p:nvSpPr>
          <p:spPr bwMode="auto">
            <a:xfrm>
              <a:off x="2996842" y="3509829"/>
              <a:ext cx="175600" cy="13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9900FF"/>
                  </a:solidFill>
                </a:rPr>
                <a:t>16</a:t>
              </a:r>
            </a:p>
          </p:txBody>
        </p:sp>
        <p:sp>
          <p:nvSpPr>
            <p:cNvPr id="153" name="Content Placeholder 4"/>
            <p:cNvSpPr txBox="1">
              <a:spLocks/>
            </p:cNvSpPr>
            <p:nvPr/>
          </p:nvSpPr>
          <p:spPr bwMode="auto">
            <a:xfrm>
              <a:off x="5227853" y="3454941"/>
              <a:ext cx="134159" cy="13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9900FF"/>
                  </a:solidFill>
                </a:rPr>
                <a:t>1</a:t>
              </a:r>
            </a:p>
          </p:txBody>
        </p:sp>
        <p:sp>
          <p:nvSpPr>
            <p:cNvPr id="154" name="Content Placeholder 4"/>
            <p:cNvSpPr txBox="1">
              <a:spLocks/>
            </p:cNvSpPr>
            <p:nvPr/>
          </p:nvSpPr>
          <p:spPr bwMode="auto">
            <a:xfrm>
              <a:off x="2959899" y="3739664"/>
              <a:ext cx="175600" cy="1381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9900FF"/>
                  </a:solidFill>
                </a:rPr>
                <a:t>18</a:t>
              </a:r>
            </a:p>
          </p:txBody>
        </p:sp>
        <p:sp>
          <p:nvSpPr>
            <p:cNvPr id="155" name="Content Placeholder 4"/>
            <p:cNvSpPr txBox="1">
              <a:spLocks/>
            </p:cNvSpPr>
            <p:nvPr/>
          </p:nvSpPr>
          <p:spPr bwMode="auto">
            <a:xfrm>
              <a:off x="5463712" y="3776832"/>
              <a:ext cx="175600" cy="13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1200" b="1" kern="0" dirty="0">
                  <a:solidFill>
                    <a:srgbClr val="9900FF"/>
                  </a:solidFill>
                </a:rPr>
                <a:t>1</a:t>
              </a:r>
            </a:p>
          </p:txBody>
        </p:sp>
      </p:grpSp>
      <p:sp>
        <p:nvSpPr>
          <p:cNvPr id="158" name="Rounded Rectangle 157"/>
          <p:cNvSpPr/>
          <p:nvPr/>
        </p:nvSpPr>
        <p:spPr>
          <a:xfrm>
            <a:off x="1142067" y="2802893"/>
            <a:ext cx="506755" cy="233627"/>
          </a:xfrm>
          <a:prstGeom prst="roundRect">
            <a:avLst>
              <a:gd name="adj" fmla="val 40197"/>
            </a:avLst>
          </a:prstGeom>
          <a:noFill/>
          <a:ln w="349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C98CFB-9E4B-468C-A90D-5A178051B977}"/>
              </a:ext>
            </a:extLst>
          </p:cNvPr>
          <p:cNvCxnSpPr/>
          <p:nvPr/>
        </p:nvCxnSpPr>
        <p:spPr>
          <a:xfrm flipV="1">
            <a:off x="5723240" y="2195348"/>
            <a:ext cx="0" cy="204047"/>
          </a:xfrm>
          <a:prstGeom prst="line">
            <a:avLst/>
          </a:prstGeom>
          <a:noFill/>
          <a:ln w="222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F2B95-E702-4DAB-B5F3-F746A74B10AE}"/>
              </a:ext>
            </a:extLst>
          </p:cNvPr>
          <p:cNvSpPr/>
          <p:nvPr/>
        </p:nvSpPr>
        <p:spPr>
          <a:xfrm>
            <a:off x="5773058" y="2202544"/>
            <a:ext cx="134257" cy="293914"/>
          </a:xfrm>
          <a:custGeom>
            <a:avLst/>
            <a:gdLst>
              <a:gd name="connsiteX0" fmla="*/ 0 w 134257"/>
              <a:gd name="connsiteY0" fmla="*/ 0 h 293914"/>
              <a:gd name="connsiteX1" fmla="*/ 0 w 134257"/>
              <a:gd name="connsiteY1" fmla="*/ 206828 h 293914"/>
              <a:gd name="connsiteX2" fmla="*/ 134257 w 134257"/>
              <a:gd name="connsiteY2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57" h="293914">
                <a:moveTo>
                  <a:pt x="0" y="0"/>
                </a:moveTo>
                <a:lnTo>
                  <a:pt x="0" y="206828"/>
                </a:lnTo>
                <a:lnTo>
                  <a:pt x="134257" y="293914"/>
                </a:lnTo>
              </a:path>
            </a:pathLst>
          </a:custGeom>
          <a:noFill/>
          <a:ln w="222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B4437B7-04BB-42BE-B2AD-37166FE64E45}"/>
              </a:ext>
            </a:extLst>
          </p:cNvPr>
          <p:cNvSpPr/>
          <p:nvPr/>
        </p:nvSpPr>
        <p:spPr>
          <a:xfrm>
            <a:off x="5405983" y="2602707"/>
            <a:ext cx="101603" cy="11557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6FC51230-EB86-4C27-8E4E-887C7C93B5AE}"/>
              </a:ext>
            </a:extLst>
          </p:cNvPr>
          <p:cNvSpPr/>
          <p:nvPr/>
        </p:nvSpPr>
        <p:spPr>
          <a:xfrm>
            <a:off x="5470302" y="2742607"/>
            <a:ext cx="134257" cy="293914"/>
          </a:xfrm>
          <a:custGeom>
            <a:avLst/>
            <a:gdLst>
              <a:gd name="connsiteX0" fmla="*/ 0 w 134257"/>
              <a:gd name="connsiteY0" fmla="*/ 0 h 293914"/>
              <a:gd name="connsiteX1" fmla="*/ 0 w 134257"/>
              <a:gd name="connsiteY1" fmla="*/ 206828 h 293914"/>
              <a:gd name="connsiteX2" fmla="*/ 134257 w 134257"/>
              <a:gd name="connsiteY2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57" h="293914">
                <a:moveTo>
                  <a:pt x="0" y="0"/>
                </a:moveTo>
                <a:lnTo>
                  <a:pt x="0" y="206828"/>
                </a:lnTo>
                <a:lnTo>
                  <a:pt x="134257" y="293914"/>
                </a:lnTo>
              </a:path>
            </a:pathLst>
          </a:custGeom>
          <a:noFill/>
          <a:ln w="222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0F8FE1F-518A-42A6-A981-8E5907D64ACB}"/>
              </a:ext>
            </a:extLst>
          </p:cNvPr>
          <p:cNvCxnSpPr/>
          <p:nvPr/>
        </p:nvCxnSpPr>
        <p:spPr>
          <a:xfrm flipV="1">
            <a:off x="5425318" y="2741035"/>
            <a:ext cx="0" cy="204047"/>
          </a:xfrm>
          <a:prstGeom prst="line">
            <a:avLst/>
          </a:prstGeom>
          <a:noFill/>
          <a:ln w="222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004EDC6-AD94-46DA-88FB-F899E609360B}"/>
              </a:ext>
            </a:extLst>
          </p:cNvPr>
          <p:cNvSpPr/>
          <p:nvPr/>
        </p:nvSpPr>
        <p:spPr>
          <a:xfrm rot="10800000" flipH="1">
            <a:off x="5755576" y="3572266"/>
            <a:ext cx="134257" cy="293914"/>
          </a:xfrm>
          <a:custGeom>
            <a:avLst/>
            <a:gdLst>
              <a:gd name="connsiteX0" fmla="*/ 0 w 134257"/>
              <a:gd name="connsiteY0" fmla="*/ 0 h 293914"/>
              <a:gd name="connsiteX1" fmla="*/ 0 w 134257"/>
              <a:gd name="connsiteY1" fmla="*/ 206828 h 293914"/>
              <a:gd name="connsiteX2" fmla="*/ 134257 w 134257"/>
              <a:gd name="connsiteY2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57" h="293914">
                <a:moveTo>
                  <a:pt x="0" y="0"/>
                </a:moveTo>
                <a:lnTo>
                  <a:pt x="0" y="206828"/>
                </a:lnTo>
                <a:lnTo>
                  <a:pt x="134257" y="293914"/>
                </a:lnTo>
              </a:path>
            </a:pathLst>
          </a:custGeom>
          <a:noFill/>
          <a:ln w="222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273C797-717F-4928-8471-788B269416CD}"/>
              </a:ext>
            </a:extLst>
          </p:cNvPr>
          <p:cNvCxnSpPr/>
          <p:nvPr/>
        </p:nvCxnSpPr>
        <p:spPr>
          <a:xfrm flipV="1">
            <a:off x="5711136" y="3662133"/>
            <a:ext cx="0" cy="204047"/>
          </a:xfrm>
          <a:prstGeom prst="line">
            <a:avLst/>
          </a:prstGeom>
          <a:noFill/>
          <a:ln w="222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AFF552-FEB1-4D69-8545-F7A0193FD3B6}"/>
              </a:ext>
            </a:extLst>
          </p:cNvPr>
          <p:cNvSpPr/>
          <p:nvPr/>
        </p:nvSpPr>
        <p:spPr>
          <a:xfrm>
            <a:off x="6072188" y="2643188"/>
            <a:ext cx="90487" cy="159543"/>
          </a:xfrm>
          <a:custGeom>
            <a:avLst/>
            <a:gdLst>
              <a:gd name="connsiteX0" fmla="*/ 0 w 90487"/>
              <a:gd name="connsiteY0" fmla="*/ 0 h 159543"/>
              <a:gd name="connsiteX1" fmla="*/ 0 w 90487"/>
              <a:gd name="connsiteY1" fmla="*/ 0 h 159543"/>
              <a:gd name="connsiteX2" fmla="*/ 52387 w 90487"/>
              <a:gd name="connsiteY2" fmla="*/ 107156 h 159543"/>
              <a:gd name="connsiteX3" fmla="*/ 54768 w 90487"/>
              <a:gd name="connsiteY3" fmla="*/ 114300 h 159543"/>
              <a:gd name="connsiteX4" fmla="*/ 61912 w 90487"/>
              <a:gd name="connsiteY4" fmla="*/ 119062 h 159543"/>
              <a:gd name="connsiteX5" fmla="*/ 69056 w 90487"/>
              <a:gd name="connsiteY5" fmla="*/ 126206 h 159543"/>
              <a:gd name="connsiteX6" fmla="*/ 78581 w 90487"/>
              <a:gd name="connsiteY6" fmla="*/ 135731 h 159543"/>
              <a:gd name="connsiteX7" fmla="*/ 85725 w 90487"/>
              <a:gd name="connsiteY7" fmla="*/ 154781 h 159543"/>
              <a:gd name="connsiteX8" fmla="*/ 90487 w 90487"/>
              <a:gd name="connsiteY8" fmla="*/ 159543 h 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87" h="159543">
                <a:moveTo>
                  <a:pt x="0" y="0"/>
                </a:moveTo>
                <a:lnTo>
                  <a:pt x="0" y="0"/>
                </a:lnTo>
                <a:cubicBezTo>
                  <a:pt x="17462" y="35719"/>
                  <a:pt x="35207" y="71301"/>
                  <a:pt x="52387" y="107156"/>
                </a:cubicBezTo>
                <a:cubicBezTo>
                  <a:pt x="53472" y="109420"/>
                  <a:pt x="53200" y="112340"/>
                  <a:pt x="54768" y="114300"/>
                </a:cubicBezTo>
                <a:cubicBezTo>
                  <a:pt x="56556" y="116535"/>
                  <a:pt x="59713" y="117230"/>
                  <a:pt x="61912" y="119062"/>
                </a:cubicBezTo>
                <a:cubicBezTo>
                  <a:pt x="64499" y="121218"/>
                  <a:pt x="66675" y="123825"/>
                  <a:pt x="69056" y="126206"/>
                </a:cubicBezTo>
                <a:cubicBezTo>
                  <a:pt x="75405" y="145257"/>
                  <a:pt x="65881" y="123031"/>
                  <a:pt x="78581" y="135731"/>
                </a:cubicBezTo>
                <a:cubicBezTo>
                  <a:pt x="85611" y="142761"/>
                  <a:pt x="81740" y="146812"/>
                  <a:pt x="85725" y="154781"/>
                </a:cubicBezTo>
                <a:cubicBezTo>
                  <a:pt x="86729" y="156789"/>
                  <a:pt x="88900" y="157956"/>
                  <a:pt x="90487" y="159543"/>
                </a:cubicBezTo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C5475-49DB-4A87-AA99-8550562666F3}"/>
              </a:ext>
            </a:extLst>
          </p:cNvPr>
          <p:cNvSpPr/>
          <p:nvPr/>
        </p:nvSpPr>
        <p:spPr>
          <a:xfrm>
            <a:off x="6017419" y="2640806"/>
            <a:ext cx="142875" cy="802481"/>
          </a:xfrm>
          <a:custGeom>
            <a:avLst/>
            <a:gdLst>
              <a:gd name="connsiteX0" fmla="*/ 50006 w 142875"/>
              <a:gd name="connsiteY0" fmla="*/ 0 h 802481"/>
              <a:gd name="connsiteX1" fmla="*/ 142875 w 142875"/>
              <a:gd name="connsiteY1" fmla="*/ 169069 h 802481"/>
              <a:gd name="connsiteX2" fmla="*/ 0 w 142875"/>
              <a:gd name="connsiteY2" fmla="*/ 407194 h 802481"/>
              <a:gd name="connsiteX3" fmla="*/ 140494 w 142875"/>
              <a:gd name="connsiteY3" fmla="*/ 652463 h 802481"/>
              <a:gd name="connsiteX4" fmla="*/ 57150 w 142875"/>
              <a:gd name="connsiteY4" fmla="*/ 802481 h 80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" h="802481">
                <a:moveTo>
                  <a:pt x="50006" y="0"/>
                </a:moveTo>
                <a:lnTo>
                  <a:pt x="142875" y="169069"/>
                </a:lnTo>
                <a:lnTo>
                  <a:pt x="0" y="407194"/>
                </a:lnTo>
                <a:lnTo>
                  <a:pt x="140494" y="652463"/>
                </a:lnTo>
                <a:lnTo>
                  <a:pt x="57150" y="802481"/>
                </a:lnTo>
              </a:path>
            </a:pathLst>
          </a:custGeom>
          <a:ln w="22225">
            <a:solidFill>
              <a:srgbClr val="66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A52EFF-8173-40BE-8B9B-35DAB967ECA0}"/>
              </a:ext>
            </a:extLst>
          </p:cNvPr>
          <p:cNvCxnSpPr>
            <a:stCxn id="13" idx="2"/>
          </p:cNvCxnSpPr>
          <p:nvPr/>
        </p:nvCxnSpPr>
        <p:spPr>
          <a:xfrm flipH="1" flipV="1">
            <a:off x="5840186" y="3045940"/>
            <a:ext cx="177233" cy="2060"/>
          </a:xfrm>
          <a:prstGeom prst="line">
            <a:avLst/>
          </a:prstGeom>
          <a:ln w="22225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4" name="Thought Bubble: Cloud 143">
            <a:extLst>
              <a:ext uri="{FF2B5EF4-FFF2-40B4-BE49-F238E27FC236}">
                <a16:creationId xmlns:a16="http://schemas.microsoft.com/office/drawing/2014/main" id="{7929B757-F692-4AFC-B38E-6DB8E24C6D94}"/>
              </a:ext>
            </a:extLst>
          </p:cNvPr>
          <p:cNvSpPr/>
          <p:nvPr/>
        </p:nvSpPr>
        <p:spPr>
          <a:xfrm>
            <a:off x="6463331" y="57150"/>
            <a:ext cx="2680669" cy="1297774"/>
          </a:xfrm>
          <a:custGeom>
            <a:avLst/>
            <a:gdLst>
              <a:gd name="connsiteX0" fmla="*/ 242004 w 2680669"/>
              <a:gd name="connsiteY0" fmla="*/ 431690 h 1297774"/>
              <a:gd name="connsiteX1" fmla="*/ 348921 w 2680669"/>
              <a:gd name="connsiteY1" fmla="*/ 207493 h 1297774"/>
              <a:gd name="connsiteX2" fmla="*/ 869045 w 2680669"/>
              <a:gd name="connsiteY2" fmla="*/ 156273 h 1297774"/>
              <a:gd name="connsiteX3" fmla="*/ 1393451 w 2680669"/>
              <a:gd name="connsiteY3" fmla="*/ 103100 h 1297774"/>
              <a:gd name="connsiteX4" fmla="*/ 1597790 w 2680669"/>
              <a:gd name="connsiteY4" fmla="*/ 6008 h 1297774"/>
              <a:gd name="connsiteX5" fmla="*/ 1851212 w 2680669"/>
              <a:gd name="connsiteY5" fmla="*/ 74531 h 1297774"/>
              <a:gd name="connsiteX6" fmla="*/ 2200568 w 2680669"/>
              <a:gd name="connsiteY6" fmla="*/ 20728 h 1297774"/>
              <a:gd name="connsiteX7" fmla="*/ 2377728 w 2680669"/>
              <a:gd name="connsiteY7" fmla="*/ 167508 h 1297774"/>
              <a:gd name="connsiteX8" fmla="*/ 2605089 w 2680669"/>
              <a:gd name="connsiteY8" fmla="*/ 309963 h 1297774"/>
              <a:gd name="connsiteX9" fmla="*/ 2594912 w 2680669"/>
              <a:gd name="connsiteY9" fmla="*/ 464434 h 1297774"/>
              <a:gd name="connsiteX10" fmla="*/ 2669251 w 2680669"/>
              <a:gd name="connsiteY10" fmla="*/ 700617 h 1297774"/>
              <a:gd name="connsiteX11" fmla="*/ 2321012 w 2680669"/>
              <a:gd name="connsiteY11" fmla="*/ 907360 h 1297774"/>
              <a:gd name="connsiteX12" fmla="*/ 2196349 w 2680669"/>
              <a:gd name="connsiteY12" fmla="*/ 1084512 h 1297774"/>
              <a:gd name="connsiteX13" fmla="*/ 1771909 w 2680669"/>
              <a:gd name="connsiteY13" fmla="*/ 1105961 h 1297774"/>
              <a:gd name="connsiteX14" fmla="*/ 1468597 w 2680669"/>
              <a:gd name="connsiteY14" fmla="*/ 1294950 h 1297774"/>
              <a:gd name="connsiteX15" fmla="*/ 1022625 w 2680669"/>
              <a:gd name="connsiteY15" fmla="*/ 1179592 h 1297774"/>
              <a:gd name="connsiteX16" fmla="*/ 360152 w 2680669"/>
              <a:gd name="connsiteY16" fmla="*/ 1065616 h 1297774"/>
              <a:gd name="connsiteX17" fmla="*/ 68878 w 2680669"/>
              <a:gd name="connsiteY17" fmla="*/ 938783 h 1297774"/>
              <a:gd name="connsiteX18" fmla="*/ 131116 w 2680669"/>
              <a:gd name="connsiteY18" fmla="*/ 767579 h 1297774"/>
              <a:gd name="connsiteX19" fmla="*/ -311 w 2680669"/>
              <a:gd name="connsiteY19" fmla="*/ 591929 h 1297774"/>
              <a:gd name="connsiteX20" fmla="*/ 239708 w 2680669"/>
              <a:gd name="connsiteY20" fmla="*/ 435805 h 1297774"/>
              <a:gd name="connsiteX21" fmla="*/ 242004 w 2680669"/>
              <a:gd name="connsiteY21" fmla="*/ 431690 h 1297774"/>
              <a:gd name="connsiteX0" fmla="*/ 2370376 w 2680669"/>
              <a:gd name="connsiteY0" fmla="*/ 1838050 h 1297774"/>
              <a:gd name="connsiteX1" fmla="*/ 2334327 w 2680669"/>
              <a:gd name="connsiteY1" fmla="*/ 1874099 h 1297774"/>
              <a:gd name="connsiteX2" fmla="*/ 2298278 w 2680669"/>
              <a:gd name="connsiteY2" fmla="*/ 1838050 h 1297774"/>
              <a:gd name="connsiteX3" fmla="*/ 2334327 w 2680669"/>
              <a:gd name="connsiteY3" fmla="*/ 1802001 h 1297774"/>
              <a:gd name="connsiteX4" fmla="*/ 2370376 w 2680669"/>
              <a:gd name="connsiteY4" fmla="*/ 1838050 h 1297774"/>
              <a:gd name="connsiteX0" fmla="*/ 2258102 w 2680669"/>
              <a:gd name="connsiteY0" fmla="*/ 1660603 h 1297774"/>
              <a:gd name="connsiteX1" fmla="*/ 2186003 w 2680669"/>
              <a:gd name="connsiteY1" fmla="*/ 1732702 h 1297774"/>
              <a:gd name="connsiteX2" fmla="*/ 2113904 w 2680669"/>
              <a:gd name="connsiteY2" fmla="*/ 1660603 h 1297774"/>
              <a:gd name="connsiteX3" fmla="*/ 2186003 w 2680669"/>
              <a:gd name="connsiteY3" fmla="*/ 1588504 h 1297774"/>
              <a:gd name="connsiteX4" fmla="*/ 2258102 w 2680669"/>
              <a:gd name="connsiteY4" fmla="*/ 1660603 h 1297774"/>
              <a:gd name="connsiteX0" fmla="*/ 2099588 w 2680669"/>
              <a:gd name="connsiteY0" fmla="*/ 1427838 h 1297774"/>
              <a:gd name="connsiteX1" fmla="*/ 1991440 w 2680669"/>
              <a:gd name="connsiteY1" fmla="*/ 1535986 h 1297774"/>
              <a:gd name="connsiteX2" fmla="*/ 1883292 w 2680669"/>
              <a:gd name="connsiteY2" fmla="*/ 1427838 h 1297774"/>
              <a:gd name="connsiteX3" fmla="*/ 1991440 w 2680669"/>
              <a:gd name="connsiteY3" fmla="*/ 1319690 h 1297774"/>
              <a:gd name="connsiteX4" fmla="*/ 2099588 w 2680669"/>
              <a:gd name="connsiteY4" fmla="*/ 1427838 h 1297774"/>
              <a:gd name="connsiteX0" fmla="*/ 291212 w 2680669"/>
              <a:gd name="connsiteY0" fmla="*/ 786384 h 1297774"/>
              <a:gd name="connsiteX1" fmla="*/ 134033 w 2680669"/>
              <a:gd name="connsiteY1" fmla="*/ 762442 h 1297774"/>
              <a:gd name="connsiteX2" fmla="*/ 429899 w 2680669"/>
              <a:gd name="connsiteY2" fmla="*/ 1048403 h 1297774"/>
              <a:gd name="connsiteX3" fmla="*/ 361145 w 2680669"/>
              <a:gd name="connsiteY3" fmla="*/ 1059848 h 1297774"/>
              <a:gd name="connsiteX4" fmla="*/ 1022501 w 2680669"/>
              <a:gd name="connsiteY4" fmla="*/ 1174305 h 1297774"/>
              <a:gd name="connsiteX5" fmla="*/ 981050 w 2680669"/>
              <a:gd name="connsiteY5" fmla="*/ 1122033 h 1297774"/>
              <a:gd name="connsiteX6" fmla="*/ 1788788 w 2680669"/>
              <a:gd name="connsiteY6" fmla="*/ 1043957 h 1297774"/>
              <a:gd name="connsiteX7" fmla="*/ 1772220 w 2680669"/>
              <a:gd name="connsiteY7" fmla="*/ 1101305 h 1297774"/>
              <a:gd name="connsiteX8" fmla="*/ 2117790 w 2680669"/>
              <a:gd name="connsiteY8" fmla="*/ 689562 h 1297774"/>
              <a:gd name="connsiteX9" fmla="*/ 2319523 w 2680669"/>
              <a:gd name="connsiteY9" fmla="*/ 903935 h 1297774"/>
              <a:gd name="connsiteX10" fmla="*/ 2593671 w 2680669"/>
              <a:gd name="connsiteY10" fmla="*/ 461250 h 1297774"/>
              <a:gd name="connsiteX11" fmla="*/ 2503819 w 2680669"/>
              <a:gd name="connsiteY11" fmla="*/ 541640 h 1297774"/>
              <a:gd name="connsiteX12" fmla="*/ 2378100 w 2680669"/>
              <a:gd name="connsiteY12" fmla="*/ 163002 h 1297774"/>
              <a:gd name="connsiteX13" fmla="*/ 2382816 w 2680669"/>
              <a:gd name="connsiteY13" fmla="*/ 200974 h 1297774"/>
              <a:gd name="connsiteX14" fmla="*/ 1804363 w 2680669"/>
              <a:gd name="connsiteY14" fmla="*/ 118722 h 1297774"/>
              <a:gd name="connsiteX15" fmla="*/ 1850406 w 2680669"/>
              <a:gd name="connsiteY15" fmla="*/ 70296 h 1297774"/>
              <a:gd name="connsiteX16" fmla="*/ 1373904 w 2680669"/>
              <a:gd name="connsiteY16" fmla="*/ 141793 h 1297774"/>
              <a:gd name="connsiteX17" fmla="*/ 1396181 w 2680669"/>
              <a:gd name="connsiteY17" fmla="*/ 100036 h 1297774"/>
              <a:gd name="connsiteX18" fmla="*/ 868735 w 2680669"/>
              <a:gd name="connsiteY18" fmla="*/ 155973 h 1297774"/>
              <a:gd name="connsiteX19" fmla="*/ 949403 w 2680669"/>
              <a:gd name="connsiteY19" fmla="*/ 196468 h 1297774"/>
              <a:gd name="connsiteX20" fmla="*/ 256090 w 2680669"/>
              <a:gd name="connsiteY20" fmla="*/ 474318 h 1297774"/>
              <a:gd name="connsiteX21" fmla="*/ 242004 w 2680669"/>
              <a:gd name="connsiteY21" fmla="*/ 431690 h 129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80669" h="1297774" fill="none" extrusionOk="0">
                <a:moveTo>
                  <a:pt x="242004" y="431690"/>
                </a:moveTo>
                <a:cubicBezTo>
                  <a:pt x="246125" y="342211"/>
                  <a:pt x="262121" y="265565"/>
                  <a:pt x="348921" y="207493"/>
                </a:cubicBezTo>
                <a:cubicBezTo>
                  <a:pt x="461044" y="106554"/>
                  <a:pt x="704125" y="101577"/>
                  <a:pt x="869045" y="156273"/>
                </a:cubicBezTo>
                <a:cubicBezTo>
                  <a:pt x="1000128" y="42983"/>
                  <a:pt x="1232208" y="-15973"/>
                  <a:pt x="1393451" y="103100"/>
                </a:cubicBezTo>
                <a:cubicBezTo>
                  <a:pt x="1441301" y="54754"/>
                  <a:pt x="1504367" y="13282"/>
                  <a:pt x="1597790" y="6008"/>
                </a:cubicBezTo>
                <a:cubicBezTo>
                  <a:pt x="1696619" y="-5525"/>
                  <a:pt x="1797247" y="21206"/>
                  <a:pt x="1851212" y="74531"/>
                </a:cubicBezTo>
                <a:cubicBezTo>
                  <a:pt x="1924747" y="11940"/>
                  <a:pt x="2073899" y="-29512"/>
                  <a:pt x="2200568" y="20728"/>
                </a:cubicBezTo>
                <a:cubicBezTo>
                  <a:pt x="2280003" y="47209"/>
                  <a:pt x="2355475" y="104349"/>
                  <a:pt x="2377728" y="167508"/>
                </a:cubicBezTo>
                <a:cubicBezTo>
                  <a:pt x="2486874" y="185962"/>
                  <a:pt x="2575910" y="255593"/>
                  <a:pt x="2605089" y="309963"/>
                </a:cubicBezTo>
                <a:cubicBezTo>
                  <a:pt x="2628276" y="359604"/>
                  <a:pt x="2624290" y="421726"/>
                  <a:pt x="2594912" y="464434"/>
                </a:cubicBezTo>
                <a:cubicBezTo>
                  <a:pt x="2675025" y="523875"/>
                  <a:pt x="2713070" y="620555"/>
                  <a:pt x="2669251" y="700617"/>
                </a:cubicBezTo>
                <a:cubicBezTo>
                  <a:pt x="2621564" y="821049"/>
                  <a:pt x="2475825" y="925667"/>
                  <a:pt x="2321012" y="907360"/>
                </a:cubicBezTo>
                <a:cubicBezTo>
                  <a:pt x="2326100" y="982353"/>
                  <a:pt x="2257212" y="1043750"/>
                  <a:pt x="2196349" y="1084512"/>
                </a:cubicBezTo>
                <a:cubicBezTo>
                  <a:pt x="2051155" y="1131932"/>
                  <a:pt x="1898305" y="1143447"/>
                  <a:pt x="1771909" y="1105961"/>
                </a:cubicBezTo>
                <a:cubicBezTo>
                  <a:pt x="1717674" y="1202640"/>
                  <a:pt x="1599378" y="1278229"/>
                  <a:pt x="1468597" y="1294950"/>
                </a:cubicBezTo>
                <a:cubicBezTo>
                  <a:pt x="1309459" y="1318414"/>
                  <a:pt x="1129119" y="1272571"/>
                  <a:pt x="1022625" y="1179592"/>
                </a:cubicBezTo>
                <a:cubicBezTo>
                  <a:pt x="765126" y="1266391"/>
                  <a:pt x="508516" y="1208916"/>
                  <a:pt x="360152" y="1065616"/>
                </a:cubicBezTo>
                <a:cubicBezTo>
                  <a:pt x="212629" y="1075343"/>
                  <a:pt x="115910" y="1027619"/>
                  <a:pt x="68878" y="938783"/>
                </a:cubicBezTo>
                <a:cubicBezTo>
                  <a:pt x="31851" y="874345"/>
                  <a:pt x="75229" y="800309"/>
                  <a:pt x="131116" y="767579"/>
                </a:cubicBezTo>
                <a:cubicBezTo>
                  <a:pt x="42514" y="725016"/>
                  <a:pt x="-22043" y="675330"/>
                  <a:pt x="-311" y="591929"/>
                </a:cubicBezTo>
                <a:cubicBezTo>
                  <a:pt x="5648" y="516920"/>
                  <a:pt x="101443" y="441926"/>
                  <a:pt x="239708" y="435805"/>
                </a:cubicBezTo>
                <a:cubicBezTo>
                  <a:pt x="240258" y="434360"/>
                  <a:pt x="241397" y="433296"/>
                  <a:pt x="242004" y="431690"/>
                </a:cubicBezTo>
                <a:close/>
              </a:path>
              <a:path w="2680669" h="1297774" fill="none" extrusionOk="0">
                <a:moveTo>
                  <a:pt x="2370376" y="1838050"/>
                </a:moveTo>
                <a:cubicBezTo>
                  <a:pt x="2372312" y="1854120"/>
                  <a:pt x="2355088" y="1874498"/>
                  <a:pt x="2334327" y="1874099"/>
                </a:cubicBezTo>
                <a:cubicBezTo>
                  <a:pt x="2318653" y="1874648"/>
                  <a:pt x="2295769" y="1855099"/>
                  <a:pt x="2298278" y="1838050"/>
                </a:cubicBezTo>
                <a:cubicBezTo>
                  <a:pt x="2299927" y="1818890"/>
                  <a:pt x="2313908" y="1803754"/>
                  <a:pt x="2334327" y="1802001"/>
                </a:cubicBezTo>
                <a:cubicBezTo>
                  <a:pt x="2351771" y="1799836"/>
                  <a:pt x="2371450" y="1821693"/>
                  <a:pt x="2370376" y="1838050"/>
                </a:cubicBezTo>
                <a:close/>
              </a:path>
              <a:path w="2680669" h="1297774" fill="none" extrusionOk="0">
                <a:moveTo>
                  <a:pt x="2258102" y="1660603"/>
                </a:moveTo>
                <a:cubicBezTo>
                  <a:pt x="2256390" y="1700618"/>
                  <a:pt x="2230614" y="1729683"/>
                  <a:pt x="2186003" y="1732702"/>
                </a:cubicBezTo>
                <a:cubicBezTo>
                  <a:pt x="2146556" y="1735650"/>
                  <a:pt x="2117306" y="1703892"/>
                  <a:pt x="2113904" y="1660603"/>
                </a:cubicBezTo>
                <a:cubicBezTo>
                  <a:pt x="2109442" y="1623645"/>
                  <a:pt x="2140831" y="1587898"/>
                  <a:pt x="2186003" y="1588504"/>
                </a:cubicBezTo>
                <a:cubicBezTo>
                  <a:pt x="2222253" y="1583071"/>
                  <a:pt x="2255804" y="1612739"/>
                  <a:pt x="2258102" y="1660603"/>
                </a:cubicBezTo>
                <a:close/>
              </a:path>
              <a:path w="2680669" h="1297774" fill="none" extrusionOk="0">
                <a:moveTo>
                  <a:pt x="2099588" y="1427838"/>
                </a:moveTo>
                <a:cubicBezTo>
                  <a:pt x="2105693" y="1490341"/>
                  <a:pt x="2053691" y="1548507"/>
                  <a:pt x="1991440" y="1535986"/>
                </a:cubicBezTo>
                <a:cubicBezTo>
                  <a:pt x="1930918" y="1533138"/>
                  <a:pt x="1890602" y="1478218"/>
                  <a:pt x="1883292" y="1427838"/>
                </a:cubicBezTo>
                <a:cubicBezTo>
                  <a:pt x="1887658" y="1358865"/>
                  <a:pt x="1937868" y="1317729"/>
                  <a:pt x="1991440" y="1319690"/>
                </a:cubicBezTo>
                <a:cubicBezTo>
                  <a:pt x="2057817" y="1309122"/>
                  <a:pt x="2097311" y="1361283"/>
                  <a:pt x="2099588" y="1427838"/>
                </a:cubicBezTo>
                <a:close/>
              </a:path>
              <a:path w="2680669" h="1297774" fill="none" extrusionOk="0">
                <a:moveTo>
                  <a:pt x="291212" y="786384"/>
                </a:moveTo>
                <a:cubicBezTo>
                  <a:pt x="226164" y="782148"/>
                  <a:pt x="184455" y="783219"/>
                  <a:pt x="134033" y="762442"/>
                </a:cubicBezTo>
                <a:moveTo>
                  <a:pt x="429899" y="1048403"/>
                </a:moveTo>
                <a:cubicBezTo>
                  <a:pt x="411643" y="1055999"/>
                  <a:pt x="387063" y="1059170"/>
                  <a:pt x="361145" y="1059848"/>
                </a:cubicBezTo>
                <a:moveTo>
                  <a:pt x="1022501" y="1174305"/>
                </a:moveTo>
                <a:cubicBezTo>
                  <a:pt x="1004252" y="1160700"/>
                  <a:pt x="992944" y="1138142"/>
                  <a:pt x="981050" y="1122033"/>
                </a:cubicBezTo>
                <a:moveTo>
                  <a:pt x="1788788" y="1043957"/>
                </a:moveTo>
                <a:cubicBezTo>
                  <a:pt x="1788142" y="1059311"/>
                  <a:pt x="1781749" y="1085706"/>
                  <a:pt x="1772220" y="1101305"/>
                </a:cubicBezTo>
                <a:moveTo>
                  <a:pt x="2117790" y="689562"/>
                </a:moveTo>
                <a:cubicBezTo>
                  <a:pt x="2236243" y="720023"/>
                  <a:pt x="2322804" y="834621"/>
                  <a:pt x="2319523" y="903935"/>
                </a:cubicBezTo>
                <a:moveTo>
                  <a:pt x="2593671" y="461250"/>
                </a:moveTo>
                <a:cubicBezTo>
                  <a:pt x="2574480" y="493751"/>
                  <a:pt x="2543592" y="518535"/>
                  <a:pt x="2503819" y="541640"/>
                </a:cubicBezTo>
                <a:moveTo>
                  <a:pt x="2378100" y="163002"/>
                </a:moveTo>
                <a:cubicBezTo>
                  <a:pt x="2382425" y="174429"/>
                  <a:pt x="2383232" y="188881"/>
                  <a:pt x="2382816" y="200974"/>
                </a:cubicBezTo>
                <a:moveTo>
                  <a:pt x="1804363" y="118722"/>
                </a:moveTo>
                <a:cubicBezTo>
                  <a:pt x="1817339" y="102194"/>
                  <a:pt x="1831836" y="82059"/>
                  <a:pt x="1850406" y="70296"/>
                </a:cubicBezTo>
                <a:moveTo>
                  <a:pt x="1373904" y="141793"/>
                </a:moveTo>
                <a:cubicBezTo>
                  <a:pt x="1379412" y="125600"/>
                  <a:pt x="1388541" y="111054"/>
                  <a:pt x="1396181" y="100036"/>
                </a:cubicBezTo>
                <a:moveTo>
                  <a:pt x="868735" y="155973"/>
                </a:moveTo>
                <a:cubicBezTo>
                  <a:pt x="903971" y="167223"/>
                  <a:pt x="926006" y="179185"/>
                  <a:pt x="949403" y="196468"/>
                </a:cubicBezTo>
                <a:moveTo>
                  <a:pt x="256090" y="474318"/>
                </a:moveTo>
                <a:cubicBezTo>
                  <a:pt x="247324" y="461635"/>
                  <a:pt x="244478" y="446018"/>
                  <a:pt x="242004" y="431690"/>
                </a:cubicBezTo>
              </a:path>
              <a:path w="2680669" h="1297774" stroke="0" extrusionOk="0">
                <a:moveTo>
                  <a:pt x="242004" y="431690"/>
                </a:moveTo>
                <a:cubicBezTo>
                  <a:pt x="224171" y="354360"/>
                  <a:pt x="256217" y="263896"/>
                  <a:pt x="348921" y="207493"/>
                </a:cubicBezTo>
                <a:cubicBezTo>
                  <a:pt x="496970" y="92102"/>
                  <a:pt x="691330" y="90107"/>
                  <a:pt x="869045" y="156273"/>
                </a:cubicBezTo>
                <a:cubicBezTo>
                  <a:pt x="986509" y="16482"/>
                  <a:pt x="1250948" y="-32995"/>
                  <a:pt x="1393451" y="103100"/>
                </a:cubicBezTo>
                <a:cubicBezTo>
                  <a:pt x="1421360" y="62841"/>
                  <a:pt x="1507739" y="-512"/>
                  <a:pt x="1597790" y="6008"/>
                </a:cubicBezTo>
                <a:cubicBezTo>
                  <a:pt x="1709824" y="7624"/>
                  <a:pt x="1788648" y="24911"/>
                  <a:pt x="1851212" y="74531"/>
                </a:cubicBezTo>
                <a:cubicBezTo>
                  <a:pt x="1914526" y="1380"/>
                  <a:pt x="2081969" y="-23132"/>
                  <a:pt x="2200568" y="20728"/>
                </a:cubicBezTo>
                <a:cubicBezTo>
                  <a:pt x="2287095" y="40996"/>
                  <a:pt x="2365360" y="97667"/>
                  <a:pt x="2377728" y="167508"/>
                </a:cubicBezTo>
                <a:cubicBezTo>
                  <a:pt x="2475970" y="177305"/>
                  <a:pt x="2567744" y="243461"/>
                  <a:pt x="2605089" y="309963"/>
                </a:cubicBezTo>
                <a:cubicBezTo>
                  <a:pt x="2625883" y="358698"/>
                  <a:pt x="2630276" y="414443"/>
                  <a:pt x="2594912" y="464434"/>
                </a:cubicBezTo>
                <a:cubicBezTo>
                  <a:pt x="2674790" y="533358"/>
                  <a:pt x="2698049" y="634186"/>
                  <a:pt x="2669251" y="700617"/>
                </a:cubicBezTo>
                <a:cubicBezTo>
                  <a:pt x="2650909" y="792731"/>
                  <a:pt x="2485009" y="890809"/>
                  <a:pt x="2321012" y="907360"/>
                </a:cubicBezTo>
                <a:cubicBezTo>
                  <a:pt x="2312208" y="991884"/>
                  <a:pt x="2269614" y="1029330"/>
                  <a:pt x="2196349" y="1084512"/>
                </a:cubicBezTo>
                <a:cubicBezTo>
                  <a:pt x="2060940" y="1156562"/>
                  <a:pt x="1896057" y="1133005"/>
                  <a:pt x="1771909" y="1105961"/>
                </a:cubicBezTo>
                <a:cubicBezTo>
                  <a:pt x="1760656" y="1208005"/>
                  <a:pt x="1609835" y="1265801"/>
                  <a:pt x="1468597" y="1294950"/>
                </a:cubicBezTo>
                <a:cubicBezTo>
                  <a:pt x="1296991" y="1340111"/>
                  <a:pt x="1123228" y="1282377"/>
                  <a:pt x="1022625" y="1179592"/>
                </a:cubicBezTo>
                <a:cubicBezTo>
                  <a:pt x="773431" y="1246348"/>
                  <a:pt x="503470" y="1244263"/>
                  <a:pt x="360152" y="1065616"/>
                </a:cubicBezTo>
                <a:cubicBezTo>
                  <a:pt x="234249" y="1060299"/>
                  <a:pt x="118862" y="1025224"/>
                  <a:pt x="68878" y="938783"/>
                </a:cubicBezTo>
                <a:cubicBezTo>
                  <a:pt x="50223" y="893505"/>
                  <a:pt x="69353" y="808309"/>
                  <a:pt x="131116" y="767579"/>
                </a:cubicBezTo>
                <a:cubicBezTo>
                  <a:pt x="49955" y="724374"/>
                  <a:pt x="-19041" y="671186"/>
                  <a:pt x="-311" y="591929"/>
                </a:cubicBezTo>
                <a:cubicBezTo>
                  <a:pt x="16771" y="501611"/>
                  <a:pt x="124444" y="439480"/>
                  <a:pt x="239708" y="435805"/>
                </a:cubicBezTo>
                <a:cubicBezTo>
                  <a:pt x="240572" y="434403"/>
                  <a:pt x="241444" y="433187"/>
                  <a:pt x="242004" y="431690"/>
                </a:cubicBezTo>
                <a:close/>
              </a:path>
              <a:path w="2680669" h="1297774" stroke="0" extrusionOk="0">
                <a:moveTo>
                  <a:pt x="2370376" y="1838050"/>
                </a:moveTo>
                <a:cubicBezTo>
                  <a:pt x="2373015" y="1857164"/>
                  <a:pt x="2353517" y="1871185"/>
                  <a:pt x="2334327" y="1874099"/>
                </a:cubicBezTo>
                <a:cubicBezTo>
                  <a:pt x="2313148" y="1871855"/>
                  <a:pt x="2298701" y="1859976"/>
                  <a:pt x="2298278" y="1838050"/>
                </a:cubicBezTo>
                <a:cubicBezTo>
                  <a:pt x="2301414" y="1820996"/>
                  <a:pt x="2315891" y="1805808"/>
                  <a:pt x="2334327" y="1802001"/>
                </a:cubicBezTo>
                <a:cubicBezTo>
                  <a:pt x="2351095" y="1800898"/>
                  <a:pt x="2370200" y="1819573"/>
                  <a:pt x="2370376" y="1838050"/>
                </a:cubicBezTo>
                <a:close/>
              </a:path>
              <a:path w="2680669" h="1297774" stroke="0" extrusionOk="0">
                <a:moveTo>
                  <a:pt x="2258102" y="1660603"/>
                </a:moveTo>
                <a:cubicBezTo>
                  <a:pt x="2259223" y="1699847"/>
                  <a:pt x="2219104" y="1726231"/>
                  <a:pt x="2186003" y="1732702"/>
                </a:cubicBezTo>
                <a:cubicBezTo>
                  <a:pt x="2137441" y="1735999"/>
                  <a:pt x="2118954" y="1700391"/>
                  <a:pt x="2113904" y="1660603"/>
                </a:cubicBezTo>
                <a:cubicBezTo>
                  <a:pt x="2108454" y="1623772"/>
                  <a:pt x="2141645" y="1586174"/>
                  <a:pt x="2186003" y="1588504"/>
                </a:cubicBezTo>
                <a:cubicBezTo>
                  <a:pt x="2225372" y="1592068"/>
                  <a:pt x="2260243" y="1623438"/>
                  <a:pt x="2258102" y="1660603"/>
                </a:cubicBezTo>
                <a:close/>
              </a:path>
              <a:path w="2680669" h="1297774" stroke="0" extrusionOk="0">
                <a:moveTo>
                  <a:pt x="2099588" y="1427838"/>
                </a:moveTo>
                <a:cubicBezTo>
                  <a:pt x="2104028" y="1493306"/>
                  <a:pt x="2049828" y="1524314"/>
                  <a:pt x="1991440" y="1535986"/>
                </a:cubicBezTo>
                <a:cubicBezTo>
                  <a:pt x="1938449" y="1547798"/>
                  <a:pt x="1872997" y="1482054"/>
                  <a:pt x="1883292" y="1427838"/>
                </a:cubicBezTo>
                <a:cubicBezTo>
                  <a:pt x="1881373" y="1378180"/>
                  <a:pt x="1933987" y="1313452"/>
                  <a:pt x="1991440" y="1319690"/>
                </a:cubicBezTo>
                <a:cubicBezTo>
                  <a:pt x="2053635" y="1317490"/>
                  <a:pt x="2112011" y="1368900"/>
                  <a:pt x="2099588" y="1427838"/>
                </a:cubicBezTo>
                <a:close/>
              </a:path>
              <a:path w="2680669" h="1297774" fill="none" stroke="0" extrusionOk="0">
                <a:moveTo>
                  <a:pt x="291212" y="786384"/>
                </a:moveTo>
                <a:cubicBezTo>
                  <a:pt x="235259" y="788653"/>
                  <a:pt x="188497" y="774613"/>
                  <a:pt x="134033" y="762442"/>
                </a:cubicBezTo>
                <a:moveTo>
                  <a:pt x="429899" y="1048403"/>
                </a:moveTo>
                <a:cubicBezTo>
                  <a:pt x="407000" y="1050867"/>
                  <a:pt x="382756" y="1062797"/>
                  <a:pt x="361145" y="1059848"/>
                </a:cubicBezTo>
                <a:moveTo>
                  <a:pt x="1022501" y="1174305"/>
                </a:moveTo>
                <a:cubicBezTo>
                  <a:pt x="1010358" y="1158607"/>
                  <a:pt x="992414" y="1138640"/>
                  <a:pt x="981050" y="1122033"/>
                </a:cubicBezTo>
                <a:moveTo>
                  <a:pt x="1788788" y="1043957"/>
                </a:moveTo>
                <a:cubicBezTo>
                  <a:pt x="1781865" y="1062448"/>
                  <a:pt x="1776721" y="1083566"/>
                  <a:pt x="1772220" y="1101305"/>
                </a:cubicBezTo>
                <a:moveTo>
                  <a:pt x="2117790" y="689562"/>
                </a:moveTo>
                <a:cubicBezTo>
                  <a:pt x="2236198" y="737725"/>
                  <a:pt x="2322295" y="822882"/>
                  <a:pt x="2319523" y="903935"/>
                </a:cubicBezTo>
                <a:moveTo>
                  <a:pt x="2593671" y="461250"/>
                </a:moveTo>
                <a:cubicBezTo>
                  <a:pt x="2577769" y="492463"/>
                  <a:pt x="2541802" y="519369"/>
                  <a:pt x="2503819" y="541640"/>
                </a:cubicBezTo>
                <a:moveTo>
                  <a:pt x="2378100" y="163002"/>
                </a:moveTo>
                <a:cubicBezTo>
                  <a:pt x="2382531" y="173130"/>
                  <a:pt x="2384192" y="187985"/>
                  <a:pt x="2382816" y="200974"/>
                </a:cubicBezTo>
                <a:moveTo>
                  <a:pt x="1804363" y="118722"/>
                </a:moveTo>
                <a:cubicBezTo>
                  <a:pt x="1816961" y="97417"/>
                  <a:pt x="1835804" y="86108"/>
                  <a:pt x="1850406" y="70296"/>
                </a:cubicBezTo>
                <a:moveTo>
                  <a:pt x="1373904" y="141793"/>
                </a:moveTo>
                <a:cubicBezTo>
                  <a:pt x="1378363" y="127491"/>
                  <a:pt x="1385512" y="111492"/>
                  <a:pt x="1396181" y="100036"/>
                </a:cubicBezTo>
                <a:moveTo>
                  <a:pt x="868735" y="155973"/>
                </a:moveTo>
                <a:cubicBezTo>
                  <a:pt x="897964" y="167985"/>
                  <a:pt x="925255" y="177626"/>
                  <a:pt x="949403" y="196468"/>
                </a:cubicBezTo>
                <a:moveTo>
                  <a:pt x="256090" y="474318"/>
                </a:moveTo>
                <a:cubicBezTo>
                  <a:pt x="249227" y="461020"/>
                  <a:pt x="245634" y="444459"/>
                  <a:pt x="242004" y="431690"/>
                </a:cubicBezTo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99669530">
                  <a:prstGeom prst="cloudCallout">
                    <a:avLst>
                      <a:gd name="adj1" fmla="val 37080"/>
                      <a:gd name="adj2" fmla="val 916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A9652CF-2BBF-4D41-959A-8EFADDCE9167}"/>
              </a:ext>
            </a:extLst>
          </p:cNvPr>
          <p:cNvSpPr/>
          <p:nvPr/>
        </p:nvSpPr>
        <p:spPr>
          <a:xfrm>
            <a:off x="6576060" y="206801"/>
            <a:ext cx="2386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prstClr val="white"/>
                </a:solidFill>
              </a:rPr>
              <a:t>O-CHEM FLASHBACK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6B77C64-B3CA-4B62-927C-E8940D28B6CF}"/>
              </a:ext>
            </a:extLst>
          </p:cNvPr>
          <p:cNvSpPr/>
          <p:nvPr/>
        </p:nvSpPr>
        <p:spPr>
          <a:xfrm>
            <a:off x="5938793" y="2510324"/>
            <a:ext cx="101603" cy="11557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BD92D4F-77F3-40A8-8D34-1BF7380749CC}"/>
              </a:ext>
            </a:extLst>
          </p:cNvPr>
          <p:cNvSpPr/>
          <p:nvPr/>
        </p:nvSpPr>
        <p:spPr>
          <a:xfrm>
            <a:off x="5943600" y="3454395"/>
            <a:ext cx="101603" cy="11557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26958DC-12FE-420D-930A-A6B859C57259}"/>
              </a:ext>
            </a:extLst>
          </p:cNvPr>
          <p:cNvSpPr/>
          <p:nvPr/>
        </p:nvSpPr>
        <p:spPr>
          <a:xfrm>
            <a:off x="5666737" y="2989575"/>
            <a:ext cx="101603" cy="11557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6365C1E-F538-4A67-BB51-3F11D7AD0024}"/>
              </a:ext>
            </a:extLst>
          </p:cNvPr>
          <p:cNvSpPr/>
          <p:nvPr/>
        </p:nvSpPr>
        <p:spPr>
          <a:xfrm>
            <a:off x="5689597" y="3903975"/>
            <a:ext cx="101603" cy="11557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DBB3F5A5-9D1F-4A71-9EEB-151C6DDC4F9A}"/>
              </a:ext>
            </a:extLst>
          </p:cNvPr>
          <p:cNvSpPr/>
          <p:nvPr/>
        </p:nvSpPr>
        <p:spPr>
          <a:xfrm>
            <a:off x="5697217" y="2044695"/>
            <a:ext cx="101603" cy="11557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7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46900" cy="980911"/>
          </a:xfrm>
        </p:spPr>
        <p:txBody>
          <a:bodyPr/>
          <a:lstStyle/>
          <a:p>
            <a:pPr algn="l"/>
            <a:r>
              <a:rPr lang="en-US" dirty="0"/>
              <a:t>Renewable Feedstocks – </a:t>
            </a:r>
            <a:br>
              <a:rPr lang="en-US" dirty="0"/>
            </a:br>
            <a:r>
              <a:rPr lang="en-US" dirty="0"/>
              <a:t>Typical Free Fatty Acid (FFA) Profiles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9709AD0E-4BAB-43B3-8C98-E052C69C7A08}"/>
              </a:ext>
            </a:extLst>
          </p:cNvPr>
          <p:cNvGraphicFramePr>
            <a:graphicFrameLocks/>
          </p:cNvGraphicFramePr>
          <p:nvPr/>
        </p:nvGraphicFramePr>
        <p:xfrm>
          <a:off x="473075" y="1206500"/>
          <a:ext cx="80467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71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593071">
                  <a:extLst>
                    <a:ext uri="{9D8B030D-6E8A-4147-A177-3AD203B41FA5}">
                      <a16:colId xmlns:a16="http://schemas.microsoft.com/office/drawing/2014/main" val="200435587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423362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91593492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44054672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73509277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86278730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890995184"/>
                    </a:ext>
                  </a:extLst>
                </a:gridCol>
              </a:tblGrid>
              <a:tr h="6251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FFA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sz="1400" b="0" baseline="0" dirty="0"/>
                        <a:t>(</a:t>
                      </a:r>
                      <a:r>
                        <a:rPr lang="en-US" sz="1400" b="0" baseline="0" dirty="0" err="1"/>
                        <a:t>wt</a:t>
                      </a:r>
                      <a:r>
                        <a:rPr lang="en-US" sz="1400" b="0" baseline="0" dirty="0"/>
                        <a:t>%)</a:t>
                      </a:r>
                      <a:endParaRPr lang="en-US" sz="1400" b="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Tallow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C12-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C14:0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C14:1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C15:0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C15:1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C16:0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C16:1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C17:0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C17:1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C18:0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C18:1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35.8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463454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C18:2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C18:3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 C20:0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 C20:1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 C22+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89836952"/>
                  </a:ext>
                </a:extLst>
              </a:tr>
            </a:tbl>
          </a:graphicData>
        </a:graphic>
      </p:graphicFrame>
      <p:sp>
        <p:nvSpPr>
          <p:cNvPr id="19" name="Freeform 45">
            <a:extLst>
              <a:ext uri="{FF2B5EF4-FFF2-40B4-BE49-F238E27FC236}">
                <a16:creationId xmlns:a16="http://schemas.microsoft.com/office/drawing/2014/main" id="{6ADE6038-9F23-4A01-8F76-08AC3E668A5A}"/>
              </a:ext>
            </a:extLst>
          </p:cNvPr>
          <p:cNvSpPr/>
          <p:nvPr/>
        </p:nvSpPr>
        <p:spPr>
          <a:xfrm>
            <a:off x="457203" y="1851660"/>
            <a:ext cx="8062594" cy="2746601"/>
          </a:xfrm>
          <a:custGeom>
            <a:avLst/>
            <a:gdLst>
              <a:gd name="connsiteX0" fmla="*/ 1205170 w 8062594"/>
              <a:gd name="connsiteY0" fmla="*/ 1844271 h 2746601"/>
              <a:gd name="connsiteX1" fmla="*/ 1205170 w 8062594"/>
              <a:gd name="connsiteY1" fmla="*/ 2126904 h 2746601"/>
              <a:gd name="connsiteX2" fmla="*/ 1764507 w 8062594"/>
              <a:gd name="connsiteY2" fmla="*/ 2126904 h 2746601"/>
              <a:gd name="connsiteX3" fmla="*/ 1764507 w 8062594"/>
              <a:gd name="connsiteY3" fmla="*/ 1844271 h 2746601"/>
              <a:gd name="connsiteX4" fmla="*/ 15874 w 8062594"/>
              <a:gd name="connsiteY4" fmla="*/ 1844270 h 2746601"/>
              <a:gd name="connsiteX5" fmla="*/ 15874 w 8062594"/>
              <a:gd name="connsiteY5" fmla="*/ 2126903 h 2746601"/>
              <a:gd name="connsiteX6" fmla="*/ 598515 w 8062594"/>
              <a:gd name="connsiteY6" fmla="*/ 2126903 h 2746601"/>
              <a:gd name="connsiteX7" fmla="*/ 598515 w 8062594"/>
              <a:gd name="connsiteY7" fmla="*/ 1844270 h 2746601"/>
              <a:gd name="connsiteX8" fmla="*/ 6929128 w 8062594"/>
              <a:gd name="connsiteY8" fmla="*/ 1842873 h 2746601"/>
              <a:gd name="connsiteX9" fmla="*/ 6929128 w 8062594"/>
              <a:gd name="connsiteY9" fmla="*/ 2125506 h 2746601"/>
              <a:gd name="connsiteX10" fmla="*/ 7481912 w 8062594"/>
              <a:gd name="connsiteY10" fmla="*/ 2125506 h 2746601"/>
              <a:gd name="connsiteX11" fmla="*/ 7481912 w 8062594"/>
              <a:gd name="connsiteY11" fmla="*/ 1842873 h 2746601"/>
              <a:gd name="connsiteX12" fmla="*/ 2357361 w 8062594"/>
              <a:gd name="connsiteY12" fmla="*/ 1827299 h 2746601"/>
              <a:gd name="connsiteX13" fmla="*/ 2357361 w 8062594"/>
              <a:gd name="connsiteY13" fmla="*/ 2109932 h 2746601"/>
              <a:gd name="connsiteX14" fmla="*/ 2916698 w 8062594"/>
              <a:gd name="connsiteY14" fmla="*/ 2109932 h 2746601"/>
              <a:gd name="connsiteX15" fmla="*/ 2916698 w 8062594"/>
              <a:gd name="connsiteY15" fmla="*/ 1827299 h 2746601"/>
              <a:gd name="connsiteX16" fmla="*/ 5789818 w 8062594"/>
              <a:gd name="connsiteY16" fmla="*/ 1826942 h 2746601"/>
              <a:gd name="connsiteX17" fmla="*/ 5789818 w 8062594"/>
              <a:gd name="connsiteY17" fmla="*/ 2109575 h 2746601"/>
              <a:gd name="connsiteX18" fmla="*/ 6342602 w 8062594"/>
              <a:gd name="connsiteY18" fmla="*/ 2109575 h 2746601"/>
              <a:gd name="connsiteX19" fmla="*/ 6342602 w 8062594"/>
              <a:gd name="connsiteY19" fmla="*/ 1826942 h 2746601"/>
              <a:gd name="connsiteX20" fmla="*/ 4641637 w 8062594"/>
              <a:gd name="connsiteY20" fmla="*/ 1811479 h 2746601"/>
              <a:gd name="connsiteX21" fmla="*/ 4641637 w 8062594"/>
              <a:gd name="connsiteY21" fmla="*/ 2094112 h 2746601"/>
              <a:gd name="connsiteX22" fmla="*/ 5194421 w 8062594"/>
              <a:gd name="connsiteY22" fmla="*/ 2094112 h 2746601"/>
              <a:gd name="connsiteX23" fmla="*/ 5194421 w 8062594"/>
              <a:gd name="connsiteY23" fmla="*/ 1811479 h 2746601"/>
              <a:gd name="connsiteX24" fmla="*/ 7507604 w 8062594"/>
              <a:gd name="connsiteY24" fmla="*/ 1544666 h 2746601"/>
              <a:gd name="connsiteX25" fmla="*/ 7507604 w 8062594"/>
              <a:gd name="connsiteY25" fmla="*/ 1827299 h 2746601"/>
              <a:gd name="connsiteX26" fmla="*/ 8060388 w 8062594"/>
              <a:gd name="connsiteY26" fmla="*/ 1827299 h 2746601"/>
              <a:gd name="connsiteX27" fmla="*/ 8060388 w 8062594"/>
              <a:gd name="connsiteY27" fmla="*/ 1544666 h 2746601"/>
              <a:gd name="connsiteX28" fmla="*/ 6358477 w 8062594"/>
              <a:gd name="connsiteY28" fmla="*/ 1541307 h 2746601"/>
              <a:gd name="connsiteX29" fmla="*/ 6358477 w 8062594"/>
              <a:gd name="connsiteY29" fmla="*/ 1823940 h 2746601"/>
              <a:gd name="connsiteX30" fmla="*/ 6911261 w 8062594"/>
              <a:gd name="connsiteY30" fmla="*/ 1823940 h 2746601"/>
              <a:gd name="connsiteX31" fmla="*/ 6911261 w 8062594"/>
              <a:gd name="connsiteY31" fmla="*/ 1541307 h 2746601"/>
              <a:gd name="connsiteX32" fmla="*/ 3498255 w 8062594"/>
              <a:gd name="connsiteY32" fmla="*/ 1528156 h 2746601"/>
              <a:gd name="connsiteX33" fmla="*/ 3498255 w 8062594"/>
              <a:gd name="connsiteY33" fmla="*/ 1810789 h 2746601"/>
              <a:gd name="connsiteX34" fmla="*/ 4051037 w 8062594"/>
              <a:gd name="connsiteY34" fmla="*/ 1810789 h 2746601"/>
              <a:gd name="connsiteX35" fmla="*/ 4051037 w 8062594"/>
              <a:gd name="connsiteY35" fmla="*/ 1528156 h 2746601"/>
              <a:gd name="connsiteX36" fmla="*/ 2928603 w 8062594"/>
              <a:gd name="connsiteY36" fmla="*/ 1528156 h 2746601"/>
              <a:gd name="connsiteX37" fmla="*/ 2928603 w 8062594"/>
              <a:gd name="connsiteY37" fmla="*/ 1810789 h 2746601"/>
              <a:gd name="connsiteX38" fmla="*/ 3481387 w 8062594"/>
              <a:gd name="connsiteY38" fmla="*/ 1810789 h 2746601"/>
              <a:gd name="connsiteX39" fmla="*/ 3481387 w 8062594"/>
              <a:gd name="connsiteY39" fmla="*/ 1528156 h 2746601"/>
              <a:gd name="connsiteX40" fmla="*/ 614391 w 8062594"/>
              <a:gd name="connsiteY40" fmla="*/ 1528156 h 2746601"/>
              <a:gd name="connsiteX41" fmla="*/ 614391 w 8062594"/>
              <a:gd name="connsiteY41" fmla="*/ 1810789 h 2746601"/>
              <a:gd name="connsiteX42" fmla="*/ 1197032 w 8062594"/>
              <a:gd name="connsiteY42" fmla="*/ 1810789 h 2746601"/>
              <a:gd name="connsiteX43" fmla="*/ 1197032 w 8062594"/>
              <a:gd name="connsiteY43" fmla="*/ 1528156 h 2746601"/>
              <a:gd name="connsiteX44" fmla="*/ 15874 w 8062594"/>
              <a:gd name="connsiteY44" fmla="*/ 1528156 h 2746601"/>
              <a:gd name="connsiteX45" fmla="*/ 15874 w 8062594"/>
              <a:gd name="connsiteY45" fmla="*/ 1810789 h 2746601"/>
              <a:gd name="connsiteX46" fmla="*/ 598516 w 8062594"/>
              <a:gd name="connsiteY46" fmla="*/ 1810789 h 2746601"/>
              <a:gd name="connsiteX47" fmla="*/ 598516 w 8062594"/>
              <a:gd name="connsiteY47" fmla="*/ 1528156 h 2746601"/>
              <a:gd name="connsiteX48" fmla="*/ 1786118 w 8062594"/>
              <a:gd name="connsiteY48" fmla="*/ 1528155 h 2746601"/>
              <a:gd name="connsiteX49" fmla="*/ 1786118 w 8062594"/>
              <a:gd name="connsiteY49" fmla="*/ 1810788 h 2746601"/>
              <a:gd name="connsiteX50" fmla="*/ 2326479 w 8062594"/>
              <a:gd name="connsiteY50" fmla="*/ 1810788 h 2746601"/>
              <a:gd name="connsiteX51" fmla="*/ 2326479 w 8062594"/>
              <a:gd name="connsiteY51" fmla="*/ 1528155 h 2746601"/>
              <a:gd name="connsiteX52" fmla="*/ 4069826 w 8062594"/>
              <a:gd name="connsiteY52" fmla="*/ 1528154 h 2746601"/>
              <a:gd name="connsiteX53" fmla="*/ 4069826 w 8062594"/>
              <a:gd name="connsiteY53" fmla="*/ 1810787 h 2746601"/>
              <a:gd name="connsiteX54" fmla="*/ 4622610 w 8062594"/>
              <a:gd name="connsiteY54" fmla="*/ 1810787 h 2746601"/>
              <a:gd name="connsiteX55" fmla="*/ 4622610 w 8062594"/>
              <a:gd name="connsiteY55" fmla="*/ 1528154 h 2746601"/>
              <a:gd name="connsiteX56" fmla="*/ 5789818 w 8062594"/>
              <a:gd name="connsiteY56" fmla="*/ 1522609 h 2746601"/>
              <a:gd name="connsiteX57" fmla="*/ 5789818 w 8062594"/>
              <a:gd name="connsiteY57" fmla="*/ 1805242 h 2746601"/>
              <a:gd name="connsiteX58" fmla="*/ 6342602 w 8062594"/>
              <a:gd name="connsiteY58" fmla="*/ 1805242 h 2746601"/>
              <a:gd name="connsiteX59" fmla="*/ 6342602 w 8062594"/>
              <a:gd name="connsiteY59" fmla="*/ 1522609 h 2746601"/>
              <a:gd name="connsiteX60" fmla="*/ 5218302 w 8062594"/>
              <a:gd name="connsiteY60" fmla="*/ 1522609 h 2746601"/>
              <a:gd name="connsiteX61" fmla="*/ 5218302 w 8062594"/>
              <a:gd name="connsiteY61" fmla="*/ 1805242 h 2746601"/>
              <a:gd name="connsiteX62" fmla="*/ 5771086 w 8062594"/>
              <a:gd name="connsiteY62" fmla="*/ 1805242 h 2746601"/>
              <a:gd name="connsiteX63" fmla="*/ 5771086 w 8062594"/>
              <a:gd name="connsiteY63" fmla="*/ 1522609 h 2746601"/>
              <a:gd name="connsiteX64" fmla="*/ 5780423 w 8062594"/>
              <a:gd name="connsiteY64" fmla="*/ 928023 h 2746601"/>
              <a:gd name="connsiteX65" fmla="*/ 5780423 w 8062594"/>
              <a:gd name="connsiteY65" fmla="*/ 1210656 h 2746601"/>
              <a:gd name="connsiteX66" fmla="*/ 6333207 w 8062594"/>
              <a:gd name="connsiteY66" fmla="*/ 1210656 h 2746601"/>
              <a:gd name="connsiteX67" fmla="*/ 6333207 w 8062594"/>
              <a:gd name="connsiteY67" fmla="*/ 928023 h 2746601"/>
              <a:gd name="connsiteX68" fmla="*/ 4646082 w 8062594"/>
              <a:gd name="connsiteY68" fmla="*/ 928023 h 2746601"/>
              <a:gd name="connsiteX69" fmla="*/ 4646082 w 8062594"/>
              <a:gd name="connsiteY69" fmla="*/ 1210656 h 2746601"/>
              <a:gd name="connsiteX70" fmla="*/ 5198866 w 8062594"/>
              <a:gd name="connsiteY70" fmla="*/ 1210656 h 2746601"/>
              <a:gd name="connsiteX71" fmla="*/ 5198866 w 8062594"/>
              <a:gd name="connsiteY71" fmla="*/ 928023 h 2746601"/>
              <a:gd name="connsiteX72" fmla="*/ 3498255 w 8062594"/>
              <a:gd name="connsiteY72" fmla="*/ 924969 h 2746601"/>
              <a:gd name="connsiteX73" fmla="*/ 3498255 w 8062594"/>
              <a:gd name="connsiteY73" fmla="*/ 1207602 h 2746601"/>
              <a:gd name="connsiteX74" fmla="*/ 4051037 w 8062594"/>
              <a:gd name="connsiteY74" fmla="*/ 1207602 h 2746601"/>
              <a:gd name="connsiteX75" fmla="*/ 4051037 w 8062594"/>
              <a:gd name="connsiteY75" fmla="*/ 924969 h 2746601"/>
              <a:gd name="connsiteX76" fmla="*/ 6929128 w 8062594"/>
              <a:gd name="connsiteY76" fmla="*/ 923583 h 2746601"/>
              <a:gd name="connsiteX77" fmla="*/ 6929128 w 8062594"/>
              <a:gd name="connsiteY77" fmla="*/ 1206216 h 2746601"/>
              <a:gd name="connsiteX78" fmla="*/ 7481912 w 8062594"/>
              <a:gd name="connsiteY78" fmla="*/ 1206216 h 2746601"/>
              <a:gd name="connsiteX79" fmla="*/ 7481912 w 8062594"/>
              <a:gd name="connsiteY79" fmla="*/ 923583 h 2746601"/>
              <a:gd name="connsiteX80" fmla="*/ 2357362 w 8062594"/>
              <a:gd name="connsiteY80" fmla="*/ 916478 h 2746601"/>
              <a:gd name="connsiteX81" fmla="*/ 2357362 w 8062594"/>
              <a:gd name="connsiteY81" fmla="*/ 1199111 h 2746601"/>
              <a:gd name="connsiteX82" fmla="*/ 2916699 w 8062594"/>
              <a:gd name="connsiteY82" fmla="*/ 1199111 h 2746601"/>
              <a:gd name="connsiteX83" fmla="*/ 2916699 w 8062594"/>
              <a:gd name="connsiteY83" fmla="*/ 916478 h 2746601"/>
              <a:gd name="connsiteX84" fmla="*/ 1205170 w 8062594"/>
              <a:gd name="connsiteY84" fmla="*/ 916478 h 2746601"/>
              <a:gd name="connsiteX85" fmla="*/ 1205170 w 8062594"/>
              <a:gd name="connsiteY85" fmla="*/ 1199111 h 2746601"/>
              <a:gd name="connsiteX86" fmla="*/ 1764507 w 8062594"/>
              <a:gd name="connsiteY86" fmla="*/ 1199111 h 2746601"/>
              <a:gd name="connsiteX87" fmla="*/ 1764507 w 8062594"/>
              <a:gd name="connsiteY87" fmla="*/ 916478 h 2746601"/>
              <a:gd name="connsiteX88" fmla="*/ 15875 w 8062594"/>
              <a:gd name="connsiteY88" fmla="*/ 916478 h 2746601"/>
              <a:gd name="connsiteX89" fmla="*/ 15875 w 8062594"/>
              <a:gd name="connsiteY89" fmla="*/ 1199111 h 2746601"/>
              <a:gd name="connsiteX90" fmla="*/ 598516 w 8062594"/>
              <a:gd name="connsiteY90" fmla="*/ 1199111 h 2746601"/>
              <a:gd name="connsiteX91" fmla="*/ 598516 w 8062594"/>
              <a:gd name="connsiteY91" fmla="*/ 916478 h 2746601"/>
              <a:gd name="connsiteX92" fmla="*/ 0 w 8062594"/>
              <a:gd name="connsiteY92" fmla="*/ 0 h 2746601"/>
              <a:gd name="connsiteX93" fmla="*/ 8062594 w 8062594"/>
              <a:gd name="connsiteY93" fmla="*/ 0 h 2746601"/>
              <a:gd name="connsiteX94" fmla="*/ 8062594 w 8062594"/>
              <a:gd name="connsiteY94" fmla="*/ 2746601 h 2746601"/>
              <a:gd name="connsiteX95" fmla="*/ 0 w 8062594"/>
              <a:gd name="connsiteY95" fmla="*/ 2746601 h 27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062594" h="2746601">
                <a:moveTo>
                  <a:pt x="1205170" y="1844271"/>
                </a:moveTo>
                <a:lnTo>
                  <a:pt x="1205170" y="2126904"/>
                </a:lnTo>
                <a:lnTo>
                  <a:pt x="1764507" y="2126904"/>
                </a:lnTo>
                <a:lnTo>
                  <a:pt x="1764507" y="1844271"/>
                </a:lnTo>
                <a:close/>
                <a:moveTo>
                  <a:pt x="15874" y="1844270"/>
                </a:moveTo>
                <a:lnTo>
                  <a:pt x="15874" y="2126903"/>
                </a:lnTo>
                <a:lnTo>
                  <a:pt x="598515" y="2126903"/>
                </a:lnTo>
                <a:lnTo>
                  <a:pt x="598515" y="1844270"/>
                </a:lnTo>
                <a:close/>
                <a:moveTo>
                  <a:pt x="6929128" y="1842873"/>
                </a:moveTo>
                <a:lnTo>
                  <a:pt x="6929128" y="2125506"/>
                </a:lnTo>
                <a:lnTo>
                  <a:pt x="7481912" y="2125506"/>
                </a:lnTo>
                <a:lnTo>
                  <a:pt x="7481912" y="1842873"/>
                </a:lnTo>
                <a:close/>
                <a:moveTo>
                  <a:pt x="2357361" y="1827299"/>
                </a:moveTo>
                <a:lnTo>
                  <a:pt x="2357361" y="2109932"/>
                </a:lnTo>
                <a:lnTo>
                  <a:pt x="2916698" y="2109932"/>
                </a:lnTo>
                <a:lnTo>
                  <a:pt x="2916698" y="1827299"/>
                </a:lnTo>
                <a:close/>
                <a:moveTo>
                  <a:pt x="5789818" y="1826942"/>
                </a:moveTo>
                <a:lnTo>
                  <a:pt x="5789818" y="2109575"/>
                </a:lnTo>
                <a:lnTo>
                  <a:pt x="6342602" y="2109575"/>
                </a:lnTo>
                <a:lnTo>
                  <a:pt x="6342602" y="1826942"/>
                </a:lnTo>
                <a:close/>
                <a:moveTo>
                  <a:pt x="4641637" y="1811479"/>
                </a:moveTo>
                <a:lnTo>
                  <a:pt x="4641637" y="2094112"/>
                </a:lnTo>
                <a:lnTo>
                  <a:pt x="5194421" y="2094112"/>
                </a:lnTo>
                <a:lnTo>
                  <a:pt x="5194421" y="1811479"/>
                </a:lnTo>
                <a:close/>
                <a:moveTo>
                  <a:pt x="7507604" y="1544666"/>
                </a:moveTo>
                <a:lnTo>
                  <a:pt x="7507604" y="1827299"/>
                </a:lnTo>
                <a:lnTo>
                  <a:pt x="8060388" y="1827299"/>
                </a:lnTo>
                <a:lnTo>
                  <a:pt x="8060388" y="1544666"/>
                </a:lnTo>
                <a:close/>
                <a:moveTo>
                  <a:pt x="6358477" y="1541307"/>
                </a:moveTo>
                <a:lnTo>
                  <a:pt x="6358477" y="1823940"/>
                </a:lnTo>
                <a:lnTo>
                  <a:pt x="6911261" y="1823940"/>
                </a:lnTo>
                <a:lnTo>
                  <a:pt x="6911261" y="1541307"/>
                </a:lnTo>
                <a:close/>
                <a:moveTo>
                  <a:pt x="3498255" y="1528156"/>
                </a:moveTo>
                <a:lnTo>
                  <a:pt x="3498255" y="1810789"/>
                </a:lnTo>
                <a:lnTo>
                  <a:pt x="4051037" y="1810789"/>
                </a:lnTo>
                <a:lnTo>
                  <a:pt x="4051037" y="1528156"/>
                </a:lnTo>
                <a:close/>
                <a:moveTo>
                  <a:pt x="2928603" y="1528156"/>
                </a:moveTo>
                <a:lnTo>
                  <a:pt x="2928603" y="1810789"/>
                </a:lnTo>
                <a:lnTo>
                  <a:pt x="3481387" y="1810789"/>
                </a:lnTo>
                <a:lnTo>
                  <a:pt x="3481387" y="1528156"/>
                </a:lnTo>
                <a:close/>
                <a:moveTo>
                  <a:pt x="614391" y="1528156"/>
                </a:moveTo>
                <a:lnTo>
                  <a:pt x="614391" y="1810789"/>
                </a:lnTo>
                <a:lnTo>
                  <a:pt x="1197032" y="1810789"/>
                </a:lnTo>
                <a:lnTo>
                  <a:pt x="1197032" y="1528156"/>
                </a:lnTo>
                <a:close/>
                <a:moveTo>
                  <a:pt x="15874" y="1528156"/>
                </a:moveTo>
                <a:lnTo>
                  <a:pt x="15874" y="1810789"/>
                </a:lnTo>
                <a:lnTo>
                  <a:pt x="598516" y="1810789"/>
                </a:lnTo>
                <a:lnTo>
                  <a:pt x="598516" y="1528156"/>
                </a:lnTo>
                <a:close/>
                <a:moveTo>
                  <a:pt x="1786118" y="1528155"/>
                </a:moveTo>
                <a:lnTo>
                  <a:pt x="1786118" y="1810788"/>
                </a:lnTo>
                <a:lnTo>
                  <a:pt x="2326479" y="1810788"/>
                </a:lnTo>
                <a:lnTo>
                  <a:pt x="2326479" y="1528155"/>
                </a:lnTo>
                <a:close/>
                <a:moveTo>
                  <a:pt x="4069826" y="1528154"/>
                </a:moveTo>
                <a:lnTo>
                  <a:pt x="4069826" y="1810787"/>
                </a:lnTo>
                <a:lnTo>
                  <a:pt x="4622610" y="1810787"/>
                </a:lnTo>
                <a:lnTo>
                  <a:pt x="4622610" y="1528154"/>
                </a:lnTo>
                <a:close/>
                <a:moveTo>
                  <a:pt x="5789818" y="1522609"/>
                </a:moveTo>
                <a:lnTo>
                  <a:pt x="5789818" y="1805242"/>
                </a:lnTo>
                <a:lnTo>
                  <a:pt x="6342602" y="1805242"/>
                </a:lnTo>
                <a:lnTo>
                  <a:pt x="6342602" y="1522609"/>
                </a:lnTo>
                <a:close/>
                <a:moveTo>
                  <a:pt x="5218302" y="1522609"/>
                </a:moveTo>
                <a:lnTo>
                  <a:pt x="5218302" y="1805242"/>
                </a:lnTo>
                <a:lnTo>
                  <a:pt x="5771086" y="1805242"/>
                </a:lnTo>
                <a:lnTo>
                  <a:pt x="5771086" y="1522609"/>
                </a:lnTo>
                <a:close/>
                <a:moveTo>
                  <a:pt x="5780423" y="928023"/>
                </a:moveTo>
                <a:lnTo>
                  <a:pt x="5780423" y="1210656"/>
                </a:lnTo>
                <a:lnTo>
                  <a:pt x="6333207" y="1210656"/>
                </a:lnTo>
                <a:lnTo>
                  <a:pt x="6333207" y="928023"/>
                </a:lnTo>
                <a:close/>
                <a:moveTo>
                  <a:pt x="4646082" y="928023"/>
                </a:moveTo>
                <a:lnTo>
                  <a:pt x="4646082" y="1210656"/>
                </a:lnTo>
                <a:lnTo>
                  <a:pt x="5198866" y="1210656"/>
                </a:lnTo>
                <a:lnTo>
                  <a:pt x="5198866" y="928023"/>
                </a:lnTo>
                <a:close/>
                <a:moveTo>
                  <a:pt x="3498255" y="924969"/>
                </a:moveTo>
                <a:lnTo>
                  <a:pt x="3498255" y="1207602"/>
                </a:lnTo>
                <a:lnTo>
                  <a:pt x="4051037" y="1207602"/>
                </a:lnTo>
                <a:lnTo>
                  <a:pt x="4051037" y="924969"/>
                </a:lnTo>
                <a:close/>
                <a:moveTo>
                  <a:pt x="6929128" y="923583"/>
                </a:moveTo>
                <a:lnTo>
                  <a:pt x="6929128" y="1206216"/>
                </a:lnTo>
                <a:lnTo>
                  <a:pt x="7481912" y="1206216"/>
                </a:lnTo>
                <a:lnTo>
                  <a:pt x="7481912" y="923583"/>
                </a:lnTo>
                <a:close/>
                <a:moveTo>
                  <a:pt x="2357362" y="916478"/>
                </a:moveTo>
                <a:lnTo>
                  <a:pt x="2357362" y="1199111"/>
                </a:lnTo>
                <a:lnTo>
                  <a:pt x="2916699" y="1199111"/>
                </a:lnTo>
                <a:lnTo>
                  <a:pt x="2916699" y="916478"/>
                </a:lnTo>
                <a:close/>
                <a:moveTo>
                  <a:pt x="1205170" y="916478"/>
                </a:moveTo>
                <a:lnTo>
                  <a:pt x="1205170" y="1199111"/>
                </a:lnTo>
                <a:lnTo>
                  <a:pt x="1764507" y="1199111"/>
                </a:lnTo>
                <a:lnTo>
                  <a:pt x="1764507" y="916478"/>
                </a:lnTo>
                <a:close/>
                <a:moveTo>
                  <a:pt x="15875" y="916478"/>
                </a:moveTo>
                <a:lnTo>
                  <a:pt x="15875" y="1199111"/>
                </a:lnTo>
                <a:lnTo>
                  <a:pt x="598516" y="1199111"/>
                </a:lnTo>
                <a:lnTo>
                  <a:pt x="598516" y="916478"/>
                </a:lnTo>
                <a:close/>
                <a:moveTo>
                  <a:pt x="0" y="0"/>
                </a:moveTo>
                <a:lnTo>
                  <a:pt x="8062594" y="0"/>
                </a:lnTo>
                <a:lnTo>
                  <a:pt x="8062594" y="2746601"/>
                </a:lnTo>
                <a:lnTo>
                  <a:pt x="0" y="274660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grpSp>
        <p:nvGrpSpPr>
          <p:cNvPr id="20" name="Sources">
            <a:extLst>
              <a:ext uri="{FF2B5EF4-FFF2-40B4-BE49-F238E27FC236}">
                <a16:creationId xmlns:a16="http://schemas.microsoft.com/office/drawing/2014/main" id="{B9AA9055-4911-414F-8834-CCB144515A58}"/>
              </a:ext>
            </a:extLst>
          </p:cNvPr>
          <p:cNvGrpSpPr/>
          <p:nvPr/>
        </p:nvGrpSpPr>
        <p:grpSpPr>
          <a:xfrm>
            <a:off x="2298700" y="1367173"/>
            <a:ext cx="6388101" cy="3672327"/>
            <a:chOff x="2298700" y="1367173"/>
            <a:chExt cx="6388101" cy="3672327"/>
          </a:xfrm>
        </p:grpSpPr>
        <p:sp>
          <p:nvSpPr>
            <p:cNvPr id="21" name="Content Placeholder 4">
              <a:extLst>
                <a:ext uri="{FF2B5EF4-FFF2-40B4-BE49-F238E27FC236}">
                  <a16:creationId xmlns:a16="http://schemas.microsoft.com/office/drawing/2014/main" id="{CE09FA82-04E3-4FD6-97EC-2DDCA03B34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48201" y="4598261"/>
              <a:ext cx="4038600" cy="4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indent="-457200">
                <a:lnSpc>
                  <a:spcPct val="90000"/>
                </a:lnSpc>
                <a:buNone/>
                <a:defRPr/>
              </a:pP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Sources:  (1) (2)  Bailey’s Industrial Oil and Fat Products, 7</a:t>
              </a:r>
              <a:r>
                <a:rPr lang="en-US" altLang="en-US" sz="1000" i="1" kern="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ed.</a:t>
              </a:r>
              <a:b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  (2) Food Processing – Principles and Applications, 2</a:t>
              </a:r>
              <a:r>
                <a:rPr lang="en-US" altLang="en-US" sz="1000" i="1" kern="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ed.</a:t>
              </a:r>
              <a:b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  (3) Bioresource Technology 100 (2009) 5796-5801.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A332A2-19A0-4563-AD23-16E14121FC35}"/>
                </a:ext>
              </a:extLst>
            </p:cNvPr>
            <p:cNvSpPr txBox="1"/>
            <p:nvPr/>
          </p:nvSpPr>
          <p:spPr>
            <a:xfrm>
              <a:off x="2298700" y="1492208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99571E-437F-4606-9698-D2041C1D72B4}"/>
                </a:ext>
              </a:extLst>
            </p:cNvPr>
            <p:cNvSpPr txBox="1"/>
            <p:nvPr/>
          </p:nvSpPr>
          <p:spPr>
            <a:xfrm>
              <a:off x="3555999" y="1369097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9441D1-8A67-4514-837B-4C93FE652EE9}"/>
                </a:ext>
              </a:extLst>
            </p:cNvPr>
            <p:cNvSpPr txBox="1"/>
            <p:nvPr/>
          </p:nvSpPr>
          <p:spPr>
            <a:xfrm>
              <a:off x="4800600" y="150256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4E52D1-45CD-4C97-935F-B53F3877762C}"/>
                </a:ext>
              </a:extLst>
            </p:cNvPr>
            <p:cNvSpPr txBox="1"/>
            <p:nvPr/>
          </p:nvSpPr>
          <p:spPr>
            <a:xfrm>
              <a:off x="5740400" y="150256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 (2)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FB8CDC-A938-44F9-A932-3384F8C10844}"/>
                </a:ext>
              </a:extLst>
            </p:cNvPr>
            <p:cNvSpPr txBox="1"/>
            <p:nvPr/>
          </p:nvSpPr>
          <p:spPr>
            <a:xfrm>
              <a:off x="7068505" y="1526517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 (2)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87ECCF-E1A6-4B3A-8AD3-2027DF5C7AF7}"/>
                </a:ext>
              </a:extLst>
            </p:cNvPr>
            <p:cNvSpPr txBox="1"/>
            <p:nvPr/>
          </p:nvSpPr>
          <p:spPr>
            <a:xfrm>
              <a:off x="8087997" y="136717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 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1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7EDB3A40-0681-4265-BCD2-99A443766CD7}"/>
              </a:ext>
            </a:extLst>
          </p:cNvPr>
          <p:cNvSpPr/>
          <p:nvPr/>
        </p:nvSpPr>
        <p:spPr>
          <a:xfrm>
            <a:off x="3620679" y="226859"/>
            <a:ext cx="2526121" cy="980911"/>
          </a:xfrm>
          <a:custGeom>
            <a:avLst/>
            <a:gdLst>
              <a:gd name="connsiteX0" fmla="*/ 2528268 w 2526121"/>
              <a:gd name="connsiteY0" fmla="*/ 24307 h 980911"/>
              <a:gd name="connsiteX1" fmla="*/ 2328364 w 2526121"/>
              <a:gd name="connsiteY1" fmla="*/ 226964 h 980911"/>
              <a:gd name="connsiteX2" fmla="*/ 1417101 w 2526121"/>
              <a:gd name="connsiteY2" fmla="*/ 977251 h 980911"/>
              <a:gd name="connsiteX3" fmla="*/ 370047 w 2526121"/>
              <a:gd name="connsiteY3" fmla="*/ 837302 h 980911"/>
              <a:gd name="connsiteX4" fmla="*/ 1039080 w 2526121"/>
              <a:gd name="connsiteY4" fmla="*/ 7773 h 980911"/>
              <a:gd name="connsiteX5" fmla="*/ 1996599 w 2526121"/>
              <a:gd name="connsiteY5" fmla="*/ 91189 h 980911"/>
              <a:gd name="connsiteX6" fmla="*/ 2528268 w 2526121"/>
              <a:gd name="connsiteY6" fmla="*/ 24307 h 98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121" h="980911" fill="none" extrusionOk="0">
                <a:moveTo>
                  <a:pt x="2528268" y="24307"/>
                </a:moveTo>
                <a:cubicBezTo>
                  <a:pt x="2437981" y="96494"/>
                  <a:pt x="2417367" y="144699"/>
                  <a:pt x="2328364" y="226964"/>
                </a:cubicBezTo>
                <a:cubicBezTo>
                  <a:pt x="2804086" y="470101"/>
                  <a:pt x="2344584" y="964410"/>
                  <a:pt x="1417101" y="977251"/>
                </a:cubicBezTo>
                <a:cubicBezTo>
                  <a:pt x="1059108" y="1003940"/>
                  <a:pt x="622899" y="977413"/>
                  <a:pt x="370047" y="837302"/>
                </a:cubicBezTo>
                <a:cubicBezTo>
                  <a:pt x="-268009" y="544771"/>
                  <a:pt x="164118" y="-2905"/>
                  <a:pt x="1039080" y="7773"/>
                </a:cubicBezTo>
                <a:cubicBezTo>
                  <a:pt x="1317998" y="-54181"/>
                  <a:pt x="1687077" y="4961"/>
                  <a:pt x="1996599" y="91189"/>
                </a:cubicBezTo>
                <a:cubicBezTo>
                  <a:pt x="2199971" y="75760"/>
                  <a:pt x="2287804" y="70472"/>
                  <a:pt x="2528268" y="24307"/>
                </a:cubicBezTo>
                <a:close/>
              </a:path>
              <a:path w="2526121" h="980911" stroke="0" extrusionOk="0">
                <a:moveTo>
                  <a:pt x="2528268" y="24307"/>
                </a:moveTo>
                <a:cubicBezTo>
                  <a:pt x="2436968" y="114615"/>
                  <a:pt x="2409431" y="130420"/>
                  <a:pt x="2328364" y="226964"/>
                </a:cubicBezTo>
                <a:cubicBezTo>
                  <a:pt x="2737567" y="554027"/>
                  <a:pt x="2327311" y="805666"/>
                  <a:pt x="1417101" y="977251"/>
                </a:cubicBezTo>
                <a:cubicBezTo>
                  <a:pt x="1033151" y="1067493"/>
                  <a:pt x="663299" y="905347"/>
                  <a:pt x="370047" y="837302"/>
                </a:cubicBezTo>
                <a:cubicBezTo>
                  <a:pt x="-433001" y="609226"/>
                  <a:pt x="-194" y="105091"/>
                  <a:pt x="1039080" y="7773"/>
                </a:cubicBezTo>
                <a:cubicBezTo>
                  <a:pt x="1383800" y="-15287"/>
                  <a:pt x="1725013" y="77190"/>
                  <a:pt x="1996599" y="91189"/>
                </a:cubicBezTo>
                <a:cubicBezTo>
                  <a:pt x="2168656" y="69200"/>
                  <a:pt x="2303561" y="42327"/>
                  <a:pt x="2528268" y="24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99669530">
                  <a:prstGeom prst="wedgeEllipseCallout">
                    <a:avLst>
                      <a:gd name="adj1" fmla="val 50085"/>
                      <a:gd name="adj2" fmla="val -475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Renewable Diesel…	</a:t>
            </a:r>
            <a:r>
              <a:rPr lang="en-US" sz="2400" dirty="0">
                <a:solidFill>
                  <a:schemeClr val="bg1"/>
                </a:solidFill>
              </a:rPr>
              <a:t>IT’S ONLY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								NATURAL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78E019AB-E8FC-48AF-A093-82A50DAD8097}"/>
              </a:ext>
            </a:extLst>
          </p:cNvPr>
          <p:cNvGraphicFramePr>
            <a:graphicFrameLocks/>
          </p:cNvGraphicFramePr>
          <p:nvPr/>
        </p:nvGraphicFramePr>
        <p:xfrm>
          <a:off x="473075" y="1206500"/>
          <a:ext cx="80467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71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593071">
                  <a:extLst>
                    <a:ext uri="{9D8B030D-6E8A-4147-A177-3AD203B41FA5}">
                      <a16:colId xmlns:a16="http://schemas.microsoft.com/office/drawing/2014/main" val="200435587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423362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91593492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44054672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73509277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86278730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890995184"/>
                    </a:ext>
                  </a:extLst>
                </a:gridCol>
              </a:tblGrid>
              <a:tr h="6251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FFA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sz="1400" b="0" baseline="0" dirty="0"/>
                        <a:t>(</a:t>
                      </a:r>
                      <a:r>
                        <a:rPr lang="en-US" sz="1400" b="0" baseline="0" dirty="0" err="1"/>
                        <a:t>wt</a:t>
                      </a:r>
                      <a:r>
                        <a:rPr lang="en-US" sz="1400" b="0" baseline="0" dirty="0"/>
                        <a:t>%)</a:t>
                      </a:r>
                      <a:endParaRPr lang="en-US" sz="1400" b="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Tallow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C12-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</a:t>
                      </a:r>
                      <a:r>
                        <a:rPr lang="en-US" sz="1400" dirty="0"/>
                        <a:t>C14:0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</a:t>
                      </a:r>
                      <a:r>
                        <a:rPr lang="en-US" sz="1400" dirty="0"/>
                        <a:t>C14:1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0.1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C15:0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C15:1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C16:0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C16:1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12.9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C17:0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C17:1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35.8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463454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C20:0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C20:1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C22+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89836952"/>
                  </a:ext>
                </a:extLst>
              </a:tr>
            </a:tbl>
          </a:graphicData>
        </a:graphic>
      </p:graphicFrame>
      <p:sp>
        <p:nvSpPr>
          <p:cNvPr id="23" name="Freeform 12">
            <a:extLst>
              <a:ext uri="{FF2B5EF4-FFF2-40B4-BE49-F238E27FC236}">
                <a16:creationId xmlns:a16="http://schemas.microsoft.com/office/drawing/2014/main" id="{177FB375-80FB-454F-93D2-20CFE2E6865B}"/>
              </a:ext>
            </a:extLst>
          </p:cNvPr>
          <p:cNvSpPr/>
          <p:nvPr/>
        </p:nvSpPr>
        <p:spPr>
          <a:xfrm>
            <a:off x="1699327" y="1844984"/>
            <a:ext cx="6820469" cy="2744796"/>
          </a:xfrm>
          <a:custGeom>
            <a:avLst/>
            <a:gdLst/>
            <a:ahLst/>
            <a:cxnLst/>
            <a:rect l="l" t="t" r="r" b="b"/>
            <a:pathLst>
              <a:path w="6820469" h="2744796">
                <a:moveTo>
                  <a:pt x="2898315" y="1803456"/>
                </a:moveTo>
                <a:lnTo>
                  <a:pt x="2898725" y="1803456"/>
                </a:lnTo>
                <a:lnTo>
                  <a:pt x="2973622" y="2028558"/>
                </a:lnTo>
                <a:lnTo>
                  <a:pt x="2823418" y="2028558"/>
                </a:lnTo>
                <a:close/>
                <a:moveTo>
                  <a:pt x="2339391" y="1784629"/>
                </a:moveTo>
                <a:lnTo>
                  <a:pt x="2387686" y="1784629"/>
                </a:lnTo>
                <a:cubicBezTo>
                  <a:pt x="2399965" y="1784629"/>
                  <a:pt x="2409582" y="1785038"/>
                  <a:pt x="2416540" y="1785857"/>
                </a:cubicBezTo>
                <a:cubicBezTo>
                  <a:pt x="2423498" y="1786675"/>
                  <a:pt x="2429705" y="1787767"/>
                  <a:pt x="2435162" y="1789131"/>
                </a:cubicBezTo>
                <a:cubicBezTo>
                  <a:pt x="2453170" y="1794042"/>
                  <a:pt x="2466131" y="1802501"/>
                  <a:pt x="2474044" y="1814506"/>
                </a:cubicBezTo>
                <a:cubicBezTo>
                  <a:pt x="2481956" y="1826512"/>
                  <a:pt x="2485913" y="1841246"/>
                  <a:pt x="2485913" y="1858708"/>
                </a:cubicBezTo>
                <a:cubicBezTo>
                  <a:pt x="2485913" y="1870168"/>
                  <a:pt x="2484002" y="1880536"/>
                  <a:pt x="2480183" y="1889813"/>
                </a:cubicBezTo>
                <a:cubicBezTo>
                  <a:pt x="2476363" y="1899090"/>
                  <a:pt x="2470633" y="1907071"/>
                  <a:pt x="2462993" y="1913756"/>
                </a:cubicBezTo>
                <a:cubicBezTo>
                  <a:pt x="2455353" y="1920441"/>
                  <a:pt x="2445803" y="1925625"/>
                  <a:pt x="2434344" y="1929309"/>
                </a:cubicBezTo>
                <a:cubicBezTo>
                  <a:pt x="2422884" y="1932992"/>
                  <a:pt x="2409514" y="1934834"/>
                  <a:pt x="2394234" y="1934834"/>
                </a:cubicBezTo>
                <a:lnTo>
                  <a:pt x="2339391" y="1934834"/>
                </a:lnTo>
                <a:close/>
                <a:moveTo>
                  <a:pt x="4330600" y="1702364"/>
                </a:moveTo>
                <a:cubicBezTo>
                  <a:pt x="4321596" y="1702364"/>
                  <a:pt x="4314024" y="1705025"/>
                  <a:pt x="4307885" y="1710345"/>
                </a:cubicBezTo>
                <a:cubicBezTo>
                  <a:pt x="4301746" y="1715666"/>
                  <a:pt x="4298676" y="1724329"/>
                  <a:pt x="4298676" y="1736334"/>
                </a:cubicBezTo>
                <a:lnTo>
                  <a:pt x="4298676" y="2197999"/>
                </a:lnTo>
                <a:cubicBezTo>
                  <a:pt x="4298676" y="2210005"/>
                  <a:pt x="4301746" y="2218668"/>
                  <a:pt x="4307885" y="2223988"/>
                </a:cubicBezTo>
                <a:cubicBezTo>
                  <a:pt x="4314024" y="2229309"/>
                  <a:pt x="4321596" y="2231969"/>
                  <a:pt x="4330600" y="2231969"/>
                </a:cubicBezTo>
                <a:lnTo>
                  <a:pt x="4596630" y="2231969"/>
                </a:lnTo>
                <a:cubicBezTo>
                  <a:pt x="4599086" y="2231969"/>
                  <a:pt x="4601337" y="2231219"/>
                  <a:pt x="4603383" y="2229718"/>
                </a:cubicBezTo>
                <a:cubicBezTo>
                  <a:pt x="4605430" y="2228217"/>
                  <a:pt x="4607135" y="2225830"/>
                  <a:pt x="4608499" y="2222556"/>
                </a:cubicBezTo>
                <a:cubicBezTo>
                  <a:pt x="4609864" y="2219282"/>
                  <a:pt x="4610887" y="2214984"/>
                  <a:pt x="4611569" y="2209664"/>
                </a:cubicBezTo>
                <a:cubicBezTo>
                  <a:pt x="4612251" y="2204343"/>
                  <a:pt x="4612592" y="2197726"/>
                  <a:pt x="4612592" y="2189814"/>
                </a:cubicBezTo>
                <a:cubicBezTo>
                  <a:pt x="4612592" y="2181901"/>
                  <a:pt x="4612251" y="2175284"/>
                  <a:pt x="4611569" y="2169964"/>
                </a:cubicBezTo>
                <a:cubicBezTo>
                  <a:pt x="4610887" y="2164643"/>
                  <a:pt x="4609864" y="2160346"/>
                  <a:pt x="4608499" y="2157071"/>
                </a:cubicBezTo>
                <a:cubicBezTo>
                  <a:pt x="4607135" y="2153797"/>
                  <a:pt x="4605430" y="2151410"/>
                  <a:pt x="4603383" y="2149909"/>
                </a:cubicBezTo>
                <a:cubicBezTo>
                  <a:pt x="4601337" y="2148408"/>
                  <a:pt x="4599086" y="2147658"/>
                  <a:pt x="4596630" y="2147658"/>
                </a:cubicBezTo>
                <a:lnTo>
                  <a:pt x="4405907" y="2147658"/>
                </a:lnTo>
                <a:lnTo>
                  <a:pt x="4405907" y="1998272"/>
                </a:lnTo>
                <a:lnTo>
                  <a:pt x="4565934" y="1998272"/>
                </a:lnTo>
                <a:cubicBezTo>
                  <a:pt x="4568390" y="1998272"/>
                  <a:pt x="4570641" y="1997590"/>
                  <a:pt x="4572687" y="1996225"/>
                </a:cubicBezTo>
                <a:cubicBezTo>
                  <a:pt x="4574734" y="1994861"/>
                  <a:pt x="4576439" y="1992610"/>
                  <a:pt x="4577803" y="1989472"/>
                </a:cubicBezTo>
                <a:cubicBezTo>
                  <a:pt x="4579168" y="1986335"/>
                  <a:pt x="4580191" y="1982174"/>
                  <a:pt x="4580873" y="1976989"/>
                </a:cubicBezTo>
                <a:cubicBezTo>
                  <a:pt x="4581555" y="1971805"/>
                  <a:pt x="4581896" y="1965257"/>
                  <a:pt x="4581896" y="1957344"/>
                </a:cubicBezTo>
                <a:cubicBezTo>
                  <a:pt x="4581896" y="1949704"/>
                  <a:pt x="4581555" y="1943224"/>
                  <a:pt x="4580873" y="1937903"/>
                </a:cubicBezTo>
                <a:cubicBezTo>
                  <a:pt x="4580191" y="1932583"/>
                  <a:pt x="4579168" y="1928354"/>
                  <a:pt x="4577803" y="1925216"/>
                </a:cubicBezTo>
                <a:cubicBezTo>
                  <a:pt x="4576439" y="1922078"/>
                  <a:pt x="4574734" y="1919759"/>
                  <a:pt x="4572687" y="1918258"/>
                </a:cubicBezTo>
                <a:cubicBezTo>
                  <a:pt x="4570641" y="1916757"/>
                  <a:pt x="4568390" y="1916007"/>
                  <a:pt x="4565934" y="1916007"/>
                </a:cubicBezTo>
                <a:lnTo>
                  <a:pt x="4405907" y="1916007"/>
                </a:lnTo>
                <a:lnTo>
                  <a:pt x="4405907" y="1786675"/>
                </a:lnTo>
                <a:lnTo>
                  <a:pt x="4594993" y="1786675"/>
                </a:lnTo>
                <a:cubicBezTo>
                  <a:pt x="4597449" y="1786675"/>
                  <a:pt x="4599632" y="1785925"/>
                  <a:pt x="4601542" y="1784424"/>
                </a:cubicBezTo>
                <a:cubicBezTo>
                  <a:pt x="4603452" y="1782924"/>
                  <a:pt x="4605089" y="1780536"/>
                  <a:pt x="4606453" y="1777262"/>
                </a:cubicBezTo>
                <a:cubicBezTo>
                  <a:pt x="4607817" y="1773988"/>
                  <a:pt x="4608840" y="1769690"/>
                  <a:pt x="4609522" y="1764370"/>
                </a:cubicBezTo>
                <a:cubicBezTo>
                  <a:pt x="4610205" y="1759049"/>
                  <a:pt x="4610546" y="1752569"/>
                  <a:pt x="4610546" y="1744929"/>
                </a:cubicBezTo>
                <a:cubicBezTo>
                  <a:pt x="4610546" y="1736744"/>
                  <a:pt x="4610205" y="1729991"/>
                  <a:pt x="4609522" y="1724670"/>
                </a:cubicBezTo>
                <a:cubicBezTo>
                  <a:pt x="4608840" y="1719349"/>
                  <a:pt x="4607817" y="1714984"/>
                  <a:pt x="4606453" y="1711573"/>
                </a:cubicBezTo>
                <a:cubicBezTo>
                  <a:pt x="4605089" y="1708162"/>
                  <a:pt x="4603452" y="1705775"/>
                  <a:pt x="4601542" y="1704411"/>
                </a:cubicBezTo>
                <a:cubicBezTo>
                  <a:pt x="4599632" y="1703046"/>
                  <a:pt x="4597449" y="1702364"/>
                  <a:pt x="4594993" y="1702364"/>
                </a:cubicBezTo>
                <a:close/>
                <a:moveTo>
                  <a:pt x="2263675" y="1702364"/>
                </a:moveTo>
                <a:cubicBezTo>
                  <a:pt x="2254671" y="1702364"/>
                  <a:pt x="2247099" y="1705025"/>
                  <a:pt x="2240960" y="1710345"/>
                </a:cubicBezTo>
                <a:cubicBezTo>
                  <a:pt x="2234821" y="1715666"/>
                  <a:pt x="2231751" y="1724329"/>
                  <a:pt x="2231751" y="1736334"/>
                </a:cubicBezTo>
                <a:lnTo>
                  <a:pt x="2231751" y="2217235"/>
                </a:lnTo>
                <a:cubicBezTo>
                  <a:pt x="2231751" y="2219964"/>
                  <a:pt x="2232570" y="2222419"/>
                  <a:pt x="2234207" y="2224602"/>
                </a:cubicBezTo>
                <a:cubicBezTo>
                  <a:pt x="2235844" y="2226785"/>
                  <a:pt x="2238709" y="2228559"/>
                  <a:pt x="2242802" y="2229923"/>
                </a:cubicBezTo>
                <a:cubicBezTo>
                  <a:pt x="2246895" y="2231287"/>
                  <a:pt x="2252420" y="2232378"/>
                  <a:pt x="2259378" y="2233197"/>
                </a:cubicBezTo>
                <a:cubicBezTo>
                  <a:pt x="2266335" y="2234016"/>
                  <a:pt x="2274998" y="2234425"/>
                  <a:pt x="2285367" y="2234425"/>
                </a:cubicBezTo>
                <a:cubicBezTo>
                  <a:pt x="2296008" y="2234425"/>
                  <a:pt x="2304739" y="2234016"/>
                  <a:pt x="2311560" y="2233197"/>
                </a:cubicBezTo>
                <a:cubicBezTo>
                  <a:pt x="2318382" y="2232378"/>
                  <a:pt x="2323839" y="2231287"/>
                  <a:pt x="2327931" y="2229923"/>
                </a:cubicBezTo>
                <a:cubicBezTo>
                  <a:pt x="2332024" y="2228559"/>
                  <a:pt x="2334957" y="2226785"/>
                  <a:pt x="2336731" y="2224602"/>
                </a:cubicBezTo>
                <a:cubicBezTo>
                  <a:pt x="2338505" y="2222419"/>
                  <a:pt x="2339391" y="2219964"/>
                  <a:pt x="2339391" y="2217235"/>
                </a:cubicBezTo>
                <a:lnTo>
                  <a:pt x="2339391" y="2015462"/>
                </a:lnTo>
                <a:lnTo>
                  <a:pt x="2372952" y="2015462"/>
                </a:lnTo>
                <a:cubicBezTo>
                  <a:pt x="2384412" y="2015462"/>
                  <a:pt x="2394507" y="2017235"/>
                  <a:pt x="2403239" y="2020782"/>
                </a:cubicBezTo>
                <a:cubicBezTo>
                  <a:pt x="2411970" y="2024329"/>
                  <a:pt x="2419678" y="2029582"/>
                  <a:pt x="2426363" y="2036539"/>
                </a:cubicBezTo>
                <a:cubicBezTo>
                  <a:pt x="2433047" y="2043497"/>
                  <a:pt x="2439118" y="2052160"/>
                  <a:pt x="2444576" y="2062528"/>
                </a:cubicBezTo>
                <a:cubicBezTo>
                  <a:pt x="2450032" y="2072897"/>
                  <a:pt x="2455626" y="2084766"/>
                  <a:pt x="2461356" y="2098136"/>
                </a:cubicBezTo>
                <a:lnTo>
                  <a:pt x="2508832" y="2216417"/>
                </a:lnTo>
                <a:cubicBezTo>
                  <a:pt x="2509923" y="2219691"/>
                  <a:pt x="2511288" y="2222488"/>
                  <a:pt x="2512925" y="2224807"/>
                </a:cubicBezTo>
                <a:cubicBezTo>
                  <a:pt x="2514562" y="2227126"/>
                  <a:pt x="2517359" y="2229036"/>
                  <a:pt x="2521315" y="2230537"/>
                </a:cubicBezTo>
                <a:cubicBezTo>
                  <a:pt x="2525271" y="2232037"/>
                  <a:pt x="2530660" y="2233061"/>
                  <a:pt x="2537481" y="2233606"/>
                </a:cubicBezTo>
                <a:cubicBezTo>
                  <a:pt x="2544303" y="2234152"/>
                  <a:pt x="2553443" y="2234425"/>
                  <a:pt x="2564903" y="2234425"/>
                </a:cubicBezTo>
                <a:cubicBezTo>
                  <a:pt x="2578546" y="2234425"/>
                  <a:pt x="2589323" y="2234152"/>
                  <a:pt x="2597236" y="2233606"/>
                </a:cubicBezTo>
                <a:cubicBezTo>
                  <a:pt x="2605149" y="2233061"/>
                  <a:pt x="2611151" y="2232106"/>
                  <a:pt x="2615244" y="2230741"/>
                </a:cubicBezTo>
                <a:cubicBezTo>
                  <a:pt x="2619337" y="2229377"/>
                  <a:pt x="2621929" y="2227672"/>
                  <a:pt x="2623020" y="2225625"/>
                </a:cubicBezTo>
                <a:cubicBezTo>
                  <a:pt x="2624112" y="2223579"/>
                  <a:pt x="2624657" y="2221055"/>
                  <a:pt x="2624657" y="2218054"/>
                </a:cubicBezTo>
                <a:cubicBezTo>
                  <a:pt x="2624657" y="2215325"/>
                  <a:pt x="2623975" y="2211574"/>
                  <a:pt x="2622611" y="2206799"/>
                </a:cubicBezTo>
                <a:cubicBezTo>
                  <a:pt x="2621247" y="2202024"/>
                  <a:pt x="2618518" y="2194452"/>
                  <a:pt x="2614425" y="2184084"/>
                </a:cubicBezTo>
                <a:lnTo>
                  <a:pt x="2569814" y="2079718"/>
                </a:lnTo>
                <a:cubicBezTo>
                  <a:pt x="2564630" y="2067167"/>
                  <a:pt x="2559310" y="2055912"/>
                  <a:pt x="2553853" y="2045953"/>
                </a:cubicBezTo>
                <a:cubicBezTo>
                  <a:pt x="2548395" y="2035994"/>
                  <a:pt x="2542597" y="2027126"/>
                  <a:pt x="2536458" y="2019350"/>
                </a:cubicBezTo>
                <a:cubicBezTo>
                  <a:pt x="2530319" y="2011573"/>
                  <a:pt x="2523771" y="2004957"/>
                  <a:pt x="2516813" y="1999500"/>
                </a:cubicBezTo>
                <a:cubicBezTo>
                  <a:pt x="2509855" y="1994043"/>
                  <a:pt x="2502420" y="1989404"/>
                  <a:pt x="2494508" y="1985584"/>
                </a:cubicBezTo>
                <a:cubicBezTo>
                  <a:pt x="2510878" y="1980400"/>
                  <a:pt x="2525476" y="1973579"/>
                  <a:pt x="2538300" y="1965120"/>
                </a:cubicBezTo>
                <a:cubicBezTo>
                  <a:pt x="2551124" y="1956662"/>
                  <a:pt x="2561902" y="1946703"/>
                  <a:pt x="2570633" y="1935243"/>
                </a:cubicBezTo>
                <a:cubicBezTo>
                  <a:pt x="2579364" y="1923783"/>
                  <a:pt x="2585981" y="1910755"/>
                  <a:pt x="2590483" y="1896157"/>
                </a:cubicBezTo>
                <a:cubicBezTo>
                  <a:pt x="2594985" y="1881560"/>
                  <a:pt x="2597236" y="1865393"/>
                  <a:pt x="2597236" y="1847658"/>
                </a:cubicBezTo>
                <a:cubicBezTo>
                  <a:pt x="2597236" y="1826648"/>
                  <a:pt x="2594098" y="1808026"/>
                  <a:pt x="2587822" y="1791791"/>
                </a:cubicBezTo>
                <a:cubicBezTo>
                  <a:pt x="2581547" y="1775557"/>
                  <a:pt x="2572475" y="1761505"/>
                  <a:pt x="2560605" y="1749636"/>
                </a:cubicBezTo>
                <a:cubicBezTo>
                  <a:pt x="2548737" y="1737767"/>
                  <a:pt x="2534275" y="1728149"/>
                  <a:pt x="2517222" y="1720782"/>
                </a:cubicBezTo>
                <a:cubicBezTo>
                  <a:pt x="2500169" y="1713415"/>
                  <a:pt x="2481001" y="1708231"/>
                  <a:pt x="2459719" y="1705229"/>
                </a:cubicBezTo>
                <a:cubicBezTo>
                  <a:pt x="2452352" y="1704411"/>
                  <a:pt x="2444166" y="1703729"/>
                  <a:pt x="2435162" y="1703183"/>
                </a:cubicBezTo>
                <a:cubicBezTo>
                  <a:pt x="2426158" y="1702637"/>
                  <a:pt x="2414698" y="1702364"/>
                  <a:pt x="2400783" y="1702364"/>
                </a:cubicBezTo>
                <a:close/>
                <a:moveTo>
                  <a:pt x="3602458" y="1700727"/>
                </a:moveTo>
                <a:cubicBezTo>
                  <a:pt x="3592636" y="1700727"/>
                  <a:pt x="3584587" y="1701068"/>
                  <a:pt x="3578311" y="1701750"/>
                </a:cubicBezTo>
                <a:cubicBezTo>
                  <a:pt x="3572035" y="1702432"/>
                  <a:pt x="3566988" y="1703592"/>
                  <a:pt x="3563168" y="1705229"/>
                </a:cubicBezTo>
                <a:cubicBezTo>
                  <a:pt x="3559348" y="1706866"/>
                  <a:pt x="3556619" y="1708776"/>
                  <a:pt x="3554982" y="1710959"/>
                </a:cubicBezTo>
                <a:cubicBezTo>
                  <a:pt x="3553345" y="1713142"/>
                  <a:pt x="3552526" y="1715598"/>
                  <a:pt x="3552526" y="1718326"/>
                </a:cubicBezTo>
                <a:lnTo>
                  <a:pt x="3552526" y="1966757"/>
                </a:lnTo>
                <a:cubicBezTo>
                  <a:pt x="3552526" y="1985584"/>
                  <a:pt x="3552731" y="2005366"/>
                  <a:pt x="3553140" y="2026103"/>
                </a:cubicBezTo>
                <a:cubicBezTo>
                  <a:pt x="3553550" y="2046839"/>
                  <a:pt x="3554163" y="2066758"/>
                  <a:pt x="3554982" y="2085857"/>
                </a:cubicBezTo>
                <a:lnTo>
                  <a:pt x="3554573" y="2085857"/>
                </a:lnTo>
                <a:cubicBezTo>
                  <a:pt x="3549661" y="2074943"/>
                  <a:pt x="3544614" y="2064029"/>
                  <a:pt x="3539429" y="2053115"/>
                </a:cubicBezTo>
                <a:cubicBezTo>
                  <a:pt x="3534245" y="2042201"/>
                  <a:pt x="3528925" y="2031082"/>
                  <a:pt x="3523468" y="2019759"/>
                </a:cubicBezTo>
                <a:cubicBezTo>
                  <a:pt x="3518011" y="2008435"/>
                  <a:pt x="3512349" y="1997112"/>
                  <a:pt x="3506483" y="1985789"/>
                </a:cubicBezTo>
                <a:cubicBezTo>
                  <a:pt x="3500616" y="1974465"/>
                  <a:pt x="3494682" y="1962938"/>
                  <a:pt x="3488679" y="1951205"/>
                </a:cubicBezTo>
                <a:lnTo>
                  <a:pt x="3385541" y="1757617"/>
                </a:lnTo>
                <a:cubicBezTo>
                  <a:pt x="3380357" y="1746976"/>
                  <a:pt x="3375309" y="1738040"/>
                  <a:pt x="3370398" y="1730809"/>
                </a:cubicBezTo>
                <a:cubicBezTo>
                  <a:pt x="3365487" y="1723579"/>
                  <a:pt x="3360234" y="1717917"/>
                  <a:pt x="3354641" y="1713824"/>
                </a:cubicBezTo>
                <a:cubicBezTo>
                  <a:pt x="3349047" y="1709731"/>
                  <a:pt x="3342704" y="1706798"/>
                  <a:pt x="3335610" y="1705025"/>
                </a:cubicBezTo>
                <a:cubicBezTo>
                  <a:pt x="3328515" y="1703251"/>
                  <a:pt x="3319784" y="1702364"/>
                  <a:pt x="3309416" y="1702364"/>
                </a:cubicBezTo>
                <a:lnTo>
                  <a:pt x="3251708" y="1702364"/>
                </a:lnTo>
                <a:cubicBezTo>
                  <a:pt x="3240794" y="1702364"/>
                  <a:pt x="3231585" y="1705570"/>
                  <a:pt x="3224082" y="1711982"/>
                </a:cubicBezTo>
                <a:cubicBezTo>
                  <a:pt x="3216578" y="1718394"/>
                  <a:pt x="3212826" y="1728012"/>
                  <a:pt x="3212826" y="1740836"/>
                </a:cubicBezTo>
                <a:lnTo>
                  <a:pt x="3212826" y="2216826"/>
                </a:lnTo>
                <a:cubicBezTo>
                  <a:pt x="3212826" y="2219554"/>
                  <a:pt x="3213508" y="2222010"/>
                  <a:pt x="3214873" y="2224193"/>
                </a:cubicBezTo>
                <a:cubicBezTo>
                  <a:pt x="3216237" y="2226376"/>
                  <a:pt x="3218693" y="2228217"/>
                  <a:pt x="3222240" y="2229718"/>
                </a:cubicBezTo>
                <a:cubicBezTo>
                  <a:pt x="3225787" y="2231219"/>
                  <a:pt x="3230698" y="2232378"/>
                  <a:pt x="3236974" y="2233197"/>
                </a:cubicBezTo>
                <a:cubicBezTo>
                  <a:pt x="3243249" y="2234016"/>
                  <a:pt x="3251162" y="2234425"/>
                  <a:pt x="3260712" y="2234425"/>
                </a:cubicBezTo>
                <a:cubicBezTo>
                  <a:pt x="3270535" y="2234425"/>
                  <a:pt x="3278583" y="2234016"/>
                  <a:pt x="3284859" y="2233197"/>
                </a:cubicBezTo>
                <a:cubicBezTo>
                  <a:pt x="3291135" y="2232378"/>
                  <a:pt x="3296114" y="2231219"/>
                  <a:pt x="3299798" y="2229718"/>
                </a:cubicBezTo>
                <a:cubicBezTo>
                  <a:pt x="3303481" y="2228217"/>
                  <a:pt x="3306073" y="2226376"/>
                  <a:pt x="3307574" y="2224193"/>
                </a:cubicBezTo>
                <a:cubicBezTo>
                  <a:pt x="3309075" y="2222010"/>
                  <a:pt x="3309825" y="2219554"/>
                  <a:pt x="3309825" y="2216826"/>
                </a:cubicBezTo>
                <a:lnTo>
                  <a:pt x="3309825" y="1939745"/>
                </a:lnTo>
                <a:cubicBezTo>
                  <a:pt x="3309825" y="1919008"/>
                  <a:pt x="3309552" y="1898886"/>
                  <a:pt x="3309007" y="1879377"/>
                </a:cubicBezTo>
                <a:cubicBezTo>
                  <a:pt x="3308461" y="1859868"/>
                  <a:pt x="3307642" y="1840291"/>
                  <a:pt x="3306551" y="1820645"/>
                </a:cubicBezTo>
                <a:lnTo>
                  <a:pt x="3307370" y="1820645"/>
                </a:lnTo>
                <a:cubicBezTo>
                  <a:pt x="3313645" y="1836744"/>
                  <a:pt x="3320739" y="1853319"/>
                  <a:pt x="3328652" y="1870373"/>
                </a:cubicBezTo>
                <a:cubicBezTo>
                  <a:pt x="3336565" y="1887426"/>
                  <a:pt x="3344341" y="1903320"/>
                  <a:pt x="3351980" y="1918053"/>
                </a:cubicBezTo>
                <a:lnTo>
                  <a:pt x="3483768" y="2165666"/>
                </a:lnTo>
                <a:cubicBezTo>
                  <a:pt x="3490589" y="2179309"/>
                  <a:pt x="3496728" y="2190428"/>
                  <a:pt x="3502185" y="2199022"/>
                </a:cubicBezTo>
                <a:cubicBezTo>
                  <a:pt x="3507642" y="2207617"/>
                  <a:pt x="3513304" y="2214438"/>
                  <a:pt x="3519170" y="2219486"/>
                </a:cubicBezTo>
                <a:cubicBezTo>
                  <a:pt x="3525037" y="2224534"/>
                  <a:pt x="3531449" y="2228013"/>
                  <a:pt x="3538406" y="2229923"/>
                </a:cubicBezTo>
                <a:cubicBezTo>
                  <a:pt x="3545364" y="2231833"/>
                  <a:pt x="3553618" y="2232788"/>
                  <a:pt x="3563168" y="2232788"/>
                </a:cubicBezTo>
                <a:lnTo>
                  <a:pt x="3609007" y="2232788"/>
                </a:lnTo>
                <a:cubicBezTo>
                  <a:pt x="3614191" y="2232788"/>
                  <a:pt x="3619307" y="2232037"/>
                  <a:pt x="3624355" y="2230537"/>
                </a:cubicBezTo>
                <a:cubicBezTo>
                  <a:pt x="3629402" y="2229036"/>
                  <a:pt x="3633768" y="2226649"/>
                  <a:pt x="3637451" y="2223374"/>
                </a:cubicBezTo>
                <a:cubicBezTo>
                  <a:pt x="3641135" y="2220100"/>
                  <a:pt x="3644068" y="2216007"/>
                  <a:pt x="3646251" y="2211096"/>
                </a:cubicBezTo>
                <a:cubicBezTo>
                  <a:pt x="3648434" y="2206185"/>
                  <a:pt x="3649525" y="2200591"/>
                  <a:pt x="3649525" y="2194316"/>
                </a:cubicBezTo>
                <a:lnTo>
                  <a:pt x="3649525" y="1718326"/>
                </a:lnTo>
                <a:cubicBezTo>
                  <a:pt x="3649525" y="1715598"/>
                  <a:pt x="3648843" y="1713142"/>
                  <a:pt x="3647479" y="1710959"/>
                </a:cubicBezTo>
                <a:cubicBezTo>
                  <a:pt x="3646115" y="1708776"/>
                  <a:pt x="3643727" y="1706866"/>
                  <a:pt x="3640316" y="1705229"/>
                </a:cubicBezTo>
                <a:cubicBezTo>
                  <a:pt x="3636906" y="1703592"/>
                  <a:pt x="3632063" y="1702432"/>
                  <a:pt x="3625787" y="1701750"/>
                </a:cubicBezTo>
                <a:cubicBezTo>
                  <a:pt x="3619512" y="1701068"/>
                  <a:pt x="3611735" y="1700727"/>
                  <a:pt x="3602458" y="1700727"/>
                </a:cubicBezTo>
                <a:close/>
                <a:moveTo>
                  <a:pt x="2899953" y="1699909"/>
                </a:moveTo>
                <a:cubicBezTo>
                  <a:pt x="2886037" y="1699909"/>
                  <a:pt x="2874850" y="1700113"/>
                  <a:pt x="2866391" y="1700523"/>
                </a:cubicBezTo>
                <a:cubicBezTo>
                  <a:pt x="2857933" y="1700932"/>
                  <a:pt x="2851317" y="1701887"/>
                  <a:pt x="2846542" y="1703388"/>
                </a:cubicBezTo>
                <a:cubicBezTo>
                  <a:pt x="2841767" y="1704888"/>
                  <a:pt x="2838288" y="1707071"/>
                  <a:pt x="2836105" y="1709936"/>
                </a:cubicBezTo>
                <a:cubicBezTo>
                  <a:pt x="2833922" y="1712801"/>
                  <a:pt x="2832012" y="1716553"/>
                  <a:pt x="2830375" y="1721191"/>
                </a:cubicBezTo>
                <a:lnTo>
                  <a:pt x="2667073" y="2191041"/>
                </a:lnTo>
                <a:cubicBezTo>
                  <a:pt x="2663799" y="2200591"/>
                  <a:pt x="2661753" y="2208231"/>
                  <a:pt x="2660934" y="2213961"/>
                </a:cubicBezTo>
                <a:cubicBezTo>
                  <a:pt x="2660116" y="2219691"/>
                  <a:pt x="2661071" y="2224125"/>
                  <a:pt x="2663799" y="2227263"/>
                </a:cubicBezTo>
                <a:cubicBezTo>
                  <a:pt x="2666528" y="2230400"/>
                  <a:pt x="2671439" y="2232378"/>
                  <a:pt x="2678533" y="2233197"/>
                </a:cubicBezTo>
                <a:cubicBezTo>
                  <a:pt x="2685628" y="2234016"/>
                  <a:pt x="2695450" y="2234425"/>
                  <a:pt x="2708001" y="2234425"/>
                </a:cubicBezTo>
                <a:cubicBezTo>
                  <a:pt x="2719734" y="2234425"/>
                  <a:pt x="2729216" y="2234152"/>
                  <a:pt x="2736446" y="2233606"/>
                </a:cubicBezTo>
                <a:cubicBezTo>
                  <a:pt x="2743677" y="2233061"/>
                  <a:pt x="2749270" y="2232037"/>
                  <a:pt x="2753226" y="2230537"/>
                </a:cubicBezTo>
                <a:cubicBezTo>
                  <a:pt x="2757183" y="2229036"/>
                  <a:pt x="2760048" y="2226990"/>
                  <a:pt x="2761821" y="2224398"/>
                </a:cubicBezTo>
                <a:cubicBezTo>
                  <a:pt x="2763595" y="2221805"/>
                  <a:pt x="2765027" y="2218599"/>
                  <a:pt x="2766119" y="2214780"/>
                </a:cubicBezTo>
                <a:lnTo>
                  <a:pt x="2799679" y="2111232"/>
                </a:lnTo>
                <a:lnTo>
                  <a:pt x="2998588" y="2111232"/>
                </a:lnTo>
                <a:lnTo>
                  <a:pt x="3034195" y="2217645"/>
                </a:lnTo>
                <a:cubicBezTo>
                  <a:pt x="3035287" y="2221192"/>
                  <a:pt x="3036651" y="2224056"/>
                  <a:pt x="3038288" y="2226239"/>
                </a:cubicBezTo>
                <a:cubicBezTo>
                  <a:pt x="3039925" y="2228422"/>
                  <a:pt x="3042790" y="2230127"/>
                  <a:pt x="3046883" y="2231355"/>
                </a:cubicBezTo>
                <a:cubicBezTo>
                  <a:pt x="3050976" y="2232583"/>
                  <a:pt x="3056910" y="2233402"/>
                  <a:pt x="3064687" y="2233811"/>
                </a:cubicBezTo>
                <a:cubicBezTo>
                  <a:pt x="3072463" y="2234220"/>
                  <a:pt x="3083309" y="2234425"/>
                  <a:pt x="3097224" y="2234425"/>
                </a:cubicBezTo>
                <a:cubicBezTo>
                  <a:pt x="3110594" y="2234425"/>
                  <a:pt x="3121099" y="2234084"/>
                  <a:pt x="3128739" y="2233402"/>
                </a:cubicBezTo>
                <a:cubicBezTo>
                  <a:pt x="3136378" y="2232719"/>
                  <a:pt x="3141699" y="2230946"/>
                  <a:pt x="3144700" y="2228081"/>
                </a:cubicBezTo>
                <a:cubicBezTo>
                  <a:pt x="3147702" y="2225216"/>
                  <a:pt x="3148793" y="2220919"/>
                  <a:pt x="3147975" y="2215189"/>
                </a:cubicBezTo>
                <a:cubicBezTo>
                  <a:pt x="3147156" y="2209459"/>
                  <a:pt x="3145110" y="2201683"/>
                  <a:pt x="3141835" y="2191860"/>
                </a:cubicBezTo>
                <a:lnTo>
                  <a:pt x="2978124" y="1722419"/>
                </a:lnTo>
                <a:cubicBezTo>
                  <a:pt x="2976487" y="1717235"/>
                  <a:pt x="2974509" y="1713142"/>
                  <a:pt x="2972190" y="1710141"/>
                </a:cubicBezTo>
                <a:cubicBezTo>
                  <a:pt x="2969871" y="1707139"/>
                  <a:pt x="2966051" y="1704888"/>
                  <a:pt x="2960730" y="1703388"/>
                </a:cubicBezTo>
                <a:cubicBezTo>
                  <a:pt x="2955410" y="1701887"/>
                  <a:pt x="2947974" y="1700932"/>
                  <a:pt x="2938425" y="1700523"/>
                </a:cubicBezTo>
                <a:cubicBezTo>
                  <a:pt x="2928875" y="1700113"/>
                  <a:pt x="2916051" y="1699909"/>
                  <a:pt x="2899953" y="1699909"/>
                </a:cubicBezTo>
                <a:close/>
                <a:moveTo>
                  <a:pt x="4013298" y="1693360"/>
                </a:moveTo>
                <a:cubicBezTo>
                  <a:pt x="3971552" y="1693360"/>
                  <a:pt x="3933694" y="1699772"/>
                  <a:pt x="3899724" y="1712596"/>
                </a:cubicBezTo>
                <a:cubicBezTo>
                  <a:pt x="3865754" y="1725420"/>
                  <a:pt x="3836763" y="1743906"/>
                  <a:pt x="3812752" y="1768053"/>
                </a:cubicBezTo>
                <a:cubicBezTo>
                  <a:pt x="3788742" y="1792201"/>
                  <a:pt x="3770187" y="1821532"/>
                  <a:pt x="3757091" y="1856048"/>
                </a:cubicBezTo>
                <a:cubicBezTo>
                  <a:pt x="3743994" y="1890564"/>
                  <a:pt x="3737445" y="1929513"/>
                  <a:pt x="3737445" y="1972897"/>
                </a:cubicBezTo>
                <a:cubicBezTo>
                  <a:pt x="3737445" y="2014916"/>
                  <a:pt x="3743584" y="2052501"/>
                  <a:pt x="3755863" y="2085653"/>
                </a:cubicBezTo>
                <a:cubicBezTo>
                  <a:pt x="3768141" y="2118804"/>
                  <a:pt x="3785877" y="2146908"/>
                  <a:pt x="3809069" y="2169964"/>
                </a:cubicBezTo>
                <a:cubicBezTo>
                  <a:pt x="3832261" y="2193020"/>
                  <a:pt x="3860570" y="2210618"/>
                  <a:pt x="3893994" y="2222760"/>
                </a:cubicBezTo>
                <a:cubicBezTo>
                  <a:pt x="3927418" y="2234902"/>
                  <a:pt x="3965276" y="2240973"/>
                  <a:pt x="4007568" y="2240973"/>
                </a:cubicBezTo>
                <a:cubicBezTo>
                  <a:pt x="4022029" y="2240973"/>
                  <a:pt x="4036422" y="2240291"/>
                  <a:pt x="4050747" y="2238927"/>
                </a:cubicBezTo>
                <a:cubicBezTo>
                  <a:pt x="4065072" y="2237563"/>
                  <a:pt x="4079260" y="2235516"/>
                  <a:pt x="4093312" y="2232788"/>
                </a:cubicBezTo>
                <a:cubicBezTo>
                  <a:pt x="4107364" y="2230059"/>
                  <a:pt x="4120938" y="2226785"/>
                  <a:pt x="4134035" y="2222965"/>
                </a:cubicBezTo>
                <a:cubicBezTo>
                  <a:pt x="4147132" y="2219145"/>
                  <a:pt x="4158114" y="2215462"/>
                  <a:pt x="4166982" y="2211915"/>
                </a:cubicBezTo>
                <a:cubicBezTo>
                  <a:pt x="4175850" y="2208367"/>
                  <a:pt x="4181716" y="2203524"/>
                  <a:pt x="4184581" y="2197385"/>
                </a:cubicBezTo>
                <a:cubicBezTo>
                  <a:pt x="4187446" y="2191246"/>
                  <a:pt x="4188878" y="2184084"/>
                  <a:pt x="4188878" y="2175898"/>
                </a:cubicBezTo>
                <a:lnTo>
                  <a:pt x="4188878" y="1965120"/>
                </a:lnTo>
                <a:cubicBezTo>
                  <a:pt x="4188878" y="1959663"/>
                  <a:pt x="4188196" y="1954820"/>
                  <a:pt x="4186832" y="1950591"/>
                </a:cubicBezTo>
                <a:cubicBezTo>
                  <a:pt x="4185468" y="1946362"/>
                  <a:pt x="4183490" y="1942746"/>
                  <a:pt x="4180897" y="1939745"/>
                </a:cubicBezTo>
                <a:cubicBezTo>
                  <a:pt x="4178305" y="1936744"/>
                  <a:pt x="4175304" y="1934493"/>
                  <a:pt x="4171893" y="1932992"/>
                </a:cubicBezTo>
                <a:cubicBezTo>
                  <a:pt x="4168483" y="1931491"/>
                  <a:pt x="4164595" y="1930741"/>
                  <a:pt x="4160229" y="1930741"/>
                </a:cubicBezTo>
                <a:lnTo>
                  <a:pt x="3981375" y="1930741"/>
                </a:lnTo>
                <a:cubicBezTo>
                  <a:pt x="3978919" y="1930741"/>
                  <a:pt x="3976736" y="1931491"/>
                  <a:pt x="3974826" y="1932992"/>
                </a:cubicBezTo>
                <a:cubicBezTo>
                  <a:pt x="3972916" y="1934493"/>
                  <a:pt x="3971279" y="1936812"/>
                  <a:pt x="3969915" y="1939950"/>
                </a:cubicBezTo>
                <a:cubicBezTo>
                  <a:pt x="3968551" y="1943088"/>
                  <a:pt x="3967527" y="1947249"/>
                  <a:pt x="3966845" y="1952433"/>
                </a:cubicBezTo>
                <a:cubicBezTo>
                  <a:pt x="3966163" y="1957617"/>
                  <a:pt x="3965822" y="1964029"/>
                  <a:pt x="3965822" y="1971669"/>
                </a:cubicBezTo>
                <a:cubicBezTo>
                  <a:pt x="3965822" y="1986403"/>
                  <a:pt x="3967186" y="1996839"/>
                  <a:pt x="3969915" y="2002979"/>
                </a:cubicBezTo>
                <a:cubicBezTo>
                  <a:pt x="3972643" y="2009118"/>
                  <a:pt x="3976463" y="2012187"/>
                  <a:pt x="3981375" y="2012187"/>
                </a:cubicBezTo>
                <a:lnTo>
                  <a:pt x="4081648" y="2012187"/>
                </a:lnTo>
                <a:lnTo>
                  <a:pt x="4081648" y="2134970"/>
                </a:lnTo>
                <a:cubicBezTo>
                  <a:pt x="4071552" y="2140427"/>
                  <a:pt x="4060638" y="2144520"/>
                  <a:pt x="4048905" y="2147249"/>
                </a:cubicBezTo>
                <a:cubicBezTo>
                  <a:pt x="4037173" y="2149977"/>
                  <a:pt x="4025304" y="2151342"/>
                  <a:pt x="4013298" y="2151342"/>
                </a:cubicBezTo>
                <a:cubicBezTo>
                  <a:pt x="3988742" y="2151342"/>
                  <a:pt x="3966300" y="2147385"/>
                  <a:pt x="3945972" y="2139473"/>
                </a:cubicBezTo>
                <a:cubicBezTo>
                  <a:pt x="3925645" y="2131560"/>
                  <a:pt x="3908251" y="2119827"/>
                  <a:pt x="3893789" y="2104275"/>
                </a:cubicBezTo>
                <a:cubicBezTo>
                  <a:pt x="3879328" y="2088722"/>
                  <a:pt x="3868073" y="2069418"/>
                  <a:pt x="3860024" y="2046362"/>
                </a:cubicBezTo>
                <a:cubicBezTo>
                  <a:pt x="3851975" y="2023306"/>
                  <a:pt x="3847950" y="1996635"/>
                  <a:pt x="3847950" y="1966348"/>
                </a:cubicBezTo>
                <a:cubicBezTo>
                  <a:pt x="3847950" y="1938790"/>
                  <a:pt x="3851907" y="1913620"/>
                  <a:pt x="3859819" y="1890837"/>
                </a:cubicBezTo>
                <a:cubicBezTo>
                  <a:pt x="3867732" y="1868053"/>
                  <a:pt x="3879055" y="1848545"/>
                  <a:pt x="3893789" y="1832310"/>
                </a:cubicBezTo>
                <a:cubicBezTo>
                  <a:pt x="3908523" y="1816075"/>
                  <a:pt x="3926258" y="1803524"/>
                  <a:pt x="3946995" y="1794656"/>
                </a:cubicBezTo>
                <a:cubicBezTo>
                  <a:pt x="3967732" y="1785789"/>
                  <a:pt x="3990924" y="1781355"/>
                  <a:pt x="4016572" y="1781355"/>
                </a:cubicBezTo>
                <a:cubicBezTo>
                  <a:pt x="4040583" y="1781355"/>
                  <a:pt x="4061661" y="1783811"/>
                  <a:pt x="4079806" y="1788722"/>
                </a:cubicBezTo>
                <a:cubicBezTo>
                  <a:pt x="4097950" y="1793633"/>
                  <a:pt x="4113571" y="1798954"/>
                  <a:pt x="4126668" y="1804684"/>
                </a:cubicBezTo>
                <a:cubicBezTo>
                  <a:pt x="4139765" y="1810414"/>
                  <a:pt x="4150270" y="1815734"/>
                  <a:pt x="4158182" y="1820645"/>
                </a:cubicBezTo>
                <a:cubicBezTo>
                  <a:pt x="4166095" y="1825557"/>
                  <a:pt x="4171825" y="1828012"/>
                  <a:pt x="4175372" y="1828012"/>
                </a:cubicBezTo>
                <a:cubicBezTo>
                  <a:pt x="4177828" y="1828012"/>
                  <a:pt x="4179942" y="1827330"/>
                  <a:pt x="4181716" y="1825966"/>
                </a:cubicBezTo>
                <a:cubicBezTo>
                  <a:pt x="4183490" y="1824602"/>
                  <a:pt x="4184990" y="1822214"/>
                  <a:pt x="4186218" y="1818804"/>
                </a:cubicBezTo>
                <a:cubicBezTo>
                  <a:pt x="4187446" y="1815393"/>
                  <a:pt x="4188401" y="1810823"/>
                  <a:pt x="4189083" y="1805093"/>
                </a:cubicBezTo>
                <a:cubicBezTo>
                  <a:pt x="4189765" y="1799363"/>
                  <a:pt x="4190106" y="1792542"/>
                  <a:pt x="4190106" y="1784629"/>
                </a:cubicBezTo>
                <a:cubicBezTo>
                  <a:pt x="4190106" y="1770986"/>
                  <a:pt x="4189287" y="1760686"/>
                  <a:pt x="4187650" y="1753729"/>
                </a:cubicBezTo>
                <a:cubicBezTo>
                  <a:pt x="4186013" y="1746771"/>
                  <a:pt x="4183353" y="1741382"/>
                  <a:pt x="4179669" y="1737562"/>
                </a:cubicBezTo>
                <a:cubicBezTo>
                  <a:pt x="4175986" y="1733742"/>
                  <a:pt x="4169506" y="1729240"/>
                  <a:pt x="4160229" y="1724056"/>
                </a:cubicBezTo>
                <a:cubicBezTo>
                  <a:pt x="4150952" y="1718872"/>
                  <a:pt x="4139288" y="1714029"/>
                  <a:pt x="4125236" y="1709527"/>
                </a:cubicBezTo>
                <a:cubicBezTo>
                  <a:pt x="4111184" y="1705025"/>
                  <a:pt x="4094744" y="1701205"/>
                  <a:pt x="4075918" y="1698067"/>
                </a:cubicBezTo>
                <a:cubicBezTo>
                  <a:pt x="4057091" y="1694929"/>
                  <a:pt x="4036218" y="1693360"/>
                  <a:pt x="4013298" y="1693360"/>
                </a:cubicBezTo>
                <a:close/>
                <a:moveTo>
                  <a:pt x="3366045" y="989440"/>
                </a:moveTo>
                <a:lnTo>
                  <a:pt x="3429892" y="989440"/>
                </a:lnTo>
                <a:cubicBezTo>
                  <a:pt x="3449537" y="989440"/>
                  <a:pt x="3465499" y="991214"/>
                  <a:pt x="3477777" y="994761"/>
                </a:cubicBezTo>
                <a:cubicBezTo>
                  <a:pt x="3490056" y="998308"/>
                  <a:pt x="3500151" y="1003356"/>
                  <a:pt x="3508064" y="1009904"/>
                </a:cubicBezTo>
                <a:cubicBezTo>
                  <a:pt x="3515977" y="1016453"/>
                  <a:pt x="3521979" y="1024570"/>
                  <a:pt x="3526072" y="1034256"/>
                </a:cubicBezTo>
                <a:cubicBezTo>
                  <a:pt x="3530165" y="1043942"/>
                  <a:pt x="3532211" y="1054925"/>
                  <a:pt x="3532211" y="1067203"/>
                </a:cubicBezTo>
                <a:cubicBezTo>
                  <a:pt x="3532211" y="1078936"/>
                  <a:pt x="3530097" y="1089372"/>
                  <a:pt x="3525868" y="1098513"/>
                </a:cubicBezTo>
                <a:cubicBezTo>
                  <a:pt x="3521638" y="1107653"/>
                  <a:pt x="3515772" y="1115293"/>
                  <a:pt x="3508269" y="1121432"/>
                </a:cubicBezTo>
                <a:cubicBezTo>
                  <a:pt x="3500765" y="1127571"/>
                  <a:pt x="3491897" y="1132210"/>
                  <a:pt x="3481666" y="1135348"/>
                </a:cubicBezTo>
                <a:cubicBezTo>
                  <a:pt x="3471434" y="1138485"/>
                  <a:pt x="3458814" y="1140054"/>
                  <a:pt x="3443807" y="1140054"/>
                </a:cubicBezTo>
                <a:lnTo>
                  <a:pt x="3366045" y="1140054"/>
                </a:lnTo>
                <a:close/>
                <a:moveTo>
                  <a:pt x="862607" y="777025"/>
                </a:moveTo>
                <a:lnTo>
                  <a:pt x="917041" y="777025"/>
                </a:lnTo>
                <a:cubicBezTo>
                  <a:pt x="950056" y="777025"/>
                  <a:pt x="976727" y="781459"/>
                  <a:pt x="997055" y="790327"/>
                </a:cubicBezTo>
                <a:cubicBezTo>
                  <a:pt x="1017382" y="799195"/>
                  <a:pt x="1034026" y="811541"/>
                  <a:pt x="1046986" y="827366"/>
                </a:cubicBezTo>
                <a:cubicBezTo>
                  <a:pt x="1059947" y="843192"/>
                  <a:pt x="1069360" y="861882"/>
                  <a:pt x="1075227" y="883437"/>
                </a:cubicBezTo>
                <a:cubicBezTo>
                  <a:pt x="1081093" y="904993"/>
                  <a:pt x="1084026" y="928322"/>
                  <a:pt x="1084026" y="953424"/>
                </a:cubicBezTo>
                <a:cubicBezTo>
                  <a:pt x="1084026" y="983983"/>
                  <a:pt x="1080684" y="1010723"/>
                  <a:pt x="1073999" y="1033642"/>
                </a:cubicBezTo>
                <a:cubicBezTo>
                  <a:pt x="1067314" y="1056562"/>
                  <a:pt x="1057218" y="1075730"/>
                  <a:pt x="1043712" y="1091146"/>
                </a:cubicBezTo>
                <a:cubicBezTo>
                  <a:pt x="1030206" y="1106562"/>
                  <a:pt x="1013357" y="1118090"/>
                  <a:pt x="993166" y="1125730"/>
                </a:cubicBezTo>
                <a:cubicBezTo>
                  <a:pt x="972975" y="1133370"/>
                  <a:pt x="948146" y="1137189"/>
                  <a:pt x="918678" y="1137189"/>
                </a:cubicBezTo>
                <a:lnTo>
                  <a:pt x="862607" y="1137189"/>
                </a:lnTo>
                <a:close/>
                <a:moveTo>
                  <a:pt x="3366045" y="773342"/>
                </a:moveTo>
                <a:lnTo>
                  <a:pt x="3420479" y="773342"/>
                </a:lnTo>
                <a:cubicBezTo>
                  <a:pt x="3437123" y="773342"/>
                  <a:pt x="3450424" y="774843"/>
                  <a:pt x="3460383" y="777844"/>
                </a:cubicBezTo>
                <a:cubicBezTo>
                  <a:pt x="3470342" y="780845"/>
                  <a:pt x="3478596" y="785143"/>
                  <a:pt x="3485144" y="790736"/>
                </a:cubicBezTo>
                <a:cubicBezTo>
                  <a:pt x="3491693" y="796330"/>
                  <a:pt x="3496604" y="803356"/>
                  <a:pt x="3499878" y="811814"/>
                </a:cubicBezTo>
                <a:cubicBezTo>
                  <a:pt x="3503153" y="820272"/>
                  <a:pt x="3504790" y="829822"/>
                  <a:pt x="3504790" y="840463"/>
                </a:cubicBezTo>
                <a:cubicBezTo>
                  <a:pt x="3504790" y="850013"/>
                  <a:pt x="3503289" y="859085"/>
                  <a:pt x="3500288" y="867680"/>
                </a:cubicBezTo>
                <a:cubicBezTo>
                  <a:pt x="3497286" y="876275"/>
                  <a:pt x="3492716" y="883779"/>
                  <a:pt x="3486577" y="890191"/>
                </a:cubicBezTo>
                <a:cubicBezTo>
                  <a:pt x="3480438" y="896603"/>
                  <a:pt x="3472730" y="901650"/>
                  <a:pt x="3463453" y="905334"/>
                </a:cubicBezTo>
                <a:cubicBezTo>
                  <a:pt x="3454176" y="909017"/>
                  <a:pt x="3441761" y="910859"/>
                  <a:pt x="3426208" y="910859"/>
                </a:cubicBezTo>
                <a:lnTo>
                  <a:pt x="3366045" y="910859"/>
                </a:lnTo>
                <a:close/>
                <a:moveTo>
                  <a:pt x="3954325" y="771705"/>
                </a:moveTo>
                <a:cubicBezTo>
                  <a:pt x="3980519" y="771705"/>
                  <a:pt x="4002347" y="776139"/>
                  <a:pt x="4019809" y="785006"/>
                </a:cubicBezTo>
                <a:cubicBezTo>
                  <a:pt x="4037272" y="793874"/>
                  <a:pt x="4051255" y="806425"/>
                  <a:pt x="4061760" y="822660"/>
                </a:cubicBezTo>
                <a:cubicBezTo>
                  <a:pt x="4072265" y="838894"/>
                  <a:pt x="4079700" y="858403"/>
                  <a:pt x="4084066" y="881186"/>
                </a:cubicBezTo>
                <a:cubicBezTo>
                  <a:pt x="4088432" y="903970"/>
                  <a:pt x="4090614" y="929277"/>
                  <a:pt x="4090614" y="957107"/>
                </a:cubicBezTo>
                <a:cubicBezTo>
                  <a:pt x="4090614" y="982483"/>
                  <a:pt x="4088363" y="1006425"/>
                  <a:pt x="4083861" y="1028936"/>
                </a:cubicBezTo>
                <a:cubicBezTo>
                  <a:pt x="4079359" y="1051446"/>
                  <a:pt x="4071651" y="1071159"/>
                  <a:pt x="4060737" y="1088076"/>
                </a:cubicBezTo>
                <a:cubicBezTo>
                  <a:pt x="4049823" y="1104993"/>
                  <a:pt x="4035498" y="1118363"/>
                  <a:pt x="4017763" y="1128185"/>
                </a:cubicBezTo>
                <a:cubicBezTo>
                  <a:pt x="4000028" y="1138008"/>
                  <a:pt x="3977927" y="1142919"/>
                  <a:pt x="3951460" y="1142919"/>
                </a:cubicBezTo>
                <a:cubicBezTo>
                  <a:pt x="3924993" y="1142919"/>
                  <a:pt x="3903029" y="1138622"/>
                  <a:pt x="3885566" y="1130027"/>
                </a:cubicBezTo>
                <a:cubicBezTo>
                  <a:pt x="3868104" y="1121432"/>
                  <a:pt x="3854188" y="1108949"/>
                  <a:pt x="3843820" y="1092578"/>
                </a:cubicBezTo>
                <a:cubicBezTo>
                  <a:pt x="3833452" y="1076207"/>
                  <a:pt x="3826085" y="1056494"/>
                  <a:pt x="3821719" y="1033438"/>
                </a:cubicBezTo>
                <a:cubicBezTo>
                  <a:pt x="3817353" y="1010382"/>
                  <a:pt x="3815171" y="984393"/>
                  <a:pt x="3815171" y="955470"/>
                </a:cubicBezTo>
                <a:cubicBezTo>
                  <a:pt x="3815171" y="930641"/>
                  <a:pt x="3817422" y="907107"/>
                  <a:pt x="3821924" y="884870"/>
                </a:cubicBezTo>
                <a:cubicBezTo>
                  <a:pt x="3826426" y="862633"/>
                  <a:pt x="3834134" y="843192"/>
                  <a:pt x="3845048" y="826548"/>
                </a:cubicBezTo>
                <a:cubicBezTo>
                  <a:pt x="3855962" y="809904"/>
                  <a:pt x="3870287" y="796602"/>
                  <a:pt x="3888022" y="786643"/>
                </a:cubicBezTo>
                <a:cubicBezTo>
                  <a:pt x="3905757" y="776684"/>
                  <a:pt x="3927858" y="771705"/>
                  <a:pt x="3954325" y="771705"/>
                </a:cubicBezTo>
                <a:close/>
                <a:moveTo>
                  <a:pt x="3292375" y="692714"/>
                </a:moveTo>
                <a:cubicBezTo>
                  <a:pt x="3283371" y="692714"/>
                  <a:pt x="3275799" y="695375"/>
                  <a:pt x="3269660" y="700695"/>
                </a:cubicBezTo>
                <a:cubicBezTo>
                  <a:pt x="3263521" y="706016"/>
                  <a:pt x="3260451" y="714679"/>
                  <a:pt x="3260451" y="726684"/>
                </a:cubicBezTo>
                <a:lnTo>
                  <a:pt x="3260451" y="1188349"/>
                </a:lnTo>
                <a:cubicBezTo>
                  <a:pt x="3260451" y="1200355"/>
                  <a:pt x="3263521" y="1209018"/>
                  <a:pt x="3269660" y="1214338"/>
                </a:cubicBezTo>
                <a:cubicBezTo>
                  <a:pt x="3275799" y="1219659"/>
                  <a:pt x="3283371" y="1222319"/>
                  <a:pt x="3292375" y="1222319"/>
                </a:cubicBezTo>
                <a:lnTo>
                  <a:pt x="3433166" y="1222319"/>
                </a:lnTo>
                <a:cubicBezTo>
                  <a:pt x="3454449" y="1222319"/>
                  <a:pt x="3473753" y="1221023"/>
                  <a:pt x="3491079" y="1218431"/>
                </a:cubicBezTo>
                <a:cubicBezTo>
                  <a:pt x="3508405" y="1215839"/>
                  <a:pt x="3524708" y="1211814"/>
                  <a:pt x="3539988" y="1206357"/>
                </a:cubicBezTo>
                <a:cubicBezTo>
                  <a:pt x="3555267" y="1200900"/>
                  <a:pt x="3569251" y="1193943"/>
                  <a:pt x="3581939" y="1185484"/>
                </a:cubicBezTo>
                <a:cubicBezTo>
                  <a:pt x="3594626" y="1177026"/>
                  <a:pt x="3605540" y="1166930"/>
                  <a:pt x="3614681" y="1155198"/>
                </a:cubicBezTo>
                <a:cubicBezTo>
                  <a:pt x="3623821" y="1143465"/>
                  <a:pt x="3630983" y="1129959"/>
                  <a:pt x="3636168" y="1114679"/>
                </a:cubicBezTo>
                <a:cubicBezTo>
                  <a:pt x="3641352" y="1099400"/>
                  <a:pt x="3643944" y="1082346"/>
                  <a:pt x="3643944" y="1063520"/>
                </a:cubicBezTo>
                <a:cubicBezTo>
                  <a:pt x="3643944" y="1045511"/>
                  <a:pt x="3641215" y="1029277"/>
                  <a:pt x="3635758" y="1014816"/>
                </a:cubicBezTo>
                <a:cubicBezTo>
                  <a:pt x="3630302" y="1000354"/>
                  <a:pt x="3622866" y="987735"/>
                  <a:pt x="3613453" y="976957"/>
                </a:cubicBezTo>
                <a:cubicBezTo>
                  <a:pt x="3604039" y="966180"/>
                  <a:pt x="3592989" y="957380"/>
                  <a:pt x="3580301" y="950559"/>
                </a:cubicBezTo>
                <a:cubicBezTo>
                  <a:pt x="3567614" y="943738"/>
                  <a:pt x="3553767" y="938963"/>
                  <a:pt x="3538760" y="936234"/>
                </a:cubicBezTo>
                <a:cubicBezTo>
                  <a:pt x="3550492" y="931869"/>
                  <a:pt x="3560929" y="926139"/>
                  <a:pt x="3570069" y="919045"/>
                </a:cubicBezTo>
                <a:cubicBezTo>
                  <a:pt x="3579210" y="911951"/>
                  <a:pt x="3586918" y="903765"/>
                  <a:pt x="3593194" y="894488"/>
                </a:cubicBezTo>
                <a:cubicBezTo>
                  <a:pt x="3599469" y="885211"/>
                  <a:pt x="3604244" y="874911"/>
                  <a:pt x="3607518" y="863588"/>
                </a:cubicBezTo>
                <a:cubicBezTo>
                  <a:pt x="3610793" y="852264"/>
                  <a:pt x="3612430" y="840190"/>
                  <a:pt x="3612430" y="827366"/>
                </a:cubicBezTo>
                <a:cubicBezTo>
                  <a:pt x="3612430" y="804447"/>
                  <a:pt x="3608337" y="784529"/>
                  <a:pt x="3600151" y="767612"/>
                </a:cubicBezTo>
                <a:cubicBezTo>
                  <a:pt x="3591966" y="750695"/>
                  <a:pt x="3580165" y="736712"/>
                  <a:pt x="3564749" y="725661"/>
                </a:cubicBezTo>
                <a:cubicBezTo>
                  <a:pt x="3549333" y="714611"/>
                  <a:pt x="3530370" y="706357"/>
                  <a:pt x="3507859" y="700900"/>
                </a:cubicBezTo>
                <a:cubicBezTo>
                  <a:pt x="3485349" y="695443"/>
                  <a:pt x="3457859" y="692714"/>
                  <a:pt x="3425390" y="692714"/>
                </a:cubicBezTo>
                <a:close/>
                <a:moveTo>
                  <a:pt x="2330350" y="692714"/>
                </a:moveTo>
                <a:cubicBezTo>
                  <a:pt x="2321346" y="692714"/>
                  <a:pt x="2313774" y="695375"/>
                  <a:pt x="2307635" y="700695"/>
                </a:cubicBezTo>
                <a:cubicBezTo>
                  <a:pt x="2301496" y="706016"/>
                  <a:pt x="2298426" y="714679"/>
                  <a:pt x="2298426" y="726684"/>
                </a:cubicBezTo>
                <a:lnTo>
                  <a:pt x="2298426" y="1188349"/>
                </a:lnTo>
                <a:cubicBezTo>
                  <a:pt x="2298426" y="1200355"/>
                  <a:pt x="2301496" y="1209018"/>
                  <a:pt x="2307635" y="1214338"/>
                </a:cubicBezTo>
                <a:cubicBezTo>
                  <a:pt x="2313774" y="1219659"/>
                  <a:pt x="2321346" y="1222319"/>
                  <a:pt x="2330350" y="1222319"/>
                </a:cubicBezTo>
                <a:lnTo>
                  <a:pt x="2596380" y="1222319"/>
                </a:lnTo>
                <a:cubicBezTo>
                  <a:pt x="2598836" y="1222319"/>
                  <a:pt x="2601087" y="1221569"/>
                  <a:pt x="2603133" y="1220068"/>
                </a:cubicBezTo>
                <a:cubicBezTo>
                  <a:pt x="2605180" y="1218567"/>
                  <a:pt x="2606885" y="1216180"/>
                  <a:pt x="2608249" y="1212906"/>
                </a:cubicBezTo>
                <a:cubicBezTo>
                  <a:pt x="2609614" y="1209632"/>
                  <a:pt x="2610637" y="1205334"/>
                  <a:pt x="2611319" y="1200014"/>
                </a:cubicBezTo>
                <a:cubicBezTo>
                  <a:pt x="2612001" y="1194693"/>
                  <a:pt x="2612342" y="1188076"/>
                  <a:pt x="2612342" y="1180164"/>
                </a:cubicBezTo>
                <a:cubicBezTo>
                  <a:pt x="2612342" y="1172251"/>
                  <a:pt x="2612001" y="1165634"/>
                  <a:pt x="2611319" y="1160314"/>
                </a:cubicBezTo>
                <a:cubicBezTo>
                  <a:pt x="2610637" y="1154993"/>
                  <a:pt x="2609614" y="1150696"/>
                  <a:pt x="2608249" y="1147421"/>
                </a:cubicBezTo>
                <a:cubicBezTo>
                  <a:pt x="2606885" y="1144147"/>
                  <a:pt x="2605180" y="1141760"/>
                  <a:pt x="2603133" y="1140259"/>
                </a:cubicBezTo>
                <a:cubicBezTo>
                  <a:pt x="2601087" y="1138758"/>
                  <a:pt x="2598836" y="1138008"/>
                  <a:pt x="2596380" y="1138008"/>
                </a:cubicBezTo>
                <a:lnTo>
                  <a:pt x="2405657" y="1138008"/>
                </a:lnTo>
                <a:lnTo>
                  <a:pt x="2405657" y="988622"/>
                </a:lnTo>
                <a:lnTo>
                  <a:pt x="2565685" y="988622"/>
                </a:lnTo>
                <a:cubicBezTo>
                  <a:pt x="2568140" y="988622"/>
                  <a:pt x="2570391" y="987940"/>
                  <a:pt x="2572438" y="986575"/>
                </a:cubicBezTo>
                <a:cubicBezTo>
                  <a:pt x="2574484" y="985211"/>
                  <a:pt x="2576189" y="982960"/>
                  <a:pt x="2577553" y="979822"/>
                </a:cubicBezTo>
                <a:cubicBezTo>
                  <a:pt x="2578918" y="976685"/>
                  <a:pt x="2579941" y="972524"/>
                  <a:pt x="2580623" y="967339"/>
                </a:cubicBezTo>
                <a:cubicBezTo>
                  <a:pt x="2581305" y="962155"/>
                  <a:pt x="2581646" y="955607"/>
                  <a:pt x="2581646" y="947694"/>
                </a:cubicBezTo>
                <a:cubicBezTo>
                  <a:pt x="2581646" y="940054"/>
                  <a:pt x="2581305" y="933574"/>
                  <a:pt x="2580623" y="928253"/>
                </a:cubicBezTo>
                <a:cubicBezTo>
                  <a:pt x="2579941" y="922933"/>
                  <a:pt x="2578918" y="918704"/>
                  <a:pt x="2577553" y="915566"/>
                </a:cubicBezTo>
                <a:cubicBezTo>
                  <a:pt x="2576189" y="912428"/>
                  <a:pt x="2574484" y="910109"/>
                  <a:pt x="2572438" y="908608"/>
                </a:cubicBezTo>
                <a:cubicBezTo>
                  <a:pt x="2570391" y="907107"/>
                  <a:pt x="2568140" y="906357"/>
                  <a:pt x="2565685" y="906357"/>
                </a:cubicBezTo>
                <a:lnTo>
                  <a:pt x="2405657" y="906357"/>
                </a:lnTo>
                <a:lnTo>
                  <a:pt x="2405657" y="777025"/>
                </a:lnTo>
                <a:lnTo>
                  <a:pt x="2594743" y="777025"/>
                </a:lnTo>
                <a:cubicBezTo>
                  <a:pt x="2597199" y="777025"/>
                  <a:pt x="2599382" y="776275"/>
                  <a:pt x="2601292" y="774774"/>
                </a:cubicBezTo>
                <a:cubicBezTo>
                  <a:pt x="2603201" y="773274"/>
                  <a:pt x="2604839" y="770886"/>
                  <a:pt x="2606203" y="767612"/>
                </a:cubicBezTo>
                <a:cubicBezTo>
                  <a:pt x="2607567" y="764338"/>
                  <a:pt x="2608590" y="760040"/>
                  <a:pt x="2609272" y="754720"/>
                </a:cubicBezTo>
                <a:cubicBezTo>
                  <a:pt x="2609955" y="749399"/>
                  <a:pt x="2610296" y="742919"/>
                  <a:pt x="2610296" y="735279"/>
                </a:cubicBezTo>
                <a:cubicBezTo>
                  <a:pt x="2610296" y="727094"/>
                  <a:pt x="2609955" y="720340"/>
                  <a:pt x="2609272" y="715020"/>
                </a:cubicBezTo>
                <a:cubicBezTo>
                  <a:pt x="2608590" y="709699"/>
                  <a:pt x="2607567" y="705334"/>
                  <a:pt x="2606203" y="701923"/>
                </a:cubicBezTo>
                <a:cubicBezTo>
                  <a:pt x="2604839" y="698512"/>
                  <a:pt x="2603201" y="696125"/>
                  <a:pt x="2601292" y="694761"/>
                </a:cubicBezTo>
                <a:cubicBezTo>
                  <a:pt x="2599382" y="693396"/>
                  <a:pt x="2597199" y="692714"/>
                  <a:pt x="2594743" y="692714"/>
                </a:cubicBezTo>
                <a:close/>
                <a:moveTo>
                  <a:pt x="1530250" y="692714"/>
                </a:moveTo>
                <a:cubicBezTo>
                  <a:pt x="1521246" y="692714"/>
                  <a:pt x="1513674" y="695375"/>
                  <a:pt x="1507535" y="700695"/>
                </a:cubicBezTo>
                <a:cubicBezTo>
                  <a:pt x="1501396" y="706016"/>
                  <a:pt x="1498326" y="714679"/>
                  <a:pt x="1498326" y="726684"/>
                </a:cubicBezTo>
                <a:lnTo>
                  <a:pt x="1498326" y="1188349"/>
                </a:lnTo>
                <a:cubicBezTo>
                  <a:pt x="1498326" y="1200355"/>
                  <a:pt x="1501396" y="1209018"/>
                  <a:pt x="1507535" y="1214338"/>
                </a:cubicBezTo>
                <a:cubicBezTo>
                  <a:pt x="1513674" y="1219659"/>
                  <a:pt x="1521246" y="1222319"/>
                  <a:pt x="1530250" y="1222319"/>
                </a:cubicBezTo>
                <a:lnTo>
                  <a:pt x="1796280" y="1222319"/>
                </a:lnTo>
                <a:cubicBezTo>
                  <a:pt x="1798736" y="1222319"/>
                  <a:pt x="1800987" y="1221569"/>
                  <a:pt x="1803033" y="1220068"/>
                </a:cubicBezTo>
                <a:cubicBezTo>
                  <a:pt x="1805080" y="1218567"/>
                  <a:pt x="1806785" y="1216180"/>
                  <a:pt x="1808149" y="1212906"/>
                </a:cubicBezTo>
                <a:cubicBezTo>
                  <a:pt x="1809514" y="1209632"/>
                  <a:pt x="1810537" y="1205334"/>
                  <a:pt x="1811219" y="1200014"/>
                </a:cubicBezTo>
                <a:cubicBezTo>
                  <a:pt x="1811901" y="1194693"/>
                  <a:pt x="1812242" y="1188076"/>
                  <a:pt x="1812242" y="1180164"/>
                </a:cubicBezTo>
                <a:cubicBezTo>
                  <a:pt x="1812242" y="1172251"/>
                  <a:pt x="1811901" y="1165634"/>
                  <a:pt x="1811219" y="1160314"/>
                </a:cubicBezTo>
                <a:cubicBezTo>
                  <a:pt x="1810537" y="1154993"/>
                  <a:pt x="1809514" y="1150696"/>
                  <a:pt x="1808149" y="1147421"/>
                </a:cubicBezTo>
                <a:cubicBezTo>
                  <a:pt x="1806785" y="1144147"/>
                  <a:pt x="1805080" y="1141760"/>
                  <a:pt x="1803033" y="1140259"/>
                </a:cubicBezTo>
                <a:cubicBezTo>
                  <a:pt x="1800987" y="1138758"/>
                  <a:pt x="1798736" y="1138008"/>
                  <a:pt x="1796280" y="1138008"/>
                </a:cubicBezTo>
                <a:lnTo>
                  <a:pt x="1605557" y="1138008"/>
                </a:lnTo>
                <a:lnTo>
                  <a:pt x="1605557" y="988622"/>
                </a:lnTo>
                <a:lnTo>
                  <a:pt x="1765585" y="988622"/>
                </a:lnTo>
                <a:cubicBezTo>
                  <a:pt x="1768040" y="988622"/>
                  <a:pt x="1770291" y="987940"/>
                  <a:pt x="1772338" y="986575"/>
                </a:cubicBezTo>
                <a:cubicBezTo>
                  <a:pt x="1774384" y="985211"/>
                  <a:pt x="1776089" y="982960"/>
                  <a:pt x="1777454" y="979822"/>
                </a:cubicBezTo>
                <a:cubicBezTo>
                  <a:pt x="1778818" y="976685"/>
                  <a:pt x="1779841" y="972524"/>
                  <a:pt x="1780523" y="967339"/>
                </a:cubicBezTo>
                <a:cubicBezTo>
                  <a:pt x="1781205" y="962155"/>
                  <a:pt x="1781546" y="955607"/>
                  <a:pt x="1781546" y="947694"/>
                </a:cubicBezTo>
                <a:cubicBezTo>
                  <a:pt x="1781546" y="940054"/>
                  <a:pt x="1781205" y="933574"/>
                  <a:pt x="1780523" y="928253"/>
                </a:cubicBezTo>
                <a:cubicBezTo>
                  <a:pt x="1779841" y="922933"/>
                  <a:pt x="1778818" y="918704"/>
                  <a:pt x="1777454" y="915566"/>
                </a:cubicBezTo>
                <a:cubicBezTo>
                  <a:pt x="1776089" y="912428"/>
                  <a:pt x="1774384" y="910109"/>
                  <a:pt x="1772338" y="908608"/>
                </a:cubicBezTo>
                <a:cubicBezTo>
                  <a:pt x="1770291" y="907107"/>
                  <a:pt x="1768040" y="906357"/>
                  <a:pt x="1765585" y="906357"/>
                </a:cubicBezTo>
                <a:lnTo>
                  <a:pt x="1605557" y="906357"/>
                </a:lnTo>
                <a:lnTo>
                  <a:pt x="1605557" y="777025"/>
                </a:lnTo>
                <a:lnTo>
                  <a:pt x="1794643" y="777025"/>
                </a:lnTo>
                <a:cubicBezTo>
                  <a:pt x="1797099" y="777025"/>
                  <a:pt x="1799282" y="776275"/>
                  <a:pt x="1801192" y="774774"/>
                </a:cubicBezTo>
                <a:cubicBezTo>
                  <a:pt x="1803102" y="773274"/>
                  <a:pt x="1804739" y="770886"/>
                  <a:pt x="1806103" y="767612"/>
                </a:cubicBezTo>
                <a:cubicBezTo>
                  <a:pt x="1807467" y="764338"/>
                  <a:pt x="1808490" y="760040"/>
                  <a:pt x="1809173" y="754720"/>
                </a:cubicBezTo>
                <a:cubicBezTo>
                  <a:pt x="1809855" y="749399"/>
                  <a:pt x="1810196" y="742919"/>
                  <a:pt x="1810196" y="735279"/>
                </a:cubicBezTo>
                <a:cubicBezTo>
                  <a:pt x="1810196" y="727094"/>
                  <a:pt x="1809855" y="720340"/>
                  <a:pt x="1809173" y="715020"/>
                </a:cubicBezTo>
                <a:cubicBezTo>
                  <a:pt x="1808490" y="709699"/>
                  <a:pt x="1807467" y="705334"/>
                  <a:pt x="1806103" y="701923"/>
                </a:cubicBezTo>
                <a:cubicBezTo>
                  <a:pt x="1804739" y="698512"/>
                  <a:pt x="1803102" y="696125"/>
                  <a:pt x="1801192" y="694761"/>
                </a:cubicBezTo>
                <a:cubicBezTo>
                  <a:pt x="1799282" y="693396"/>
                  <a:pt x="1797099" y="692714"/>
                  <a:pt x="1794643" y="692714"/>
                </a:cubicBezTo>
                <a:close/>
                <a:moveTo>
                  <a:pt x="787300" y="692714"/>
                </a:moveTo>
                <a:cubicBezTo>
                  <a:pt x="778296" y="692714"/>
                  <a:pt x="770724" y="695375"/>
                  <a:pt x="764585" y="700695"/>
                </a:cubicBezTo>
                <a:cubicBezTo>
                  <a:pt x="758446" y="706016"/>
                  <a:pt x="755376" y="714679"/>
                  <a:pt x="755376" y="726684"/>
                </a:cubicBezTo>
                <a:lnTo>
                  <a:pt x="755376" y="1188349"/>
                </a:lnTo>
                <a:cubicBezTo>
                  <a:pt x="755376" y="1200355"/>
                  <a:pt x="758446" y="1209018"/>
                  <a:pt x="764585" y="1214338"/>
                </a:cubicBezTo>
                <a:cubicBezTo>
                  <a:pt x="770724" y="1219659"/>
                  <a:pt x="778296" y="1222319"/>
                  <a:pt x="787300" y="1222319"/>
                </a:cubicBezTo>
                <a:lnTo>
                  <a:pt x="913767" y="1222319"/>
                </a:lnTo>
                <a:cubicBezTo>
                  <a:pt x="960697" y="1222319"/>
                  <a:pt x="1001148" y="1217203"/>
                  <a:pt x="1035117" y="1206971"/>
                </a:cubicBezTo>
                <a:cubicBezTo>
                  <a:pt x="1069087" y="1196739"/>
                  <a:pt x="1097941" y="1180709"/>
                  <a:pt x="1121680" y="1158881"/>
                </a:cubicBezTo>
                <a:cubicBezTo>
                  <a:pt x="1145418" y="1137053"/>
                  <a:pt x="1163631" y="1108881"/>
                  <a:pt x="1176318" y="1074365"/>
                </a:cubicBezTo>
                <a:cubicBezTo>
                  <a:pt x="1189006" y="1039850"/>
                  <a:pt x="1195350" y="998308"/>
                  <a:pt x="1195350" y="949740"/>
                </a:cubicBezTo>
                <a:cubicBezTo>
                  <a:pt x="1195350" y="907721"/>
                  <a:pt x="1189483" y="870750"/>
                  <a:pt x="1177751" y="838826"/>
                </a:cubicBezTo>
                <a:cubicBezTo>
                  <a:pt x="1166018" y="806903"/>
                  <a:pt x="1148896" y="780095"/>
                  <a:pt x="1126386" y="758403"/>
                </a:cubicBezTo>
                <a:cubicBezTo>
                  <a:pt x="1103876" y="736712"/>
                  <a:pt x="1076182" y="720340"/>
                  <a:pt x="1043303" y="709290"/>
                </a:cubicBezTo>
                <a:cubicBezTo>
                  <a:pt x="1010424" y="698239"/>
                  <a:pt x="970383" y="692714"/>
                  <a:pt x="923180" y="692714"/>
                </a:cubicBezTo>
                <a:close/>
                <a:moveTo>
                  <a:pt x="5478884" y="691077"/>
                </a:moveTo>
                <a:cubicBezTo>
                  <a:pt x="5469061" y="691077"/>
                  <a:pt x="5461011" y="691418"/>
                  <a:pt x="5454736" y="692100"/>
                </a:cubicBezTo>
                <a:cubicBezTo>
                  <a:pt x="5448460" y="692782"/>
                  <a:pt x="5443413" y="693942"/>
                  <a:pt x="5439593" y="695579"/>
                </a:cubicBezTo>
                <a:cubicBezTo>
                  <a:pt x="5435773" y="697216"/>
                  <a:pt x="5433045" y="699126"/>
                  <a:pt x="5431407" y="701309"/>
                </a:cubicBezTo>
                <a:cubicBezTo>
                  <a:pt x="5429770" y="703492"/>
                  <a:pt x="5428952" y="705948"/>
                  <a:pt x="5428952" y="708676"/>
                </a:cubicBezTo>
                <a:lnTo>
                  <a:pt x="5428952" y="957107"/>
                </a:lnTo>
                <a:cubicBezTo>
                  <a:pt x="5428952" y="975934"/>
                  <a:pt x="5429156" y="995716"/>
                  <a:pt x="5429566" y="1016453"/>
                </a:cubicBezTo>
                <a:cubicBezTo>
                  <a:pt x="5429975" y="1037189"/>
                  <a:pt x="5430589" y="1057108"/>
                  <a:pt x="5431407" y="1076207"/>
                </a:cubicBezTo>
                <a:lnTo>
                  <a:pt x="5430998" y="1076207"/>
                </a:lnTo>
                <a:cubicBezTo>
                  <a:pt x="5426087" y="1065293"/>
                  <a:pt x="5421039" y="1054379"/>
                  <a:pt x="5415855" y="1043465"/>
                </a:cubicBezTo>
                <a:cubicBezTo>
                  <a:pt x="5410670" y="1032551"/>
                  <a:pt x="5405350" y="1021432"/>
                  <a:pt x="5399893" y="1010109"/>
                </a:cubicBezTo>
                <a:cubicBezTo>
                  <a:pt x="5394436" y="998786"/>
                  <a:pt x="5388774" y="987462"/>
                  <a:pt x="5382908" y="976139"/>
                </a:cubicBezTo>
                <a:cubicBezTo>
                  <a:pt x="5377042" y="964815"/>
                  <a:pt x="5371107" y="953288"/>
                  <a:pt x="5365104" y="941555"/>
                </a:cubicBezTo>
                <a:lnTo>
                  <a:pt x="5261967" y="747967"/>
                </a:lnTo>
                <a:cubicBezTo>
                  <a:pt x="5256782" y="737325"/>
                  <a:pt x="5251735" y="728390"/>
                  <a:pt x="5246823" y="721159"/>
                </a:cubicBezTo>
                <a:cubicBezTo>
                  <a:pt x="5241912" y="713928"/>
                  <a:pt x="5236659" y="708267"/>
                  <a:pt x="5231066" y="704174"/>
                </a:cubicBezTo>
                <a:cubicBezTo>
                  <a:pt x="5225472" y="700081"/>
                  <a:pt x="5219129" y="697148"/>
                  <a:pt x="5212035" y="695375"/>
                </a:cubicBezTo>
                <a:cubicBezTo>
                  <a:pt x="5204940" y="693601"/>
                  <a:pt x="5196209" y="692714"/>
                  <a:pt x="5185841" y="692714"/>
                </a:cubicBezTo>
                <a:lnTo>
                  <a:pt x="5128133" y="692714"/>
                </a:lnTo>
                <a:cubicBezTo>
                  <a:pt x="5117218" y="692714"/>
                  <a:pt x="5108010" y="695920"/>
                  <a:pt x="5100507" y="702332"/>
                </a:cubicBezTo>
                <a:cubicBezTo>
                  <a:pt x="5093003" y="708744"/>
                  <a:pt x="5089252" y="718362"/>
                  <a:pt x="5089252" y="731186"/>
                </a:cubicBezTo>
                <a:lnTo>
                  <a:pt x="5089252" y="1207176"/>
                </a:lnTo>
                <a:cubicBezTo>
                  <a:pt x="5089252" y="1209904"/>
                  <a:pt x="5089934" y="1212360"/>
                  <a:pt x="5091298" y="1214543"/>
                </a:cubicBezTo>
                <a:cubicBezTo>
                  <a:pt x="5092662" y="1216726"/>
                  <a:pt x="5095117" y="1218567"/>
                  <a:pt x="5098665" y="1220068"/>
                </a:cubicBezTo>
                <a:cubicBezTo>
                  <a:pt x="5102212" y="1221569"/>
                  <a:pt x="5107123" y="1222728"/>
                  <a:pt x="5113399" y="1223547"/>
                </a:cubicBezTo>
                <a:cubicBezTo>
                  <a:pt x="5119674" y="1224366"/>
                  <a:pt x="5127587" y="1224775"/>
                  <a:pt x="5137137" y="1224775"/>
                </a:cubicBezTo>
                <a:cubicBezTo>
                  <a:pt x="5146960" y="1224775"/>
                  <a:pt x="5155009" y="1224366"/>
                  <a:pt x="5161284" y="1223547"/>
                </a:cubicBezTo>
                <a:cubicBezTo>
                  <a:pt x="5167560" y="1222728"/>
                  <a:pt x="5172540" y="1221569"/>
                  <a:pt x="5176223" y="1220068"/>
                </a:cubicBezTo>
                <a:cubicBezTo>
                  <a:pt x="5179907" y="1218567"/>
                  <a:pt x="5182498" y="1216726"/>
                  <a:pt x="5183999" y="1214543"/>
                </a:cubicBezTo>
                <a:cubicBezTo>
                  <a:pt x="5185500" y="1212360"/>
                  <a:pt x="5186250" y="1209904"/>
                  <a:pt x="5186250" y="1207176"/>
                </a:cubicBezTo>
                <a:lnTo>
                  <a:pt x="5186250" y="930095"/>
                </a:lnTo>
                <a:cubicBezTo>
                  <a:pt x="5186250" y="909358"/>
                  <a:pt x="5185977" y="889236"/>
                  <a:pt x="5185432" y="869727"/>
                </a:cubicBezTo>
                <a:cubicBezTo>
                  <a:pt x="5184886" y="850218"/>
                  <a:pt x="5184067" y="830641"/>
                  <a:pt x="5182976" y="810995"/>
                </a:cubicBezTo>
                <a:lnTo>
                  <a:pt x="5183795" y="810995"/>
                </a:lnTo>
                <a:cubicBezTo>
                  <a:pt x="5190070" y="827094"/>
                  <a:pt x="5197164" y="843669"/>
                  <a:pt x="5205077" y="860723"/>
                </a:cubicBezTo>
                <a:cubicBezTo>
                  <a:pt x="5212989" y="877776"/>
                  <a:pt x="5220766" y="893669"/>
                  <a:pt x="5228406" y="908403"/>
                </a:cubicBezTo>
                <a:lnTo>
                  <a:pt x="5360193" y="1156016"/>
                </a:lnTo>
                <a:cubicBezTo>
                  <a:pt x="5367014" y="1169659"/>
                  <a:pt x="5373153" y="1180778"/>
                  <a:pt x="5378611" y="1189372"/>
                </a:cubicBezTo>
                <a:cubicBezTo>
                  <a:pt x="5384067" y="1197967"/>
                  <a:pt x="5389729" y="1204788"/>
                  <a:pt x="5395596" y="1209836"/>
                </a:cubicBezTo>
                <a:cubicBezTo>
                  <a:pt x="5401462" y="1214884"/>
                  <a:pt x="5407874" y="1218363"/>
                  <a:pt x="5414832" y="1220273"/>
                </a:cubicBezTo>
                <a:cubicBezTo>
                  <a:pt x="5421789" y="1222183"/>
                  <a:pt x="5430043" y="1223138"/>
                  <a:pt x="5439593" y="1223138"/>
                </a:cubicBezTo>
                <a:lnTo>
                  <a:pt x="5485432" y="1223138"/>
                </a:lnTo>
                <a:cubicBezTo>
                  <a:pt x="5490616" y="1223138"/>
                  <a:pt x="5495732" y="1222387"/>
                  <a:pt x="5500780" y="1220887"/>
                </a:cubicBezTo>
                <a:cubicBezTo>
                  <a:pt x="5505827" y="1219386"/>
                  <a:pt x="5510193" y="1216999"/>
                  <a:pt x="5513877" y="1213724"/>
                </a:cubicBezTo>
                <a:cubicBezTo>
                  <a:pt x="5517560" y="1210450"/>
                  <a:pt x="5520493" y="1206357"/>
                  <a:pt x="5522676" y="1201446"/>
                </a:cubicBezTo>
                <a:cubicBezTo>
                  <a:pt x="5524859" y="1196535"/>
                  <a:pt x="5525950" y="1190941"/>
                  <a:pt x="5525950" y="1184666"/>
                </a:cubicBezTo>
                <a:lnTo>
                  <a:pt x="5525950" y="708676"/>
                </a:lnTo>
                <a:cubicBezTo>
                  <a:pt x="5525950" y="705948"/>
                  <a:pt x="5525268" y="703492"/>
                  <a:pt x="5523904" y="701309"/>
                </a:cubicBezTo>
                <a:cubicBezTo>
                  <a:pt x="5522540" y="699126"/>
                  <a:pt x="5520152" y="697216"/>
                  <a:pt x="5516742" y="695579"/>
                </a:cubicBezTo>
                <a:cubicBezTo>
                  <a:pt x="5513331" y="693942"/>
                  <a:pt x="5508488" y="692782"/>
                  <a:pt x="5502212" y="692100"/>
                </a:cubicBezTo>
                <a:cubicBezTo>
                  <a:pt x="5495937" y="691418"/>
                  <a:pt x="5488160" y="691077"/>
                  <a:pt x="5478884" y="691077"/>
                </a:cubicBezTo>
                <a:close/>
                <a:moveTo>
                  <a:pt x="4924201" y="690259"/>
                </a:moveTo>
                <a:cubicBezTo>
                  <a:pt x="4913832" y="690259"/>
                  <a:pt x="4905238" y="690668"/>
                  <a:pt x="4898416" y="691486"/>
                </a:cubicBezTo>
                <a:cubicBezTo>
                  <a:pt x="4891595" y="692305"/>
                  <a:pt x="4886070" y="693396"/>
                  <a:pt x="4881841" y="694761"/>
                </a:cubicBezTo>
                <a:cubicBezTo>
                  <a:pt x="4877611" y="696125"/>
                  <a:pt x="4874610" y="697898"/>
                  <a:pt x="4872837" y="700081"/>
                </a:cubicBezTo>
                <a:cubicBezTo>
                  <a:pt x="4871063" y="702264"/>
                  <a:pt x="4870176" y="704720"/>
                  <a:pt x="4870176" y="707448"/>
                </a:cubicBezTo>
                <a:lnTo>
                  <a:pt x="4870176" y="1207585"/>
                </a:lnTo>
                <a:cubicBezTo>
                  <a:pt x="4870176" y="1210314"/>
                  <a:pt x="4871063" y="1212769"/>
                  <a:pt x="4872837" y="1214952"/>
                </a:cubicBezTo>
                <a:cubicBezTo>
                  <a:pt x="4874610" y="1217135"/>
                  <a:pt x="4877543" y="1218908"/>
                  <a:pt x="4881636" y="1220273"/>
                </a:cubicBezTo>
                <a:cubicBezTo>
                  <a:pt x="4885729" y="1221637"/>
                  <a:pt x="4891254" y="1222728"/>
                  <a:pt x="4898212" y="1223547"/>
                </a:cubicBezTo>
                <a:cubicBezTo>
                  <a:pt x="4905169" y="1224366"/>
                  <a:pt x="4913832" y="1224775"/>
                  <a:pt x="4924201" y="1224775"/>
                </a:cubicBezTo>
                <a:cubicBezTo>
                  <a:pt x="4934842" y="1224775"/>
                  <a:pt x="4943573" y="1224366"/>
                  <a:pt x="4950395" y="1223547"/>
                </a:cubicBezTo>
                <a:cubicBezTo>
                  <a:pt x="4957216" y="1222728"/>
                  <a:pt x="4962673" y="1221637"/>
                  <a:pt x="4966766" y="1220273"/>
                </a:cubicBezTo>
                <a:cubicBezTo>
                  <a:pt x="4970859" y="1218908"/>
                  <a:pt x="4973791" y="1217135"/>
                  <a:pt x="4975565" y="1214952"/>
                </a:cubicBezTo>
                <a:cubicBezTo>
                  <a:pt x="4977339" y="1212769"/>
                  <a:pt x="4978225" y="1210314"/>
                  <a:pt x="4978225" y="1207585"/>
                </a:cubicBezTo>
                <a:lnTo>
                  <a:pt x="4978225" y="707448"/>
                </a:lnTo>
                <a:cubicBezTo>
                  <a:pt x="4978225" y="704720"/>
                  <a:pt x="4977339" y="702264"/>
                  <a:pt x="4975565" y="700081"/>
                </a:cubicBezTo>
                <a:cubicBezTo>
                  <a:pt x="4973791" y="697898"/>
                  <a:pt x="4970859" y="696125"/>
                  <a:pt x="4966766" y="694761"/>
                </a:cubicBezTo>
                <a:cubicBezTo>
                  <a:pt x="4962673" y="693396"/>
                  <a:pt x="4957216" y="692305"/>
                  <a:pt x="4950395" y="691486"/>
                </a:cubicBezTo>
                <a:cubicBezTo>
                  <a:pt x="4943573" y="690668"/>
                  <a:pt x="4934842" y="690259"/>
                  <a:pt x="4924201" y="690259"/>
                </a:cubicBezTo>
                <a:close/>
                <a:moveTo>
                  <a:pt x="4571776" y="690259"/>
                </a:moveTo>
                <a:cubicBezTo>
                  <a:pt x="4561407" y="690259"/>
                  <a:pt x="4552744" y="690668"/>
                  <a:pt x="4545787" y="691486"/>
                </a:cubicBezTo>
                <a:cubicBezTo>
                  <a:pt x="4538829" y="692305"/>
                  <a:pt x="4533304" y="693396"/>
                  <a:pt x="4529211" y="694761"/>
                </a:cubicBezTo>
                <a:cubicBezTo>
                  <a:pt x="4525118" y="696125"/>
                  <a:pt x="4522185" y="697898"/>
                  <a:pt x="4520412" y="700081"/>
                </a:cubicBezTo>
                <a:cubicBezTo>
                  <a:pt x="4518638" y="702264"/>
                  <a:pt x="4517751" y="704720"/>
                  <a:pt x="4517751" y="707448"/>
                </a:cubicBezTo>
                <a:lnTo>
                  <a:pt x="4517751" y="1188349"/>
                </a:lnTo>
                <a:cubicBezTo>
                  <a:pt x="4517751" y="1200355"/>
                  <a:pt x="4520821" y="1209018"/>
                  <a:pt x="4526960" y="1214338"/>
                </a:cubicBezTo>
                <a:cubicBezTo>
                  <a:pt x="4533099" y="1219659"/>
                  <a:pt x="4540671" y="1222319"/>
                  <a:pt x="4549675" y="1222319"/>
                </a:cubicBezTo>
                <a:lnTo>
                  <a:pt x="4792376" y="1222319"/>
                </a:lnTo>
                <a:cubicBezTo>
                  <a:pt x="4795105" y="1222319"/>
                  <a:pt x="4797492" y="1221501"/>
                  <a:pt x="4799539" y="1219864"/>
                </a:cubicBezTo>
                <a:cubicBezTo>
                  <a:pt x="4801585" y="1218226"/>
                  <a:pt x="4803290" y="1215566"/>
                  <a:pt x="4804655" y="1211883"/>
                </a:cubicBezTo>
                <a:cubicBezTo>
                  <a:pt x="4806019" y="1208199"/>
                  <a:pt x="4807042" y="1203561"/>
                  <a:pt x="4807724" y="1197967"/>
                </a:cubicBezTo>
                <a:cubicBezTo>
                  <a:pt x="4808406" y="1192374"/>
                  <a:pt x="4808747" y="1185484"/>
                  <a:pt x="4808747" y="1177299"/>
                </a:cubicBezTo>
                <a:cubicBezTo>
                  <a:pt x="4808747" y="1169113"/>
                  <a:pt x="4808406" y="1162224"/>
                  <a:pt x="4807724" y="1156630"/>
                </a:cubicBezTo>
                <a:cubicBezTo>
                  <a:pt x="4807042" y="1151037"/>
                  <a:pt x="4806019" y="1146535"/>
                  <a:pt x="4804655" y="1143124"/>
                </a:cubicBezTo>
                <a:cubicBezTo>
                  <a:pt x="4803290" y="1139713"/>
                  <a:pt x="4801585" y="1137258"/>
                  <a:pt x="4799539" y="1135757"/>
                </a:cubicBezTo>
                <a:cubicBezTo>
                  <a:pt x="4797492" y="1134256"/>
                  <a:pt x="4795105" y="1133506"/>
                  <a:pt x="4792376" y="1133506"/>
                </a:cubicBezTo>
                <a:lnTo>
                  <a:pt x="4625800" y="1133506"/>
                </a:lnTo>
                <a:lnTo>
                  <a:pt x="4625800" y="707448"/>
                </a:lnTo>
                <a:cubicBezTo>
                  <a:pt x="4625800" y="704720"/>
                  <a:pt x="4624914" y="702264"/>
                  <a:pt x="4623140" y="700081"/>
                </a:cubicBezTo>
                <a:cubicBezTo>
                  <a:pt x="4621366" y="697898"/>
                  <a:pt x="4618434" y="696125"/>
                  <a:pt x="4614341" y="694761"/>
                </a:cubicBezTo>
                <a:cubicBezTo>
                  <a:pt x="4610248" y="693396"/>
                  <a:pt x="4604791" y="692305"/>
                  <a:pt x="4597970" y="691486"/>
                </a:cubicBezTo>
                <a:cubicBezTo>
                  <a:pt x="4591148" y="690668"/>
                  <a:pt x="4582417" y="690259"/>
                  <a:pt x="4571776" y="690259"/>
                </a:cubicBezTo>
                <a:close/>
                <a:moveTo>
                  <a:pt x="4352701" y="690259"/>
                </a:moveTo>
                <a:cubicBezTo>
                  <a:pt x="4342332" y="690259"/>
                  <a:pt x="4333738" y="690668"/>
                  <a:pt x="4326916" y="691486"/>
                </a:cubicBezTo>
                <a:cubicBezTo>
                  <a:pt x="4320095" y="692305"/>
                  <a:pt x="4314570" y="693396"/>
                  <a:pt x="4310340" y="694761"/>
                </a:cubicBezTo>
                <a:cubicBezTo>
                  <a:pt x="4306111" y="696125"/>
                  <a:pt x="4303110" y="697898"/>
                  <a:pt x="4301336" y="700081"/>
                </a:cubicBezTo>
                <a:cubicBezTo>
                  <a:pt x="4299563" y="702264"/>
                  <a:pt x="4298676" y="704720"/>
                  <a:pt x="4298676" y="707448"/>
                </a:cubicBezTo>
                <a:lnTo>
                  <a:pt x="4298676" y="1207585"/>
                </a:lnTo>
                <a:cubicBezTo>
                  <a:pt x="4298676" y="1210314"/>
                  <a:pt x="4299563" y="1212769"/>
                  <a:pt x="4301336" y="1214952"/>
                </a:cubicBezTo>
                <a:cubicBezTo>
                  <a:pt x="4303110" y="1217135"/>
                  <a:pt x="4306043" y="1218908"/>
                  <a:pt x="4310136" y="1220273"/>
                </a:cubicBezTo>
                <a:cubicBezTo>
                  <a:pt x="4314228" y="1221637"/>
                  <a:pt x="4319754" y="1222728"/>
                  <a:pt x="4326711" y="1223547"/>
                </a:cubicBezTo>
                <a:cubicBezTo>
                  <a:pt x="4333669" y="1224366"/>
                  <a:pt x="4342332" y="1224775"/>
                  <a:pt x="4352701" y="1224775"/>
                </a:cubicBezTo>
                <a:cubicBezTo>
                  <a:pt x="4363342" y="1224775"/>
                  <a:pt x="4372074" y="1224366"/>
                  <a:pt x="4378894" y="1223547"/>
                </a:cubicBezTo>
                <a:cubicBezTo>
                  <a:pt x="4385716" y="1222728"/>
                  <a:pt x="4391173" y="1221637"/>
                  <a:pt x="4395265" y="1220273"/>
                </a:cubicBezTo>
                <a:cubicBezTo>
                  <a:pt x="4399358" y="1218908"/>
                  <a:pt x="4402291" y="1217135"/>
                  <a:pt x="4404065" y="1214952"/>
                </a:cubicBezTo>
                <a:cubicBezTo>
                  <a:pt x="4405839" y="1212769"/>
                  <a:pt x="4406725" y="1210314"/>
                  <a:pt x="4406725" y="1207585"/>
                </a:cubicBezTo>
                <a:lnTo>
                  <a:pt x="4406725" y="707448"/>
                </a:lnTo>
                <a:cubicBezTo>
                  <a:pt x="4406725" y="704720"/>
                  <a:pt x="4405839" y="702264"/>
                  <a:pt x="4404065" y="700081"/>
                </a:cubicBezTo>
                <a:cubicBezTo>
                  <a:pt x="4402291" y="697898"/>
                  <a:pt x="4399358" y="696125"/>
                  <a:pt x="4395265" y="694761"/>
                </a:cubicBezTo>
                <a:cubicBezTo>
                  <a:pt x="4391173" y="693396"/>
                  <a:pt x="4385716" y="692305"/>
                  <a:pt x="4378894" y="691486"/>
                </a:cubicBezTo>
                <a:cubicBezTo>
                  <a:pt x="4372074" y="690668"/>
                  <a:pt x="4363342" y="690259"/>
                  <a:pt x="4352701" y="690259"/>
                </a:cubicBezTo>
                <a:close/>
                <a:moveTo>
                  <a:pt x="2762026" y="690259"/>
                </a:moveTo>
                <a:cubicBezTo>
                  <a:pt x="2751658" y="690259"/>
                  <a:pt x="2742995" y="690668"/>
                  <a:pt x="2736037" y="691486"/>
                </a:cubicBezTo>
                <a:cubicBezTo>
                  <a:pt x="2729079" y="692305"/>
                  <a:pt x="2723554" y="693396"/>
                  <a:pt x="2719461" y="694761"/>
                </a:cubicBezTo>
                <a:cubicBezTo>
                  <a:pt x="2715368" y="696125"/>
                  <a:pt x="2712435" y="697898"/>
                  <a:pt x="2710662" y="700081"/>
                </a:cubicBezTo>
                <a:cubicBezTo>
                  <a:pt x="2708888" y="702264"/>
                  <a:pt x="2708001" y="704720"/>
                  <a:pt x="2708001" y="707448"/>
                </a:cubicBezTo>
                <a:lnTo>
                  <a:pt x="2708001" y="1188349"/>
                </a:lnTo>
                <a:cubicBezTo>
                  <a:pt x="2708001" y="1200355"/>
                  <a:pt x="2711071" y="1209018"/>
                  <a:pt x="2717210" y="1214338"/>
                </a:cubicBezTo>
                <a:cubicBezTo>
                  <a:pt x="2723349" y="1219659"/>
                  <a:pt x="2730921" y="1222319"/>
                  <a:pt x="2739925" y="1222319"/>
                </a:cubicBezTo>
                <a:lnTo>
                  <a:pt x="2982627" y="1222319"/>
                </a:lnTo>
                <a:cubicBezTo>
                  <a:pt x="2985355" y="1222319"/>
                  <a:pt x="2987742" y="1221501"/>
                  <a:pt x="2989789" y="1219864"/>
                </a:cubicBezTo>
                <a:cubicBezTo>
                  <a:pt x="2991835" y="1218226"/>
                  <a:pt x="2993540" y="1215566"/>
                  <a:pt x="2994905" y="1211883"/>
                </a:cubicBezTo>
                <a:cubicBezTo>
                  <a:pt x="2996269" y="1208199"/>
                  <a:pt x="2997292" y="1203561"/>
                  <a:pt x="2997974" y="1197967"/>
                </a:cubicBezTo>
                <a:cubicBezTo>
                  <a:pt x="2998656" y="1192374"/>
                  <a:pt x="2998997" y="1185484"/>
                  <a:pt x="2998997" y="1177299"/>
                </a:cubicBezTo>
                <a:cubicBezTo>
                  <a:pt x="2998997" y="1169113"/>
                  <a:pt x="2998656" y="1162224"/>
                  <a:pt x="2997974" y="1156630"/>
                </a:cubicBezTo>
                <a:cubicBezTo>
                  <a:pt x="2997292" y="1151037"/>
                  <a:pt x="2996269" y="1146535"/>
                  <a:pt x="2994905" y="1143124"/>
                </a:cubicBezTo>
                <a:cubicBezTo>
                  <a:pt x="2993540" y="1139713"/>
                  <a:pt x="2991835" y="1137258"/>
                  <a:pt x="2989789" y="1135757"/>
                </a:cubicBezTo>
                <a:cubicBezTo>
                  <a:pt x="2987742" y="1134256"/>
                  <a:pt x="2985355" y="1133506"/>
                  <a:pt x="2982627" y="1133506"/>
                </a:cubicBezTo>
                <a:lnTo>
                  <a:pt x="2816051" y="1133506"/>
                </a:lnTo>
                <a:lnTo>
                  <a:pt x="2816051" y="707448"/>
                </a:lnTo>
                <a:cubicBezTo>
                  <a:pt x="2816051" y="704720"/>
                  <a:pt x="2815164" y="702264"/>
                  <a:pt x="2813390" y="700081"/>
                </a:cubicBezTo>
                <a:cubicBezTo>
                  <a:pt x="2811617" y="697898"/>
                  <a:pt x="2808683" y="696125"/>
                  <a:pt x="2804591" y="694761"/>
                </a:cubicBezTo>
                <a:cubicBezTo>
                  <a:pt x="2800498" y="693396"/>
                  <a:pt x="2795041" y="692305"/>
                  <a:pt x="2788220" y="691486"/>
                </a:cubicBezTo>
                <a:cubicBezTo>
                  <a:pt x="2781398" y="690668"/>
                  <a:pt x="2772667" y="690259"/>
                  <a:pt x="2762026" y="690259"/>
                </a:cubicBezTo>
                <a:close/>
                <a:moveTo>
                  <a:pt x="1333276" y="690259"/>
                </a:moveTo>
                <a:cubicBezTo>
                  <a:pt x="1322908" y="690259"/>
                  <a:pt x="1314313" y="690668"/>
                  <a:pt x="1307491" y="691486"/>
                </a:cubicBezTo>
                <a:cubicBezTo>
                  <a:pt x="1300670" y="692305"/>
                  <a:pt x="1295145" y="693396"/>
                  <a:pt x="1290916" y="694761"/>
                </a:cubicBezTo>
                <a:cubicBezTo>
                  <a:pt x="1286687" y="696125"/>
                  <a:pt x="1283685" y="697898"/>
                  <a:pt x="1281912" y="700081"/>
                </a:cubicBezTo>
                <a:cubicBezTo>
                  <a:pt x="1280138" y="702264"/>
                  <a:pt x="1279252" y="704720"/>
                  <a:pt x="1279252" y="707448"/>
                </a:cubicBezTo>
                <a:lnTo>
                  <a:pt x="1279252" y="1207585"/>
                </a:lnTo>
                <a:cubicBezTo>
                  <a:pt x="1279252" y="1210314"/>
                  <a:pt x="1280138" y="1212769"/>
                  <a:pt x="1281912" y="1214952"/>
                </a:cubicBezTo>
                <a:cubicBezTo>
                  <a:pt x="1283685" y="1217135"/>
                  <a:pt x="1286618" y="1218908"/>
                  <a:pt x="1290711" y="1220273"/>
                </a:cubicBezTo>
                <a:cubicBezTo>
                  <a:pt x="1294804" y="1221637"/>
                  <a:pt x="1300329" y="1222728"/>
                  <a:pt x="1307287" y="1223547"/>
                </a:cubicBezTo>
                <a:cubicBezTo>
                  <a:pt x="1314245" y="1224366"/>
                  <a:pt x="1322908" y="1224775"/>
                  <a:pt x="1333276" y="1224775"/>
                </a:cubicBezTo>
                <a:cubicBezTo>
                  <a:pt x="1343917" y="1224775"/>
                  <a:pt x="1352648" y="1224366"/>
                  <a:pt x="1359470" y="1223547"/>
                </a:cubicBezTo>
                <a:cubicBezTo>
                  <a:pt x="1366291" y="1222728"/>
                  <a:pt x="1371748" y="1221637"/>
                  <a:pt x="1375841" y="1220273"/>
                </a:cubicBezTo>
                <a:cubicBezTo>
                  <a:pt x="1379934" y="1218908"/>
                  <a:pt x="1382867" y="1217135"/>
                  <a:pt x="1384640" y="1214952"/>
                </a:cubicBezTo>
                <a:cubicBezTo>
                  <a:pt x="1386414" y="1212769"/>
                  <a:pt x="1387301" y="1210314"/>
                  <a:pt x="1387301" y="1207585"/>
                </a:cubicBezTo>
                <a:lnTo>
                  <a:pt x="1387301" y="707448"/>
                </a:lnTo>
                <a:cubicBezTo>
                  <a:pt x="1387301" y="704720"/>
                  <a:pt x="1386414" y="702264"/>
                  <a:pt x="1384640" y="700081"/>
                </a:cubicBezTo>
                <a:cubicBezTo>
                  <a:pt x="1382867" y="697898"/>
                  <a:pt x="1379934" y="696125"/>
                  <a:pt x="1375841" y="694761"/>
                </a:cubicBezTo>
                <a:cubicBezTo>
                  <a:pt x="1371748" y="693396"/>
                  <a:pt x="1366291" y="692305"/>
                  <a:pt x="1359470" y="691486"/>
                </a:cubicBezTo>
                <a:cubicBezTo>
                  <a:pt x="1352648" y="690668"/>
                  <a:pt x="1343917" y="690259"/>
                  <a:pt x="1333276" y="690259"/>
                </a:cubicBezTo>
                <a:close/>
                <a:moveTo>
                  <a:pt x="5889724" y="683710"/>
                </a:moveTo>
                <a:cubicBezTo>
                  <a:pt x="5847977" y="683710"/>
                  <a:pt x="5810119" y="690122"/>
                  <a:pt x="5776149" y="702946"/>
                </a:cubicBezTo>
                <a:cubicBezTo>
                  <a:pt x="5742179" y="715770"/>
                  <a:pt x="5713189" y="734256"/>
                  <a:pt x="5689178" y="758403"/>
                </a:cubicBezTo>
                <a:cubicBezTo>
                  <a:pt x="5665166" y="782551"/>
                  <a:pt x="5646613" y="811882"/>
                  <a:pt x="5633516" y="846398"/>
                </a:cubicBezTo>
                <a:cubicBezTo>
                  <a:pt x="5620419" y="880914"/>
                  <a:pt x="5613871" y="919863"/>
                  <a:pt x="5613871" y="963247"/>
                </a:cubicBezTo>
                <a:cubicBezTo>
                  <a:pt x="5613871" y="1005266"/>
                  <a:pt x="5620010" y="1042851"/>
                  <a:pt x="5632288" y="1076003"/>
                </a:cubicBezTo>
                <a:cubicBezTo>
                  <a:pt x="5644567" y="1109154"/>
                  <a:pt x="5662301" y="1137258"/>
                  <a:pt x="5685494" y="1160314"/>
                </a:cubicBezTo>
                <a:cubicBezTo>
                  <a:pt x="5708687" y="1183370"/>
                  <a:pt x="5736995" y="1200969"/>
                  <a:pt x="5770419" y="1213110"/>
                </a:cubicBezTo>
                <a:cubicBezTo>
                  <a:pt x="5803844" y="1225252"/>
                  <a:pt x="5841702" y="1231323"/>
                  <a:pt x="5883994" y="1231323"/>
                </a:cubicBezTo>
                <a:cubicBezTo>
                  <a:pt x="5898455" y="1231323"/>
                  <a:pt x="5912848" y="1230641"/>
                  <a:pt x="5927173" y="1229277"/>
                </a:cubicBezTo>
                <a:cubicBezTo>
                  <a:pt x="5941497" y="1227913"/>
                  <a:pt x="5955686" y="1225866"/>
                  <a:pt x="5969737" y="1223138"/>
                </a:cubicBezTo>
                <a:cubicBezTo>
                  <a:pt x="5983789" y="1220409"/>
                  <a:pt x="5997364" y="1217135"/>
                  <a:pt x="6010460" y="1213315"/>
                </a:cubicBezTo>
                <a:cubicBezTo>
                  <a:pt x="6023557" y="1209495"/>
                  <a:pt x="6034539" y="1205812"/>
                  <a:pt x="6043407" y="1202265"/>
                </a:cubicBezTo>
                <a:cubicBezTo>
                  <a:pt x="6052275" y="1198718"/>
                  <a:pt x="6058141" y="1193874"/>
                  <a:pt x="6061006" y="1187735"/>
                </a:cubicBezTo>
                <a:cubicBezTo>
                  <a:pt x="6063871" y="1181596"/>
                  <a:pt x="6065304" y="1174434"/>
                  <a:pt x="6065304" y="1166248"/>
                </a:cubicBezTo>
                <a:lnTo>
                  <a:pt x="6065304" y="955470"/>
                </a:lnTo>
                <a:cubicBezTo>
                  <a:pt x="6065304" y="950013"/>
                  <a:pt x="6064621" y="945170"/>
                  <a:pt x="6063257" y="940941"/>
                </a:cubicBezTo>
                <a:cubicBezTo>
                  <a:pt x="6061893" y="936712"/>
                  <a:pt x="6059914" y="933097"/>
                  <a:pt x="6057323" y="930095"/>
                </a:cubicBezTo>
                <a:cubicBezTo>
                  <a:pt x="6054731" y="927094"/>
                  <a:pt x="6051729" y="924843"/>
                  <a:pt x="6048319" y="923342"/>
                </a:cubicBezTo>
                <a:cubicBezTo>
                  <a:pt x="6044908" y="921841"/>
                  <a:pt x="6041020" y="921091"/>
                  <a:pt x="6036654" y="921091"/>
                </a:cubicBezTo>
                <a:lnTo>
                  <a:pt x="5857800" y="921091"/>
                </a:lnTo>
                <a:cubicBezTo>
                  <a:pt x="5855344" y="921091"/>
                  <a:pt x="5853162" y="921841"/>
                  <a:pt x="5851252" y="923342"/>
                </a:cubicBezTo>
                <a:cubicBezTo>
                  <a:pt x="5849341" y="924843"/>
                  <a:pt x="5847704" y="927162"/>
                  <a:pt x="5846340" y="930300"/>
                </a:cubicBezTo>
                <a:cubicBezTo>
                  <a:pt x="5844976" y="933438"/>
                  <a:pt x="5843953" y="937599"/>
                  <a:pt x="5843271" y="942783"/>
                </a:cubicBezTo>
                <a:cubicBezTo>
                  <a:pt x="5842588" y="947967"/>
                  <a:pt x="5842247" y="954379"/>
                  <a:pt x="5842247" y="962019"/>
                </a:cubicBezTo>
                <a:cubicBezTo>
                  <a:pt x="5842247" y="976753"/>
                  <a:pt x="5843611" y="987189"/>
                  <a:pt x="5846340" y="993328"/>
                </a:cubicBezTo>
                <a:cubicBezTo>
                  <a:pt x="5849069" y="999468"/>
                  <a:pt x="5852889" y="1002537"/>
                  <a:pt x="5857800" y="1002537"/>
                </a:cubicBezTo>
                <a:lnTo>
                  <a:pt x="5958073" y="1002537"/>
                </a:lnTo>
                <a:lnTo>
                  <a:pt x="5958073" y="1125320"/>
                </a:lnTo>
                <a:cubicBezTo>
                  <a:pt x="5947977" y="1130777"/>
                  <a:pt x="5937064" y="1134870"/>
                  <a:pt x="5925331" y="1137599"/>
                </a:cubicBezTo>
                <a:cubicBezTo>
                  <a:pt x="5913598" y="1140327"/>
                  <a:pt x="5901729" y="1141692"/>
                  <a:pt x="5889724" y="1141692"/>
                </a:cubicBezTo>
                <a:cubicBezTo>
                  <a:pt x="5865167" y="1141692"/>
                  <a:pt x="5842725" y="1137735"/>
                  <a:pt x="5822398" y="1129823"/>
                </a:cubicBezTo>
                <a:cubicBezTo>
                  <a:pt x="5802070" y="1121910"/>
                  <a:pt x="5784675" y="1110177"/>
                  <a:pt x="5770215" y="1094625"/>
                </a:cubicBezTo>
                <a:cubicBezTo>
                  <a:pt x="5755754" y="1079072"/>
                  <a:pt x="5744499" y="1059768"/>
                  <a:pt x="5736449" y="1036712"/>
                </a:cubicBezTo>
                <a:cubicBezTo>
                  <a:pt x="5728400" y="1013656"/>
                  <a:pt x="5724376" y="986985"/>
                  <a:pt x="5724376" y="956698"/>
                </a:cubicBezTo>
                <a:cubicBezTo>
                  <a:pt x="5724376" y="929140"/>
                  <a:pt x="5728332" y="903970"/>
                  <a:pt x="5736245" y="881186"/>
                </a:cubicBezTo>
                <a:cubicBezTo>
                  <a:pt x="5744157" y="858403"/>
                  <a:pt x="5755481" y="838894"/>
                  <a:pt x="5770215" y="822660"/>
                </a:cubicBezTo>
                <a:cubicBezTo>
                  <a:pt x="5784949" y="806425"/>
                  <a:pt x="5802684" y="793874"/>
                  <a:pt x="5823421" y="785006"/>
                </a:cubicBezTo>
                <a:cubicBezTo>
                  <a:pt x="5844158" y="776139"/>
                  <a:pt x="5867349" y="771705"/>
                  <a:pt x="5892998" y="771705"/>
                </a:cubicBezTo>
                <a:cubicBezTo>
                  <a:pt x="5917009" y="771705"/>
                  <a:pt x="5938087" y="774160"/>
                  <a:pt x="5956231" y="779072"/>
                </a:cubicBezTo>
                <a:cubicBezTo>
                  <a:pt x="5974375" y="783983"/>
                  <a:pt x="5989997" y="789304"/>
                  <a:pt x="6003093" y="795034"/>
                </a:cubicBezTo>
                <a:cubicBezTo>
                  <a:pt x="6016190" y="800763"/>
                  <a:pt x="6026696" y="806084"/>
                  <a:pt x="6034608" y="810995"/>
                </a:cubicBezTo>
                <a:cubicBezTo>
                  <a:pt x="6042520" y="815907"/>
                  <a:pt x="6048250" y="818362"/>
                  <a:pt x="6051797" y="818362"/>
                </a:cubicBezTo>
                <a:cubicBezTo>
                  <a:pt x="6054253" y="818362"/>
                  <a:pt x="6056368" y="817680"/>
                  <a:pt x="6058141" y="816316"/>
                </a:cubicBezTo>
                <a:cubicBezTo>
                  <a:pt x="6059914" y="814952"/>
                  <a:pt x="6061415" y="812564"/>
                  <a:pt x="6062643" y="809154"/>
                </a:cubicBezTo>
                <a:cubicBezTo>
                  <a:pt x="6063871" y="805743"/>
                  <a:pt x="6064826" y="801173"/>
                  <a:pt x="6065508" y="795443"/>
                </a:cubicBezTo>
                <a:cubicBezTo>
                  <a:pt x="6066191" y="789713"/>
                  <a:pt x="6066531" y="782892"/>
                  <a:pt x="6066531" y="774979"/>
                </a:cubicBezTo>
                <a:cubicBezTo>
                  <a:pt x="6066531" y="761336"/>
                  <a:pt x="6065713" y="751036"/>
                  <a:pt x="6064076" y="744079"/>
                </a:cubicBezTo>
                <a:cubicBezTo>
                  <a:pt x="6062439" y="737121"/>
                  <a:pt x="6059778" y="731732"/>
                  <a:pt x="6056095" y="727912"/>
                </a:cubicBezTo>
                <a:cubicBezTo>
                  <a:pt x="6052411" y="724092"/>
                  <a:pt x="6045932" y="719590"/>
                  <a:pt x="6036654" y="714406"/>
                </a:cubicBezTo>
                <a:cubicBezTo>
                  <a:pt x="6027377" y="709222"/>
                  <a:pt x="6015712" y="704379"/>
                  <a:pt x="6001661" y="699877"/>
                </a:cubicBezTo>
                <a:cubicBezTo>
                  <a:pt x="5987610" y="695375"/>
                  <a:pt x="5971170" y="691555"/>
                  <a:pt x="5952343" y="688417"/>
                </a:cubicBezTo>
                <a:cubicBezTo>
                  <a:pt x="5933516" y="685279"/>
                  <a:pt x="5912643" y="683710"/>
                  <a:pt x="5889724" y="683710"/>
                </a:cubicBezTo>
                <a:close/>
                <a:moveTo>
                  <a:pt x="3958009" y="683301"/>
                </a:moveTo>
                <a:cubicBezTo>
                  <a:pt x="3915989" y="683301"/>
                  <a:pt x="3879086" y="689713"/>
                  <a:pt x="3847299" y="702537"/>
                </a:cubicBezTo>
                <a:cubicBezTo>
                  <a:pt x="3815512" y="715361"/>
                  <a:pt x="3788840" y="733778"/>
                  <a:pt x="3767285" y="757789"/>
                </a:cubicBezTo>
                <a:cubicBezTo>
                  <a:pt x="3745730" y="781800"/>
                  <a:pt x="3729495" y="810927"/>
                  <a:pt x="3718581" y="845170"/>
                </a:cubicBezTo>
                <a:cubicBezTo>
                  <a:pt x="3707667" y="879413"/>
                  <a:pt x="3702210" y="917953"/>
                  <a:pt x="3702210" y="960791"/>
                </a:cubicBezTo>
                <a:cubicBezTo>
                  <a:pt x="3702210" y="1007449"/>
                  <a:pt x="3707326" y="1047831"/>
                  <a:pt x="3717558" y="1081937"/>
                </a:cubicBezTo>
                <a:cubicBezTo>
                  <a:pt x="3727790" y="1116043"/>
                  <a:pt x="3743138" y="1144147"/>
                  <a:pt x="3763602" y="1166248"/>
                </a:cubicBezTo>
                <a:cubicBezTo>
                  <a:pt x="3784066" y="1188349"/>
                  <a:pt x="3809646" y="1204788"/>
                  <a:pt x="3840341" y="1215566"/>
                </a:cubicBezTo>
                <a:cubicBezTo>
                  <a:pt x="3871037" y="1226344"/>
                  <a:pt x="3906985" y="1231733"/>
                  <a:pt x="3948186" y="1231733"/>
                </a:cubicBezTo>
                <a:cubicBezTo>
                  <a:pt x="3989932" y="1231733"/>
                  <a:pt x="4026699" y="1225389"/>
                  <a:pt x="4058486" y="1212701"/>
                </a:cubicBezTo>
                <a:cubicBezTo>
                  <a:pt x="4090273" y="1200014"/>
                  <a:pt x="4116945" y="1181596"/>
                  <a:pt x="4138500" y="1157449"/>
                </a:cubicBezTo>
                <a:cubicBezTo>
                  <a:pt x="4160055" y="1133301"/>
                  <a:pt x="4176290" y="1103902"/>
                  <a:pt x="4187204" y="1069249"/>
                </a:cubicBezTo>
                <a:cubicBezTo>
                  <a:pt x="4198118" y="1034597"/>
                  <a:pt x="4203575" y="995307"/>
                  <a:pt x="4203575" y="951378"/>
                </a:cubicBezTo>
                <a:cubicBezTo>
                  <a:pt x="4203575" y="905538"/>
                  <a:pt x="4198323" y="865770"/>
                  <a:pt x="4187818" y="832073"/>
                </a:cubicBezTo>
                <a:cubicBezTo>
                  <a:pt x="4177313" y="798376"/>
                  <a:pt x="4161760" y="770477"/>
                  <a:pt x="4141160" y="748376"/>
                </a:cubicBezTo>
                <a:cubicBezTo>
                  <a:pt x="4120560" y="726275"/>
                  <a:pt x="4094912" y="709904"/>
                  <a:pt x="4064216" y="699263"/>
                </a:cubicBezTo>
                <a:cubicBezTo>
                  <a:pt x="4033520" y="688621"/>
                  <a:pt x="3998118" y="683301"/>
                  <a:pt x="3958009" y="683301"/>
                </a:cubicBezTo>
                <a:close/>
                <a:moveTo>
                  <a:pt x="2053083" y="683301"/>
                </a:moveTo>
                <a:cubicBezTo>
                  <a:pt x="2028800" y="683301"/>
                  <a:pt x="2005812" y="686439"/>
                  <a:pt x="1984120" y="692714"/>
                </a:cubicBezTo>
                <a:cubicBezTo>
                  <a:pt x="1962428" y="698990"/>
                  <a:pt x="1943602" y="708471"/>
                  <a:pt x="1927640" y="721159"/>
                </a:cubicBezTo>
                <a:cubicBezTo>
                  <a:pt x="1911678" y="733847"/>
                  <a:pt x="1898991" y="749808"/>
                  <a:pt x="1889577" y="769044"/>
                </a:cubicBezTo>
                <a:cubicBezTo>
                  <a:pt x="1880164" y="788281"/>
                  <a:pt x="1875457" y="810586"/>
                  <a:pt x="1875457" y="835961"/>
                </a:cubicBezTo>
                <a:cubicBezTo>
                  <a:pt x="1875457" y="858062"/>
                  <a:pt x="1878731" y="877025"/>
                  <a:pt x="1885280" y="892851"/>
                </a:cubicBezTo>
                <a:cubicBezTo>
                  <a:pt x="1891828" y="908676"/>
                  <a:pt x="1900355" y="922387"/>
                  <a:pt x="1910859" y="933983"/>
                </a:cubicBezTo>
                <a:cubicBezTo>
                  <a:pt x="1921364" y="945579"/>
                  <a:pt x="1933301" y="955539"/>
                  <a:pt x="1946671" y="963861"/>
                </a:cubicBezTo>
                <a:cubicBezTo>
                  <a:pt x="1960041" y="972182"/>
                  <a:pt x="1973820" y="979618"/>
                  <a:pt x="1988008" y="986166"/>
                </a:cubicBezTo>
                <a:cubicBezTo>
                  <a:pt x="2002197" y="992715"/>
                  <a:pt x="2015975" y="998922"/>
                  <a:pt x="2029345" y="1004788"/>
                </a:cubicBezTo>
                <a:cubicBezTo>
                  <a:pt x="2042715" y="1010655"/>
                  <a:pt x="2054652" y="1016930"/>
                  <a:pt x="2065157" y="1023615"/>
                </a:cubicBezTo>
                <a:cubicBezTo>
                  <a:pt x="2075662" y="1030300"/>
                  <a:pt x="2084189" y="1037940"/>
                  <a:pt x="2090737" y="1046535"/>
                </a:cubicBezTo>
                <a:cubicBezTo>
                  <a:pt x="2097285" y="1055129"/>
                  <a:pt x="2100560" y="1065429"/>
                  <a:pt x="2100560" y="1077435"/>
                </a:cubicBezTo>
                <a:cubicBezTo>
                  <a:pt x="2100560" y="1087803"/>
                  <a:pt x="2098649" y="1097217"/>
                  <a:pt x="2094829" y="1105675"/>
                </a:cubicBezTo>
                <a:cubicBezTo>
                  <a:pt x="2091010" y="1114133"/>
                  <a:pt x="2085484" y="1121228"/>
                  <a:pt x="2078254" y="1126958"/>
                </a:cubicBezTo>
                <a:cubicBezTo>
                  <a:pt x="2071023" y="1132687"/>
                  <a:pt x="2062224" y="1137121"/>
                  <a:pt x="2051856" y="1140259"/>
                </a:cubicBezTo>
                <a:cubicBezTo>
                  <a:pt x="2041487" y="1143397"/>
                  <a:pt x="2029755" y="1144966"/>
                  <a:pt x="2016658" y="1144966"/>
                </a:cubicBezTo>
                <a:cubicBezTo>
                  <a:pt x="1996739" y="1144966"/>
                  <a:pt x="1979209" y="1142715"/>
                  <a:pt x="1964065" y="1138213"/>
                </a:cubicBezTo>
                <a:cubicBezTo>
                  <a:pt x="1948922" y="1133711"/>
                  <a:pt x="1935894" y="1128731"/>
                  <a:pt x="1924980" y="1123274"/>
                </a:cubicBezTo>
                <a:cubicBezTo>
                  <a:pt x="1914065" y="1117817"/>
                  <a:pt x="1905129" y="1112837"/>
                  <a:pt x="1898172" y="1108335"/>
                </a:cubicBezTo>
                <a:cubicBezTo>
                  <a:pt x="1891214" y="1103833"/>
                  <a:pt x="1885825" y="1101582"/>
                  <a:pt x="1882005" y="1101582"/>
                </a:cubicBezTo>
                <a:cubicBezTo>
                  <a:pt x="1879277" y="1101582"/>
                  <a:pt x="1876889" y="1102333"/>
                  <a:pt x="1874843" y="1103833"/>
                </a:cubicBezTo>
                <a:cubicBezTo>
                  <a:pt x="1872797" y="1105334"/>
                  <a:pt x="1871159" y="1107858"/>
                  <a:pt x="1869932" y="1111405"/>
                </a:cubicBezTo>
                <a:cubicBezTo>
                  <a:pt x="1868704" y="1114952"/>
                  <a:pt x="1867817" y="1119591"/>
                  <a:pt x="1867271" y="1125320"/>
                </a:cubicBezTo>
                <a:cubicBezTo>
                  <a:pt x="1866726" y="1131050"/>
                  <a:pt x="1866453" y="1138144"/>
                  <a:pt x="1866453" y="1146603"/>
                </a:cubicBezTo>
                <a:cubicBezTo>
                  <a:pt x="1866453" y="1159154"/>
                  <a:pt x="1867203" y="1168772"/>
                  <a:pt x="1868704" y="1175457"/>
                </a:cubicBezTo>
                <a:cubicBezTo>
                  <a:pt x="1870205" y="1182142"/>
                  <a:pt x="1872728" y="1187258"/>
                  <a:pt x="1876276" y="1190805"/>
                </a:cubicBezTo>
                <a:cubicBezTo>
                  <a:pt x="1879823" y="1194352"/>
                  <a:pt x="1885621" y="1198445"/>
                  <a:pt x="1893670" y="1203083"/>
                </a:cubicBezTo>
                <a:cubicBezTo>
                  <a:pt x="1901719" y="1207722"/>
                  <a:pt x="1911746" y="1212155"/>
                  <a:pt x="1923752" y="1216385"/>
                </a:cubicBezTo>
                <a:cubicBezTo>
                  <a:pt x="1935757" y="1220614"/>
                  <a:pt x="1949604" y="1224229"/>
                  <a:pt x="1965293" y="1227231"/>
                </a:cubicBezTo>
                <a:cubicBezTo>
                  <a:pt x="1980982" y="1230232"/>
                  <a:pt x="1997967" y="1231733"/>
                  <a:pt x="2016248" y="1231733"/>
                </a:cubicBezTo>
                <a:cubicBezTo>
                  <a:pt x="2043261" y="1231733"/>
                  <a:pt x="2068636" y="1228185"/>
                  <a:pt x="2092374" y="1221091"/>
                </a:cubicBezTo>
                <a:cubicBezTo>
                  <a:pt x="2116112" y="1213997"/>
                  <a:pt x="2136849" y="1203424"/>
                  <a:pt x="2154584" y="1189372"/>
                </a:cubicBezTo>
                <a:cubicBezTo>
                  <a:pt x="2172320" y="1175320"/>
                  <a:pt x="2186371" y="1157790"/>
                  <a:pt x="2196740" y="1136780"/>
                </a:cubicBezTo>
                <a:cubicBezTo>
                  <a:pt x="2207108" y="1115771"/>
                  <a:pt x="2212292" y="1091350"/>
                  <a:pt x="2212292" y="1063520"/>
                </a:cubicBezTo>
                <a:cubicBezTo>
                  <a:pt x="2212292" y="1042237"/>
                  <a:pt x="2209018" y="1023751"/>
                  <a:pt x="2202470" y="1008062"/>
                </a:cubicBezTo>
                <a:cubicBezTo>
                  <a:pt x="2195921" y="992374"/>
                  <a:pt x="2187326" y="978731"/>
                  <a:pt x="2176685" y="967135"/>
                </a:cubicBezTo>
                <a:cubicBezTo>
                  <a:pt x="2166044" y="955539"/>
                  <a:pt x="2153902" y="945579"/>
                  <a:pt x="2140259" y="937257"/>
                </a:cubicBezTo>
                <a:cubicBezTo>
                  <a:pt x="2126617" y="928936"/>
                  <a:pt x="2112702" y="921500"/>
                  <a:pt x="2098513" y="914952"/>
                </a:cubicBezTo>
                <a:cubicBezTo>
                  <a:pt x="2084325" y="908403"/>
                  <a:pt x="2070409" y="902196"/>
                  <a:pt x="2056767" y="896330"/>
                </a:cubicBezTo>
                <a:cubicBezTo>
                  <a:pt x="2043124" y="890463"/>
                  <a:pt x="2030914" y="884188"/>
                  <a:pt x="2020137" y="877503"/>
                </a:cubicBezTo>
                <a:cubicBezTo>
                  <a:pt x="2009359" y="870818"/>
                  <a:pt x="2000764" y="863178"/>
                  <a:pt x="1994352" y="854583"/>
                </a:cubicBezTo>
                <a:cubicBezTo>
                  <a:pt x="1987940" y="845989"/>
                  <a:pt x="1984734" y="835825"/>
                  <a:pt x="1984734" y="824092"/>
                </a:cubicBezTo>
                <a:cubicBezTo>
                  <a:pt x="1984734" y="816180"/>
                  <a:pt x="1986166" y="808676"/>
                  <a:pt x="1989031" y="801582"/>
                </a:cubicBezTo>
                <a:cubicBezTo>
                  <a:pt x="1991896" y="794488"/>
                  <a:pt x="1996262" y="788417"/>
                  <a:pt x="2002128" y="783369"/>
                </a:cubicBezTo>
                <a:cubicBezTo>
                  <a:pt x="2007994" y="778321"/>
                  <a:pt x="2015294" y="774365"/>
                  <a:pt x="2024025" y="771500"/>
                </a:cubicBezTo>
                <a:cubicBezTo>
                  <a:pt x="2032756" y="768635"/>
                  <a:pt x="2042988" y="767203"/>
                  <a:pt x="2054720" y="767203"/>
                </a:cubicBezTo>
                <a:cubicBezTo>
                  <a:pt x="2069727" y="767203"/>
                  <a:pt x="2083506" y="769044"/>
                  <a:pt x="2096058" y="772728"/>
                </a:cubicBezTo>
                <a:cubicBezTo>
                  <a:pt x="2108609" y="776411"/>
                  <a:pt x="2119659" y="780504"/>
                  <a:pt x="2129209" y="785006"/>
                </a:cubicBezTo>
                <a:cubicBezTo>
                  <a:pt x="2138758" y="789508"/>
                  <a:pt x="2146808" y="793669"/>
                  <a:pt x="2153356" y="797489"/>
                </a:cubicBezTo>
                <a:cubicBezTo>
                  <a:pt x="2159905" y="801309"/>
                  <a:pt x="2164680" y="803219"/>
                  <a:pt x="2167681" y="803219"/>
                </a:cubicBezTo>
                <a:cubicBezTo>
                  <a:pt x="2170682" y="803219"/>
                  <a:pt x="2173070" y="802401"/>
                  <a:pt x="2174843" y="800763"/>
                </a:cubicBezTo>
                <a:cubicBezTo>
                  <a:pt x="2176617" y="799126"/>
                  <a:pt x="2177981" y="796534"/>
                  <a:pt x="2178936" y="792987"/>
                </a:cubicBezTo>
                <a:cubicBezTo>
                  <a:pt x="2179891" y="789440"/>
                  <a:pt x="2180573" y="784938"/>
                  <a:pt x="2180982" y="779481"/>
                </a:cubicBezTo>
                <a:cubicBezTo>
                  <a:pt x="2181392" y="774024"/>
                  <a:pt x="2181596" y="767339"/>
                  <a:pt x="2181596" y="759426"/>
                </a:cubicBezTo>
                <a:cubicBezTo>
                  <a:pt x="2181596" y="752332"/>
                  <a:pt x="2181460" y="746398"/>
                  <a:pt x="2181187" y="741623"/>
                </a:cubicBezTo>
                <a:cubicBezTo>
                  <a:pt x="2180914" y="736848"/>
                  <a:pt x="2180437" y="732892"/>
                  <a:pt x="2179755" y="729754"/>
                </a:cubicBezTo>
                <a:cubicBezTo>
                  <a:pt x="2179073" y="726616"/>
                  <a:pt x="2178254" y="724092"/>
                  <a:pt x="2177299" y="722182"/>
                </a:cubicBezTo>
                <a:cubicBezTo>
                  <a:pt x="2176344" y="720272"/>
                  <a:pt x="2174502" y="717953"/>
                  <a:pt x="2171774" y="715225"/>
                </a:cubicBezTo>
                <a:cubicBezTo>
                  <a:pt x="2169045" y="712496"/>
                  <a:pt x="2163452" y="709085"/>
                  <a:pt x="2154993" y="704993"/>
                </a:cubicBezTo>
                <a:cubicBezTo>
                  <a:pt x="2146535" y="700900"/>
                  <a:pt x="2136849" y="697216"/>
                  <a:pt x="2125935" y="693942"/>
                </a:cubicBezTo>
                <a:cubicBezTo>
                  <a:pt x="2115021" y="690668"/>
                  <a:pt x="2103288" y="688076"/>
                  <a:pt x="2090737" y="686166"/>
                </a:cubicBezTo>
                <a:cubicBezTo>
                  <a:pt x="2078185" y="684256"/>
                  <a:pt x="2065635" y="683301"/>
                  <a:pt x="2053083" y="683301"/>
                </a:cubicBezTo>
                <a:close/>
                <a:moveTo>
                  <a:pt x="214890" y="0"/>
                </a:moveTo>
                <a:lnTo>
                  <a:pt x="6605579" y="0"/>
                </a:lnTo>
                <a:cubicBezTo>
                  <a:pt x="6724259" y="0"/>
                  <a:pt x="6820469" y="96210"/>
                  <a:pt x="6820469" y="214890"/>
                </a:cubicBezTo>
                <a:lnTo>
                  <a:pt x="6820469" y="2529906"/>
                </a:lnTo>
                <a:cubicBezTo>
                  <a:pt x="6820469" y="2648586"/>
                  <a:pt x="6724259" y="2744796"/>
                  <a:pt x="6605579" y="2744796"/>
                </a:cubicBezTo>
                <a:lnTo>
                  <a:pt x="214890" y="2744796"/>
                </a:lnTo>
                <a:cubicBezTo>
                  <a:pt x="96210" y="2744796"/>
                  <a:pt x="0" y="2648586"/>
                  <a:pt x="0" y="2529906"/>
                </a:cubicBezTo>
                <a:lnTo>
                  <a:pt x="0" y="214890"/>
                </a:lnTo>
                <a:cubicBezTo>
                  <a:pt x="0" y="96210"/>
                  <a:pt x="96210" y="0"/>
                  <a:pt x="214890" y="0"/>
                </a:cubicBezTo>
                <a:close/>
              </a:path>
            </a:pathLst>
          </a:custGeom>
          <a:solidFill>
            <a:srgbClr val="339933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grpSp>
        <p:nvGrpSpPr>
          <p:cNvPr id="24" name="Sources">
            <a:extLst>
              <a:ext uri="{FF2B5EF4-FFF2-40B4-BE49-F238E27FC236}">
                <a16:creationId xmlns:a16="http://schemas.microsoft.com/office/drawing/2014/main" id="{E3E0C692-6F7D-453E-8245-855ACA4B80CB}"/>
              </a:ext>
            </a:extLst>
          </p:cNvPr>
          <p:cNvGrpSpPr/>
          <p:nvPr/>
        </p:nvGrpSpPr>
        <p:grpSpPr>
          <a:xfrm>
            <a:off x="2298700" y="1367173"/>
            <a:ext cx="6388101" cy="3672327"/>
            <a:chOff x="2298700" y="1367173"/>
            <a:chExt cx="6388101" cy="3672327"/>
          </a:xfrm>
        </p:grpSpPr>
        <p:sp>
          <p:nvSpPr>
            <p:cNvPr id="25" name="Content Placeholder 4">
              <a:extLst>
                <a:ext uri="{FF2B5EF4-FFF2-40B4-BE49-F238E27FC236}">
                  <a16:creationId xmlns:a16="http://schemas.microsoft.com/office/drawing/2014/main" id="{7F5A8A34-E5F8-4C68-AAF5-D33CB1D81D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1" y="4598261"/>
              <a:ext cx="4114800" cy="4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indent="-457200">
                <a:lnSpc>
                  <a:spcPct val="90000"/>
                </a:lnSpc>
                <a:buNone/>
                <a:defRPr/>
              </a:pP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Sources:  (1) Bailey’s Industrial Oil and Fat Products, 7</a:t>
              </a:r>
              <a:r>
                <a:rPr lang="en-US" altLang="en-US" sz="1000" i="1" kern="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ed.</a:t>
              </a:r>
              <a:b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  (2) Food Processing – Principles and Applications, 2</a:t>
              </a:r>
              <a:r>
                <a:rPr lang="en-US" altLang="en-US" sz="1000" i="1" kern="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ed.</a:t>
              </a:r>
              <a:b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  (3) Bioresource Technology 100 (2009) 5796-5801.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284347-10D8-4F07-A1EC-29F16C1CAD30}"/>
                </a:ext>
              </a:extLst>
            </p:cNvPr>
            <p:cNvSpPr txBox="1"/>
            <p:nvPr/>
          </p:nvSpPr>
          <p:spPr>
            <a:xfrm>
              <a:off x="2298700" y="1492208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97A048-379A-4742-B356-13EED687AAF5}"/>
                </a:ext>
              </a:extLst>
            </p:cNvPr>
            <p:cNvSpPr txBox="1"/>
            <p:nvPr/>
          </p:nvSpPr>
          <p:spPr>
            <a:xfrm>
              <a:off x="3508375" y="1369097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681C9D-3F3B-4184-8474-D937467C7497}"/>
                </a:ext>
              </a:extLst>
            </p:cNvPr>
            <p:cNvSpPr txBox="1"/>
            <p:nvPr/>
          </p:nvSpPr>
          <p:spPr>
            <a:xfrm>
              <a:off x="4765675" y="150256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3C8B45-D135-49E6-8189-3B0837310FCE}"/>
                </a:ext>
              </a:extLst>
            </p:cNvPr>
            <p:cNvSpPr txBox="1"/>
            <p:nvPr/>
          </p:nvSpPr>
          <p:spPr>
            <a:xfrm>
              <a:off x="5740400" y="150256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258797-BF85-4283-AB95-FE0FEAC15D93}"/>
                </a:ext>
              </a:extLst>
            </p:cNvPr>
            <p:cNvSpPr txBox="1"/>
            <p:nvPr/>
          </p:nvSpPr>
          <p:spPr>
            <a:xfrm>
              <a:off x="7053265" y="1526517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BDF903-9278-4404-A861-D65BA85F53E4}"/>
                </a:ext>
              </a:extLst>
            </p:cNvPr>
            <p:cNvSpPr txBox="1"/>
            <p:nvPr/>
          </p:nvSpPr>
          <p:spPr>
            <a:xfrm>
              <a:off x="8087997" y="136717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9325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E0B8ECFA-C50F-4399-B232-D26DD12FFF86}"/>
              </a:ext>
            </a:extLst>
          </p:cNvPr>
          <p:cNvSpPr/>
          <p:nvPr/>
        </p:nvSpPr>
        <p:spPr>
          <a:xfrm>
            <a:off x="3200400" y="184060"/>
            <a:ext cx="2438400" cy="1092290"/>
          </a:xfrm>
          <a:custGeom>
            <a:avLst/>
            <a:gdLst>
              <a:gd name="connsiteX0" fmla="*/ 2440473 w 2438400"/>
              <a:gd name="connsiteY0" fmla="*/ 27067 h 1092290"/>
              <a:gd name="connsiteX1" fmla="*/ 2247510 w 2438400"/>
              <a:gd name="connsiteY1" fmla="*/ 252735 h 1092290"/>
              <a:gd name="connsiteX2" fmla="*/ 1415132 w 2438400"/>
              <a:gd name="connsiteY2" fmla="*/ 1085192 h 1092290"/>
              <a:gd name="connsiteX3" fmla="*/ 354977 w 2438400"/>
              <a:gd name="connsiteY3" fmla="*/ 931377 h 1092290"/>
              <a:gd name="connsiteX4" fmla="*/ 935865 w 2438400"/>
              <a:gd name="connsiteY4" fmla="*/ 14953 h 1092290"/>
              <a:gd name="connsiteX5" fmla="*/ 1927265 w 2438400"/>
              <a:gd name="connsiteY5" fmla="*/ 101543 h 1092290"/>
              <a:gd name="connsiteX6" fmla="*/ 2440473 w 2438400"/>
              <a:gd name="connsiteY6" fmla="*/ 27067 h 10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1092290" fill="none" extrusionOk="0">
                <a:moveTo>
                  <a:pt x="2440473" y="27067"/>
                </a:moveTo>
                <a:cubicBezTo>
                  <a:pt x="2386629" y="86993"/>
                  <a:pt x="2323829" y="175818"/>
                  <a:pt x="2247510" y="252735"/>
                </a:cubicBezTo>
                <a:cubicBezTo>
                  <a:pt x="2799716" y="607476"/>
                  <a:pt x="2336688" y="1087398"/>
                  <a:pt x="1415132" y="1085192"/>
                </a:cubicBezTo>
                <a:cubicBezTo>
                  <a:pt x="1048149" y="1109254"/>
                  <a:pt x="651507" y="1122077"/>
                  <a:pt x="354977" y="931377"/>
                </a:cubicBezTo>
                <a:cubicBezTo>
                  <a:pt x="-223615" y="651874"/>
                  <a:pt x="137897" y="169048"/>
                  <a:pt x="935865" y="14953"/>
                </a:cubicBezTo>
                <a:cubicBezTo>
                  <a:pt x="1238424" y="-84939"/>
                  <a:pt x="1628843" y="46945"/>
                  <a:pt x="1927265" y="101543"/>
                </a:cubicBezTo>
                <a:cubicBezTo>
                  <a:pt x="2164143" y="76583"/>
                  <a:pt x="2310697" y="42058"/>
                  <a:pt x="2440473" y="27067"/>
                </a:cubicBezTo>
                <a:close/>
              </a:path>
              <a:path w="2438400" h="1092290" stroke="0" extrusionOk="0">
                <a:moveTo>
                  <a:pt x="2440473" y="27067"/>
                </a:moveTo>
                <a:cubicBezTo>
                  <a:pt x="2386565" y="90112"/>
                  <a:pt x="2329063" y="169142"/>
                  <a:pt x="2247510" y="252735"/>
                </a:cubicBezTo>
                <a:cubicBezTo>
                  <a:pt x="2632859" y="473364"/>
                  <a:pt x="2262114" y="1026150"/>
                  <a:pt x="1415132" y="1085192"/>
                </a:cubicBezTo>
                <a:cubicBezTo>
                  <a:pt x="1008013" y="1055611"/>
                  <a:pt x="655744" y="1093451"/>
                  <a:pt x="354977" y="931377"/>
                </a:cubicBezTo>
                <a:cubicBezTo>
                  <a:pt x="-229297" y="735811"/>
                  <a:pt x="32605" y="244943"/>
                  <a:pt x="935865" y="14953"/>
                </a:cubicBezTo>
                <a:cubicBezTo>
                  <a:pt x="1312655" y="3476"/>
                  <a:pt x="1615411" y="4131"/>
                  <a:pt x="1927265" y="101543"/>
                </a:cubicBezTo>
                <a:cubicBezTo>
                  <a:pt x="2151375" y="48294"/>
                  <a:pt x="2289423" y="46749"/>
                  <a:pt x="2440473" y="270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40717941">
                  <a:prstGeom prst="wedgeEllipseCallout">
                    <a:avLst>
                      <a:gd name="adj1" fmla="val 50085"/>
                      <a:gd name="adj2" fmla="val -475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Renewable Jet –     </a:t>
            </a:r>
            <a:r>
              <a:rPr lang="en-US" sz="2400" dirty="0">
                <a:solidFill>
                  <a:schemeClr val="bg1"/>
                </a:solidFill>
              </a:rPr>
              <a:t>LET’S GET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							CRACKIN’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id="{1C3949DF-1E49-4345-9651-207384115E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3075" y="1206500"/>
          <a:ext cx="80467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71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593071">
                  <a:extLst>
                    <a:ext uri="{9D8B030D-6E8A-4147-A177-3AD203B41FA5}">
                      <a16:colId xmlns:a16="http://schemas.microsoft.com/office/drawing/2014/main" val="200435587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4233626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91593492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44054672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735092775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586278730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  <a:gridCol w="571715">
                  <a:extLst>
                    <a:ext uri="{9D8B030D-6E8A-4147-A177-3AD203B41FA5}">
                      <a16:colId xmlns:a16="http://schemas.microsoft.com/office/drawing/2014/main" val="3890995184"/>
                    </a:ext>
                  </a:extLst>
                </a:gridCol>
              </a:tblGrid>
              <a:tr h="6251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FFA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sz="1400" b="0" baseline="0" dirty="0"/>
                        <a:t>(</a:t>
                      </a:r>
                      <a:r>
                        <a:rPr lang="en-US" sz="1400" b="0" baseline="0" dirty="0" err="1"/>
                        <a:t>wt</a:t>
                      </a:r>
                      <a:r>
                        <a:rPr lang="en-US" sz="1400" b="0" baseline="0" dirty="0"/>
                        <a:t>%)</a:t>
                      </a:r>
                      <a:endParaRPr lang="en-US" sz="1400" b="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Tallow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45720" marR="45720" anchor="ctr">
                    <a:solidFill>
                      <a:srgbClr val="0046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C12-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</a:t>
                      </a:r>
                      <a:r>
                        <a:rPr lang="en-US" sz="1400" dirty="0"/>
                        <a:t>C14:0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</a:t>
                      </a:r>
                      <a:r>
                        <a:rPr lang="en-US" sz="1400" dirty="0"/>
                        <a:t>C14:1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0.1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C15:0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C15:1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C16:0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C16:1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10.6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12.9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C17:0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C17:1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6.1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35.8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463454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C18:1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7.2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39.0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C20:0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  C20:1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</a:t>
                      </a:r>
                    </a:p>
                  </a:txBody>
                  <a:tcPr marL="4572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C22+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0.2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marL="4572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0" anchor="ctr"/>
                </a:tc>
                <a:extLst>
                  <a:ext uri="{0D108BD9-81ED-4DB2-BD59-A6C34878D82A}">
                    <a16:rowId xmlns:a16="http://schemas.microsoft.com/office/drawing/2014/main" val="1189836952"/>
                  </a:ext>
                </a:extLst>
              </a:tr>
            </a:tbl>
          </a:graphicData>
        </a:graphic>
      </p:graphicFrame>
      <p:sp>
        <p:nvSpPr>
          <p:cNvPr id="32" name="Freeform 12">
            <a:extLst>
              <a:ext uri="{FF2B5EF4-FFF2-40B4-BE49-F238E27FC236}">
                <a16:creationId xmlns:a16="http://schemas.microsoft.com/office/drawing/2014/main" id="{C646619B-4586-4E13-93DF-4BC03B77222C}"/>
              </a:ext>
            </a:extLst>
          </p:cNvPr>
          <p:cNvSpPr/>
          <p:nvPr/>
        </p:nvSpPr>
        <p:spPr>
          <a:xfrm>
            <a:off x="1675051" y="1888265"/>
            <a:ext cx="6820469" cy="1486114"/>
          </a:xfrm>
          <a:custGeom>
            <a:avLst/>
            <a:gdLst/>
            <a:ahLst/>
            <a:cxnLst/>
            <a:rect l="l" t="t" r="r" b="b"/>
            <a:pathLst>
              <a:path w="6820469" h="1486114">
                <a:moveTo>
                  <a:pt x="1649031" y="731626"/>
                </a:moveTo>
                <a:lnTo>
                  <a:pt x="1707074" y="731626"/>
                </a:lnTo>
                <a:cubicBezTo>
                  <a:pt x="1724933" y="731626"/>
                  <a:pt x="1739444" y="733238"/>
                  <a:pt x="1750606" y="736463"/>
                </a:cubicBezTo>
                <a:cubicBezTo>
                  <a:pt x="1761768" y="739688"/>
                  <a:pt x="1770946" y="744277"/>
                  <a:pt x="1778139" y="750230"/>
                </a:cubicBezTo>
                <a:cubicBezTo>
                  <a:pt x="1785333" y="756183"/>
                  <a:pt x="1790790" y="763562"/>
                  <a:pt x="1794510" y="772368"/>
                </a:cubicBezTo>
                <a:cubicBezTo>
                  <a:pt x="1798231" y="781174"/>
                  <a:pt x="1800091" y="791157"/>
                  <a:pt x="1800091" y="802320"/>
                </a:cubicBezTo>
                <a:cubicBezTo>
                  <a:pt x="1800091" y="812986"/>
                  <a:pt x="1798169" y="822473"/>
                  <a:pt x="1794324" y="830783"/>
                </a:cubicBezTo>
                <a:cubicBezTo>
                  <a:pt x="1790480" y="839092"/>
                  <a:pt x="1785147" y="846038"/>
                  <a:pt x="1778325" y="851619"/>
                </a:cubicBezTo>
                <a:cubicBezTo>
                  <a:pt x="1771504" y="857200"/>
                  <a:pt x="1763443" y="861417"/>
                  <a:pt x="1754141" y="864269"/>
                </a:cubicBezTo>
                <a:cubicBezTo>
                  <a:pt x="1744839" y="867122"/>
                  <a:pt x="1733367" y="868548"/>
                  <a:pt x="1719724" y="868548"/>
                </a:cubicBezTo>
                <a:lnTo>
                  <a:pt x="1649031" y="868548"/>
                </a:lnTo>
                <a:close/>
                <a:moveTo>
                  <a:pt x="4993124" y="553777"/>
                </a:moveTo>
                <a:lnTo>
                  <a:pt x="4993496" y="553777"/>
                </a:lnTo>
                <a:lnTo>
                  <a:pt x="5061585" y="758415"/>
                </a:lnTo>
                <a:lnTo>
                  <a:pt x="4925035" y="758415"/>
                </a:lnTo>
                <a:close/>
                <a:moveTo>
                  <a:pt x="4489341" y="536661"/>
                </a:moveTo>
                <a:lnTo>
                  <a:pt x="4533245" y="536661"/>
                </a:lnTo>
                <a:cubicBezTo>
                  <a:pt x="4544408" y="536661"/>
                  <a:pt x="4553151" y="537033"/>
                  <a:pt x="4559476" y="537777"/>
                </a:cubicBezTo>
                <a:cubicBezTo>
                  <a:pt x="4565802" y="538522"/>
                  <a:pt x="4571445" y="539514"/>
                  <a:pt x="4576406" y="540754"/>
                </a:cubicBezTo>
                <a:cubicBezTo>
                  <a:pt x="4592777" y="545219"/>
                  <a:pt x="4604559" y="552908"/>
                  <a:pt x="4611752" y="563822"/>
                </a:cubicBezTo>
                <a:cubicBezTo>
                  <a:pt x="4618946" y="574736"/>
                  <a:pt x="4622542" y="588131"/>
                  <a:pt x="4622542" y="604006"/>
                </a:cubicBezTo>
                <a:cubicBezTo>
                  <a:pt x="4622542" y="614424"/>
                  <a:pt x="4620806" y="623850"/>
                  <a:pt x="4617333" y="632283"/>
                </a:cubicBezTo>
                <a:cubicBezTo>
                  <a:pt x="4613861" y="640717"/>
                  <a:pt x="4608652" y="647972"/>
                  <a:pt x="4601706" y="654050"/>
                </a:cubicBezTo>
                <a:cubicBezTo>
                  <a:pt x="4594761" y="660127"/>
                  <a:pt x="4586079" y="664840"/>
                  <a:pt x="4575661" y="668188"/>
                </a:cubicBezTo>
                <a:cubicBezTo>
                  <a:pt x="4565243" y="671537"/>
                  <a:pt x="4553089" y="673211"/>
                  <a:pt x="4539199" y="673211"/>
                </a:cubicBezTo>
                <a:lnTo>
                  <a:pt x="4489341" y="673211"/>
                </a:lnTo>
                <a:close/>
                <a:moveTo>
                  <a:pt x="1649031" y="535173"/>
                </a:moveTo>
                <a:lnTo>
                  <a:pt x="1698516" y="535173"/>
                </a:lnTo>
                <a:cubicBezTo>
                  <a:pt x="1713647" y="535173"/>
                  <a:pt x="1725739" y="536537"/>
                  <a:pt x="1734793" y="539266"/>
                </a:cubicBezTo>
                <a:cubicBezTo>
                  <a:pt x="1743847" y="541994"/>
                  <a:pt x="1751350" y="545901"/>
                  <a:pt x="1757303" y="550986"/>
                </a:cubicBezTo>
                <a:cubicBezTo>
                  <a:pt x="1763256" y="556071"/>
                  <a:pt x="1767721" y="562458"/>
                  <a:pt x="1770698" y="570148"/>
                </a:cubicBezTo>
                <a:cubicBezTo>
                  <a:pt x="1773674" y="577837"/>
                  <a:pt x="1775163" y="586519"/>
                  <a:pt x="1775163" y="596193"/>
                </a:cubicBezTo>
                <a:cubicBezTo>
                  <a:pt x="1775163" y="604874"/>
                  <a:pt x="1773798" y="613122"/>
                  <a:pt x="1771070" y="620935"/>
                </a:cubicBezTo>
                <a:cubicBezTo>
                  <a:pt x="1768341" y="628749"/>
                  <a:pt x="1764187" y="635570"/>
                  <a:pt x="1758606" y="641399"/>
                </a:cubicBezTo>
                <a:cubicBezTo>
                  <a:pt x="1753024" y="647228"/>
                  <a:pt x="1746017" y="651817"/>
                  <a:pt x="1737584" y="655166"/>
                </a:cubicBezTo>
                <a:cubicBezTo>
                  <a:pt x="1729150" y="658514"/>
                  <a:pt x="1717864" y="660189"/>
                  <a:pt x="1703725" y="660189"/>
                </a:cubicBezTo>
                <a:lnTo>
                  <a:pt x="1649031" y="660189"/>
                </a:lnTo>
                <a:close/>
                <a:moveTo>
                  <a:pt x="2188161" y="533685"/>
                </a:moveTo>
                <a:cubicBezTo>
                  <a:pt x="2211973" y="533685"/>
                  <a:pt x="2231817" y="537716"/>
                  <a:pt x="2247692" y="545777"/>
                </a:cubicBezTo>
                <a:cubicBezTo>
                  <a:pt x="2263567" y="553839"/>
                  <a:pt x="2276279" y="565249"/>
                  <a:pt x="2285829" y="580007"/>
                </a:cubicBezTo>
                <a:cubicBezTo>
                  <a:pt x="2295379" y="594766"/>
                  <a:pt x="2302138" y="612502"/>
                  <a:pt x="2306107" y="633214"/>
                </a:cubicBezTo>
                <a:cubicBezTo>
                  <a:pt x="2310076" y="653925"/>
                  <a:pt x="2312060" y="676932"/>
                  <a:pt x="2312060" y="702233"/>
                </a:cubicBezTo>
                <a:cubicBezTo>
                  <a:pt x="2312060" y="725301"/>
                  <a:pt x="2310014" y="747067"/>
                  <a:pt x="2305921" y="767531"/>
                </a:cubicBezTo>
                <a:cubicBezTo>
                  <a:pt x="2301828" y="787995"/>
                  <a:pt x="2294821" y="805916"/>
                  <a:pt x="2284899" y="821295"/>
                </a:cubicBezTo>
                <a:cubicBezTo>
                  <a:pt x="2274977" y="836674"/>
                  <a:pt x="2261955" y="848828"/>
                  <a:pt x="2245832" y="857758"/>
                </a:cubicBezTo>
                <a:cubicBezTo>
                  <a:pt x="2229709" y="866688"/>
                  <a:pt x="2209617" y="871153"/>
                  <a:pt x="2185556" y="871153"/>
                </a:cubicBezTo>
                <a:cubicBezTo>
                  <a:pt x="2161496" y="871153"/>
                  <a:pt x="2141528" y="867246"/>
                  <a:pt x="2125653" y="859432"/>
                </a:cubicBezTo>
                <a:cubicBezTo>
                  <a:pt x="2109778" y="851619"/>
                  <a:pt x="2097128" y="840271"/>
                  <a:pt x="2087702" y="825388"/>
                </a:cubicBezTo>
                <a:cubicBezTo>
                  <a:pt x="2078276" y="810505"/>
                  <a:pt x="2071579" y="792584"/>
                  <a:pt x="2067610" y="771624"/>
                </a:cubicBezTo>
                <a:cubicBezTo>
                  <a:pt x="2063641" y="750664"/>
                  <a:pt x="2061657" y="727037"/>
                  <a:pt x="2061657" y="700744"/>
                </a:cubicBezTo>
                <a:cubicBezTo>
                  <a:pt x="2061657" y="678172"/>
                  <a:pt x="2063703" y="656778"/>
                  <a:pt x="2067796" y="636562"/>
                </a:cubicBezTo>
                <a:cubicBezTo>
                  <a:pt x="2071889" y="616346"/>
                  <a:pt x="2078896" y="598673"/>
                  <a:pt x="2088818" y="583542"/>
                </a:cubicBezTo>
                <a:cubicBezTo>
                  <a:pt x="2098740" y="568411"/>
                  <a:pt x="2111763" y="556319"/>
                  <a:pt x="2127885" y="547265"/>
                </a:cubicBezTo>
                <a:cubicBezTo>
                  <a:pt x="2144008" y="538212"/>
                  <a:pt x="2164100" y="533685"/>
                  <a:pt x="2188161" y="533685"/>
                </a:cubicBezTo>
                <a:close/>
                <a:moveTo>
                  <a:pt x="6296933" y="461875"/>
                </a:moveTo>
                <a:cubicBezTo>
                  <a:pt x="6288748" y="461875"/>
                  <a:pt x="6281865" y="464294"/>
                  <a:pt x="6276284" y="469131"/>
                </a:cubicBezTo>
                <a:cubicBezTo>
                  <a:pt x="6270702" y="473967"/>
                  <a:pt x="6267912" y="481843"/>
                  <a:pt x="6267912" y="492757"/>
                </a:cubicBezTo>
                <a:lnTo>
                  <a:pt x="6267912" y="912452"/>
                </a:lnTo>
                <a:cubicBezTo>
                  <a:pt x="6267912" y="923366"/>
                  <a:pt x="6270702" y="931242"/>
                  <a:pt x="6276284" y="936079"/>
                </a:cubicBezTo>
                <a:cubicBezTo>
                  <a:pt x="6281865" y="940916"/>
                  <a:pt x="6288748" y="943334"/>
                  <a:pt x="6296933" y="943334"/>
                </a:cubicBezTo>
                <a:lnTo>
                  <a:pt x="6538779" y="943334"/>
                </a:lnTo>
                <a:cubicBezTo>
                  <a:pt x="6541012" y="943334"/>
                  <a:pt x="6543058" y="942652"/>
                  <a:pt x="6544918" y="941288"/>
                </a:cubicBezTo>
                <a:cubicBezTo>
                  <a:pt x="6546779" y="939923"/>
                  <a:pt x="6548329" y="937753"/>
                  <a:pt x="6549569" y="934777"/>
                </a:cubicBezTo>
                <a:cubicBezTo>
                  <a:pt x="6550809" y="931800"/>
                  <a:pt x="6551739" y="927893"/>
                  <a:pt x="6552360" y="923056"/>
                </a:cubicBezTo>
                <a:cubicBezTo>
                  <a:pt x="6552980" y="918219"/>
                  <a:pt x="6553290" y="912204"/>
                  <a:pt x="6553290" y="905011"/>
                </a:cubicBezTo>
                <a:cubicBezTo>
                  <a:pt x="6553290" y="897818"/>
                  <a:pt x="6552980" y="891802"/>
                  <a:pt x="6552360" y="886966"/>
                </a:cubicBezTo>
                <a:cubicBezTo>
                  <a:pt x="6551739" y="882129"/>
                  <a:pt x="6550809" y="878222"/>
                  <a:pt x="6549569" y="875245"/>
                </a:cubicBezTo>
                <a:cubicBezTo>
                  <a:pt x="6548329" y="872269"/>
                  <a:pt x="6546779" y="870098"/>
                  <a:pt x="6544918" y="868734"/>
                </a:cubicBezTo>
                <a:cubicBezTo>
                  <a:pt x="6543058" y="867370"/>
                  <a:pt x="6541012" y="866688"/>
                  <a:pt x="6538779" y="866688"/>
                </a:cubicBezTo>
                <a:lnTo>
                  <a:pt x="6365394" y="866688"/>
                </a:lnTo>
                <a:lnTo>
                  <a:pt x="6365394" y="730882"/>
                </a:lnTo>
                <a:lnTo>
                  <a:pt x="6510874" y="730882"/>
                </a:lnTo>
                <a:cubicBezTo>
                  <a:pt x="6513106" y="730882"/>
                  <a:pt x="6515153" y="730262"/>
                  <a:pt x="6517013" y="729022"/>
                </a:cubicBezTo>
                <a:cubicBezTo>
                  <a:pt x="6518873" y="727781"/>
                  <a:pt x="6520424" y="725735"/>
                  <a:pt x="6521664" y="722882"/>
                </a:cubicBezTo>
                <a:cubicBezTo>
                  <a:pt x="6522904" y="720030"/>
                  <a:pt x="6523834" y="716247"/>
                  <a:pt x="6524454" y="711534"/>
                </a:cubicBezTo>
                <a:cubicBezTo>
                  <a:pt x="6525075" y="706821"/>
                  <a:pt x="6525385" y="700868"/>
                  <a:pt x="6525385" y="693675"/>
                </a:cubicBezTo>
                <a:cubicBezTo>
                  <a:pt x="6525385" y="686730"/>
                  <a:pt x="6525075" y="680839"/>
                  <a:pt x="6524454" y="676002"/>
                </a:cubicBezTo>
                <a:cubicBezTo>
                  <a:pt x="6523834" y="671165"/>
                  <a:pt x="6522904" y="667320"/>
                  <a:pt x="6521664" y="664467"/>
                </a:cubicBezTo>
                <a:cubicBezTo>
                  <a:pt x="6520424" y="661615"/>
                  <a:pt x="6518873" y="659507"/>
                  <a:pt x="6517013" y="658142"/>
                </a:cubicBezTo>
                <a:cubicBezTo>
                  <a:pt x="6515153" y="656778"/>
                  <a:pt x="6513106" y="656096"/>
                  <a:pt x="6510874" y="656096"/>
                </a:cubicBezTo>
                <a:lnTo>
                  <a:pt x="6365394" y="656096"/>
                </a:lnTo>
                <a:lnTo>
                  <a:pt x="6365394" y="538522"/>
                </a:lnTo>
                <a:lnTo>
                  <a:pt x="6537291" y="538522"/>
                </a:lnTo>
                <a:cubicBezTo>
                  <a:pt x="6539523" y="538522"/>
                  <a:pt x="6541507" y="537839"/>
                  <a:pt x="6543244" y="536475"/>
                </a:cubicBezTo>
                <a:cubicBezTo>
                  <a:pt x="6544981" y="535111"/>
                  <a:pt x="6546469" y="532941"/>
                  <a:pt x="6547709" y="529964"/>
                </a:cubicBezTo>
                <a:cubicBezTo>
                  <a:pt x="6548949" y="526987"/>
                  <a:pt x="6549879" y="523081"/>
                  <a:pt x="6550499" y="518244"/>
                </a:cubicBezTo>
                <a:cubicBezTo>
                  <a:pt x="6551120" y="513407"/>
                  <a:pt x="6551430" y="507516"/>
                  <a:pt x="6551430" y="500570"/>
                </a:cubicBezTo>
                <a:cubicBezTo>
                  <a:pt x="6551430" y="493129"/>
                  <a:pt x="6551120" y="486990"/>
                  <a:pt x="6550499" y="482153"/>
                </a:cubicBezTo>
                <a:cubicBezTo>
                  <a:pt x="6549879" y="477316"/>
                  <a:pt x="6548949" y="473347"/>
                  <a:pt x="6547709" y="470247"/>
                </a:cubicBezTo>
                <a:cubicBezTo>
                  <a:pt x="6546469" y="467146"/>
                  <a:pt x="6544981" y="464976"/>
                  <a:pt x="6543244" y="463736"/>
                </a:cubicBezTo>
                <a:cubicBezTo>
                  <a:pt x="6541507" y="462495"/>
                  <a:pt x="6539523" y="461875"/>
                  <a:pt x="6537291" y="461875"/>
                </a:cubicBezTo>
                <a:close/>
                <a:moveTo>
                  <a:pt x="4420508" y="461875"/>
                </a:moveTo>
                <a:cubicBezTo>
                  <a:pt x="4412323" y="461875"/>
                  <a:pt x="4405439" y="464294"/>
                  <a:pt x="4399858" y="469131"/>
                </a:cubicBezTo>
                <a:cubicBezTo>
                  <a:pt x="4394277" y="473967"/>
                  <a:pt x="4391487" y="481843"/>
                  <a:pt x="4391487" y="492757"/>
                </a:cubicBezTo>
                <a:lnTo>
                  <a:pt x="4391487" y="929940"/>
                </a:lnTo>
                <a:cubicBezTo>
                  <a:pt x="4391487" y="932420"/>
                  <a:pt x="4392231" y="934653"/>
                  <a:pt x="4393719" y="936637"/>
                </a:cubicBezTo>
                <a:cubicBezTo>
                  <a:pt x="4395207" y="938621"/>
                  <a:pt x="4397812" y="940234"/>
                  <a:pt x="4401533" y="941474"/>
                </a:cubicBezTo>
                <a:cubicBezTo>
                  <a:pt x="4405253" y="942714"/>
                  <a:pt x="4410276" y="943706"/>
                  <a:pt x="4416601" y="944450"/>
                </a:cubicBezTo>
                <a:cubicBezTo>
                  <a:pt x="4422927" y="945195"/>
                  <a:pt x="4430802" y="945567"/>
                  <a:pt x="4440228" y="945567"/>
                </a:cubicBezTo>
                <a:cubicBezTo>
                  <a:pt x="4449902" y="945567"/>
                  <a:pt x="4457839" y="945195"/>
                  <a:pt x="4464040" y="944450"/>
                </a:cubicBezTo>
                <a:cubicBezTo>
                  <a:pt x="4470241" y="943706"/>
                  <a:pt x="4475202" y="942714"/>
                  <a:pt x="4478923" y="941474"/>
                </a:cubicBezTo>
                <a:cubicBezTo>
                  <a:pt x="4482644" y="940234"/>
                  <a:pt x="4485310" y="938621"/>
                  <a:pt x="4486923" y="936637"/>
                </a:cubicBezTo>
                <a:cubicBezTo>
                  <a:pt x="4488535" y="934653"/>
                  <a:pt x="4489341" y="932420"/>
                  <a:pt x="4489341" y="929940"/>
                </a:cubicBezTo>
                <a:lnTo>
                  <a:pt x="4489341" y="746509"/>
                </a:lnTo>
                <a:lnTo>
                  <a:pt x="4519851" y="746509"/>
                </a:lnTo>
                <a:cubicBezTo>
                  <a:pt x="4530269" y="746509"/>
                  <a:pt x="4539447" y="748121"/>
                  <a:pt x="4547384" y="751346"/>
                </a:cubicBezTo>
                <a:cubicBezTo>
                  <a:pt x="4555322" y="754570"/>
                  <a:pt x="4562329" y="759345"/>
                  <a:pt x="4568406" y="765671"/>
                </a:cubicBezTo>
                <a:cubicBezTo>
                  <a:pt x="4574483" y="771996"/>
                  <a:pt x="4580002" y="779871"/>
                  <a:pt x="4584963" y="789297"/>
                </a:cubicBezTo>
                <a:cubicBezTo>
                  <a:pt x="4589924" y="798723"/>
                  <a:pt x="4595009" y="809513"/>
                  <a:pt x="4600218" y="821667"/>
                </a:cubicBezTo>
                <a:lnTo>
                  <a:pt x="4643378" y="929196"/>
                </a:lnTo>
                <a:cubicBezTo>
                  <a:pt x="4644370" y="932172"/>
                  <a:pt x="4645611" y="934715"/>
                  <a:pt x="4647099" y="936823"/>
                </a:cubicBezTo>
                <a:cubicBezTo>
                  <a:pt x="4648587" y="938931"/>
                  <a:pt x="4651130" y="940668"/>
                  <a:pt x="4654726" y="942032"/>
                </a:cubicBezTo>
                <a:cubicBezTo>
                  <a:pt x="4658323" y="943396"/>
                  <a:pt x="4663222" y="944326"/>
                  <a:pt x="4669423" y="944822"/>
                </a:cubicBezTo>
                <a:cubicBezTo>
                  <a:pt x="4675624" y="945319"/>
                  <a:pt x="4683934" y="945567"/>
                  <a:pt x="4694352" y="945567"/>
                </a:cubicBezTo>
                <a:cubicBezTo>
                  <a:pt x="4706754" y="945567"/>
                  <a:pt x="4716552" y="945319"/>
                  <a:pt x="4723745" y="944822"/>
                </a:cubicBezTo>
                <a:cubicBezTo>
                  <a:pt x="4730939" y="944326"/>
                  <a:pt x="4736396" y="943458"/>
                  <a:pt x="4740117" y="942218"/>
                </a:cubicBezTo>
                <a:cubicBezTo>
                  <a:pt x="4743837" y="940978"/>
                  <a:pt x="4746194" y="939427"/>
                  <a:pt x="4747186" y="937567"/>
                </a:cubicBezTo>
                <a:cubicBezTo>
                  <a:pt x="4748178" y="935707"/>
                  <a:pt x="4748674" y="933412"/>
                  <a:pt x="4748674" y="930684"/>
                </a:cubicBezTo>
                <a:cubicBezTo>
                  <a:pt x="4748674" y="928203"/>
                  <a:pt x="4748054" y="924793"/>
                  <a:pt x="4746814" y="920452"/>
                </a:cubicBezTo>
                <a:cubicBezTo>
                  <a:pt x="4745573" y="916111"/>
                  <a:pt x="4743093" y="909228"/>
                  <a:pt x="4739372" y="899802"/>
                </a:cubicBezTo>
                <a:lnTo>
                  <a:pt x="4698817" y="804924"/>
                </a:lnTo>
                <a:cubicBezTo>
                  <a:pt x="4694104" y="793514"/>
                  <a:pt x="4689267" y="783282"/>
                  <a:pt x="4684306" y="774228"/>
                </a:cubicBezTo>
                <a:cubicBezTo>
                  <a:pt x="4679345" y="765174"/>
                  <a:pt x="4674074" y="757113"/>
                  <a:pt x="4668493" y="750044"/>
                </a:cubicBezTo>
                <a:cubicBezTo>
                  <a:pt x="4662912" y="742974"/>
                  <a:pt x="4656959" y="736959"/>
                  <a:pt x="4650634" y="731998"/>
                </a:cubicBezTo>
                <a:cubicBezTo>
                  <a:pt x="4644308" y="727037"/>
                  <a:pt x="4637549" y="722820"/>
                  <a:pt x="4630356" y="719348"/>
                </a:cubicBezTo>
                <a:cubicBezTo>
                  <a:pt x="4645239" y="714635"/>
                  <a:pt x="4658509" y="708434"/>
                  <a:pt x="4670167" y="700744"/>
                </a:cubicBezTo>
                <a:cubicBezTo>
                  <a:pt x="4681826" y="693055"/>
                  <a:pt x="4691623" y="684001"/>
                  <a:pt x="4699561" y="673583"/>
                </a:cubicBezTo>
                <a:cubicBezTo>
                  <a:pt x="4707498" y="663165"/>
                  <a:pt x="4713514" y="651321"/>
                  <a:pt x="4717606" y="638050"/>
                </a:cubicBezTo>
                <a:cubicBezTo>
                  <a:pt x="4721699" y="624780"/>
                  <a:pt x="4723745" y="610083"/>
                  <a:pt x="4723745" y="593960"/>
                </a:cubicBezTo>
                <a:cubicBezTo>
                  <a:pt x="4723745" y="574861"/>
                  <a:pt x="4720893" y="557931"/>
                  <a:pt x="4715188" y="543173"/>
                </a:cubicBezTo>
                <a:cubicBezTo>
                  <a:pt x="4709483" y="528414"/>
                  <a:pt x="4701235" y="515639"/>
                  <a:pt x="4690445" y="504849"/>
                </a:cubicBezTo>
                <a:cubicBezTo>
                  <a:pt x="4679655" y="494059"/>
                  <a:pt x="4666509" y="485316"/>
                  <a:pt x="4651006" y="478618"/>
                </a:cubicBezTo>
                <a:cubicBezTo>
                  <a:pt x="4635503" y="471921"/>
                  <a:pt x="4618077" y="467208"/>
                  <a:pt x="4598730" y="464480"/>
                </a:cubicBezTo>
                <a:cubicBezTo>
                  <a:pt x="4592033" y="463736"/>
                  <a:pt x="4584591" y="463115"/>
                  <a:pt x="4576406" y="462619"/>
                </a:cubicBezTo>
                <a:cubicBezTo>
                  <a:pt x="4568220" y="462123"/>
                  <a:pt x="4557802" y="461875"/>
                  <a:pt x="4545152" y="461875"/>
                </a:cubicBezTo>
                <a:close/>
                <a:moveTo>
                  <a:pt x="1582058" y="461875"/>
                </a:moveTo>
                <a:cubicBezTo>
                  <a:pt x="1573873" y="461875"/>
                  <a:pt x="1566989" y="464294"/>
                  <a:pt x="1561408" y="469131"/>
                </a:cubicBezTo>
                <a:cubicBezTo>
                  <a:pt x="1555827" y="473967"/>
                  <a:pt x="1553037" y="481843"/>
                  <a:pt x="1553037" y="492757"/>
                </a:cubicBezTo>
                <a:lnTo>
                  <a:pt x="1553037" y="912452"/>
                </a:lnTo>
                <a:cubicBezTo>
                  <a:pt x="1553037" y="923366"/>
                  <a:pt x="1555827" y="931242"/>
                  <a:pt x="1561408" y="936079"/>
                </a:cubicBezTo>
                <a:cubicBezTo>
                  <a:pt x="1566989" y="940916"/>
                  <a:pt x="1573873" y="943334"/>
                  <a:pt x="1582058" y="943334"/>
                </a:cubicBezTo>
                <a:lnTo>
                  <a:pt x="1710051" y="943334"/>
                </a:lnTo>
                <a:cubicBezTo>
                  <a:pt x="1729398" y="943334"/>
                  <a:pt x="1746947" y="942156"/>
                  <a:pt x="1762698" y="939800"/>
                </a:cubicBezTo>
                <a:cubicBezTo>
                  <a:pt x="1778449" y="937443"/>
                  <a:pt x="1793270" y="933784"/>
                  <a:pt x="1807161" y="928823"/>
                </a:cubicBezTo>
                <a:cubicBezTo>
                  <a:pt x="1821051" y="923862"/>
                  <a:pt x="1833764" y="917537"/>
                  <a:pt x="1845298" y="909848"/>
                </a:cubicBezTo>
                <a:cubicBezTo>
                  <a:pt x="1856832" y="902158"/>
                  <a:pt x="1866754" y="892981"/>
                  <a:pt x="1875063" y="882315"/>
                </a:cubicBezTo>
                <a:cubicBezTo>
                  <a:pt x="1883373" y="871649"/>
                  <a:pt x="1889884" y="859370"/>
                  <a:pt x="1894597" y="845480"/>
                </a:cubicBezTo>
                <a:cubicBezTo>
                  <a:pt x="1899310" y="831589"/>
                  <a:pt x="1901667" y="816086"/>
                  <a:pt x="1901667" y="798971"/>
                </a:cubicBezTo>
                <a:cubicBezTo>
                  <a:pt x="1901667" y="782600"/>
                  <a:pt x="1899186" y="767841"/>
                  <a:pt x="1894225" y="754695"/>
                </a:cubicBezTo>
                <a:cubicBezTo>
                  <a:pt x="1889264" y="741548"/>
                  <a:pt x="1882505" y="730076"/>
                  <a:pt x="1873948" y="720278"/>
                </a:cubicBezTo>
                <a:cubicBezTo>
                  <a:pt x="1865390" y="710480"/>
                  <a:pt x="1855344" y="702481"/>
                  <a:pt x="1843810" y="696279"/>
                </a:cubicBezTo>
                <a:cubicBezTo>
                  <a:pt x="1832275" y="690078"/>
                  <a:pt x="1819687" y="685738"/>
                  <a:pt x="1806045" y="683257"/>
                </a:cubicBezTo>
                <a:cubicBezTo>
                  <a:pt x="1816711" y="679288"/>
                  <a:pt x="1826198" y="674079"/>
                  <a:pt x="1834508" y="667630"/>
                </a:cubicBezTo>
                <a:cubicBezTo>
                  <a:pt x="1842817" y="661181"/>
                  <a:pt x="1849825" y="653739"/>
                  <a:pt x="1855530" y="645306"/>
                </a:cubicBezTo>
                <a:cubicBezTo>
                  <a:pt x="1861235" y="636872"/>
                  <a:pt x="1865576" y="627508"/>
                  <a:pt x="1868552" y="617215"/>
                </a:cubicBezTo>
                <a:cubicBezTo>
                  <a:pt x="1871529" y="606921"/>
                  <a:pt x="1873017" y="595944"/>
                  <a:pt x="1873017" y="584286"/>
                </a:cubicBezTo>
                <a:cubicBezTo>
                  <a:pt x="1873017" y="563450"/>
                  <a:pt x="1869297" y="545343"/>
                  <a:pt x="1861855" y="529964"/>
                </a:cubicBezTo>
                <a:cubicBezTo>
                  <a:pt x="1854414" y="514585"/>
                  <a:pt x="1843686" y="501873"/>
                  <a:pt x="1829671" y="491827"/>
                </a:cubicBezTo>
                <a:cubicBezTo>
                  <a:pt x="1815656" y="481781"/>
                  <a:pt x="1798417" y="474278"/>
                  <a:pt x="1777953" y="469317"/>
                </a:cubicBezTo>
                <a:cubicBezTo>
                  <a:pt x="1757490" y="464356"/>
                  <a:pt x="1732499" y="461875"/>
                  <a:pt x="1702981" y="461875"/>
                </a:cubicBezTo>
                <a:close/>
                <a:moveTo>
                  <a:pt x="967100" y="461875"/>
                </a:moveTo>
                <a:cubicBezTo>
                  <a:pt x="964620" y="461875"/>
                  <a:pt x="962512" y="462557"/>
                  <a:pt x="960775" y="463922"/>
                </a:cubicBezTo>
                <a:cubicBezTo>
                  <a:pt x="959039" y="465286"/>
                  <a:pt x="957551" y="467518"/>
                  <a:pt x="956310" y="470619"/>
                </a:cubicBezTo>
                <a:cubicBezTo>
                  <a:pt x="955070" y="473719"/>
                  <a:pt x="954140" y="477874"/>
                  <a:pt x="953520" y="483083"/>
                </a:cubicBezTo>
                <a:cubicBezTo>
                  <a:pt x="952900" y="488292"/>
                  <a:pt x="952590" y="494617"/>
                  <a:pt x="952590" y="502059"/>
                </a:cubicBezTo>
                <a:cubicBezTo>
                  <a:pt x="952590" y="509252"/>
                  <a:pt x="952900" y="515391"/>
                  <a:pt x="953520" y="520476"/>
                </a:cubicBezTo>
                <a:cubicBezTo>
                  <a:pt x="954140" y="525561"/>
                  <a:pt x="955070" y="529654"/>
                  <a:pt x="956310" y="532755"/>
                </a:cubicBezTo>
                <a:cubicBezTo>
                  <a:pt x="957551" y="535855"/>
                  <a:pt x="959039" y="538150"/>
                  <a:pt x="960775" y="539638"/>
                </a:cubicBezTo>
                <a:cubicBezTo>
                  <a:pt x="962512" y="541126"/>
                  <a:pt x="964620" y="541870"/>
                  <a:pt x="967100" y="541870"/>
                </a:cubicBezTo>
                <a:lnTo>
                  <a:pt x="1087651" y="541870"/>
                </a:lnTo>
                <a:lnTo>
                  <a:pt x="1087651" y="929940"/>
                </a:lnTo>
                <a:cubicBezTo>
                  <a:pt x="1087651" y="932420"/>
                  <a:pt x="1088457" y="934653"/>
                  <a:pt x="1090070" y="936637"/>
                </a:cubicBezTo>
                <a:cubicBezTo>
                  <a:pt x="1091682" y="938621"/>
                  <a:pt x="1094349" y="940234"/>
                  <a:pt x="1098069" y="941474"/>
                </a:cubicBezTo>
                <a:cubicBezTo>
                  <a:pt x="1101790" y="942714"/>
                  <a:pt x="1106813" y="943706"/>
                  <a:pt x="1113138" y="944450"/>
                </a:cubicBezTo>
                <a:cubicBezTo>
                  <a:pt x="1119463" y="945195"/>
                  <a:pt x="1127339" y="945567"/>
                  <a:pt x="1136764" y="945567"/>
                </a:cubicBezTo>
                <a:cubicBezTo>
                  <a:pt x="1146190" y="945567"/>
                  <a:pt x="1154066" y="945195"/>
                  <a:pt x="1160391" y="944450"/>
                </a:cubicBezTo>
                <a:cubicBezTo>
                  <a:pt x="1166716" y="943706"/>
                  <a:pt x="1171739" y="942714"/>
                  <a:pt x="1175460" y="941474"/>
                </a:cubicBezTo>
                <a:cubicBezTo>
                  <a:pt x="1179180" y="940234"/>
                  <a:pt x="1181847" y="938621"/>
                  <a:pt x="1183459" y="936637"/>
                </a:cubicBezTo>
                <a:cubicBezTo>
                  <a:pt x="1185072" y="934653"/>
                  <a:pt x="1185878" y="932420"/>
                  <a:pt x="1185878" y="929940"/>
                </a:cubicBezTo>
                <a:lnTo>
                  <a:pt x="1185878" y="541870"/>
                </a:lnTo>
                <a:lnTo>
                  <a:pt x="1306428" y="541870"/>
                </a:lnTo>
                <a:cubicBezTo>
                  <a:pt x="1308661" y="541870"/>
                  <a:pt x="1310707" y="541126"/>
                  <a:pt x="1312568" y="539638"/>
                </a:cubicBezTo>
                <a:cubicBezTo>
                  <a:pt x="1314428" y="538150"/>
                  <a:pt x="1315978" y="535855"/>
                  <a:pt x="1317219" y="532755"/>
                </a:cubicBezTo>
                <a:cubicBezTo>
                  <a:pt x="1318459" y="529654"/>
                  <a:pt x="1319389" y="525561"/>
                  <a:pt x="1320009" y="520476"/>
                </a:cubicBezTo>
                <a:cubicBezTo>
                  <a:pt x="1320629" y="515391"/>
                  <a:pt x="1320939" y="509252"/>
                  <a:pt x="1320939" y="502059"/>
                </a:cubicBezTo>
                <a:cubicBezTo>
                  <a:pt x="1320939" y="494617"/>
                  <a:pt x="1320629" y="488292"/>
                  <a:pt x="1320009" y="483083"/>
                </a:cubicBezTo>
                <a:cubicBezTo>
                  <a:pt x="1319389" y="477874"/>
                  <a:pt x="1318459" y="473719"/>
                  <a:pt x="1317219" y="470619"/>
                </a:cubicBezTo>
                <a:cubicBezTo>
                  <a:pt x="1315978" y="467518"/>
                  <a:pt x="1314428" y="465286"/>
                  <a:pt x="1312568" y="463922"/>
                </a:cubicBezTo>
                <a:cubicBezTo>
                  <a:pt x="1310707" y="462557"/>
                  <a:pt x="1308661" y="461875"/>
                  <a:pt x="1306428" y="461875"/>
                </a:cubicBezTo>
                <a:close/>
                <a:moveTo>
                  <a:pt x="658133" y="461875"/>
                </a:moveTo>
                <a:cubicBezTo>
                  <a:pt x="649948" y="461875"/>
                  <a:pt x="643064" y="464294"/>
                  <a:pt x="637483" y="469131"/>
                </a:cubicBezTo>
                <a:cubicBezTo>
                  <a:pt x="631902" y="473967"/>
                  <a:pt x="629112" y="481843"/>
                  <a:pt x="629112" y="492757"/>
                </a:cubicBezTo>
                <a:lnTo>
                  <a:pt x="629112" y="912452"/>
                </a:lnTo>
                <a:cubicBezTo>
                  <a:pt x="629112" y="923366"/>
                  <a:pt x="631902" y="931242"/>
                  <a:pt x="637483" y="936079"/>
                </a:cubicBezTo>
                <a:cubicBezTo>
                  <a:pt x="643064" y="940916"/>
                  <a:pt x="649948" y="943334"/>
                  <a:pt x="658133" y="943334"/>
                </a:cubicBezTo>
                <a:lnTo>
                  <a:pt x="899979" y="943334"/>
                </a:lnTo>
                <a:cubicBezTo>
                  <a:pt x="902211" y="943334"/>
                  <a:pt x="904258" y="942652"/>
                  <a:pt x="906118" y="941288"/>
                </a:cubicBezTo>
                <a:cubicBezTo>
                  <a:pt x="907978" y="939923"/>
                  <a:pt x="909529" y="937753"/>
                  <a:pt x="910769" y="934777"/>
                </a:cubicBezTo>
                <a:cubicBezTo>
                  <a:pt x="912009" y="931800"/>
                  <a:pt x="912939" y="927893"/>
                  <a:pt x="913560" y="923056"/>
                </a:cubicBezTo>
                <a:cubicBezTo>
                  <a:pt x="914180" y="918219"/>
                  <a:pt x="914490" y="912204"/>
                  <a:pt x="914490" y="905011"/>
                </a:cubicBezTo>
                <a:cubicBezTo>
                  <a:pt x="914490" y="897818"/>
                  <a:pt x="914180" y="891802"/>
                  <a:pt x="913560" y="886966"/>
                </a:cubicBezTo>
                <a:cubicBezTo>
                  <a:pt x="912939" y="882129"/>
                  <a:pt x="912009" y="878222"/>
                  <a:pt x="910769" y="875245"/>
                </a:cubicBezTo>
                <a:cubicBezTo>
                  <a:pt x="909529" y="872269"/>
                  <a:pt x="907978" y="870098"/>
                  <a:pt x="906118" y="868734"/>
                </a:cubicBezTo>
                <a:cubicBezTo>
                  <a:pt x="904258" y="867370"/>
                  <a:pt x="902211" y="866688"/>
                  <a:pt x="899979" y="866688"/>
                </a:cubicBezTo>
                <a:lnTo>
                  <a:pt x="726594" y="866688"/>
                </a:lnTo>
                <a:lnTo>
                  <a:pt x="726594" y="730882"/>
                </a:lnTo>
                <a:lnTo>
                  <a:pt x="872074" y="730882"/>
                </a:lnTo>
                <a:cubicBezTo>
                  <a:pt x="874306" y="730882"/>
                  <a:pt x="876353" y="730262"/>
                  <a:pt x="878213" y="729022"/>
                </a:cubicBezTo>
                <a:cubicBezTo>
                  <a:pt x="880073" y="727781"/>
                  <a:pt x="881624" y="725735"/>
                  <a:pt x="882864" y="722882"/>
                </a:cubicBezTo>
                <a:cubicBezTo>
                  <a:pt x="884104" y="720030"/>
                  <a:pt x="885034" y="716247"/>
                  <a:pt x="885654" y="711534"/>
                </a:cubicBezTo>
                <a:cubicBezTo>
                  <a:pt x="886274" y="706821"/>
                  <a:pt x="886584" y="700868"/>
                  <a:pt x="886584" y="693675"/>
                </a:cubicBezTo>
                <a:cubicBezTo>
                  <a:pt x="886584" y="686730"/>
                  <a:pt x="886274" y="680839"/>
                  <a:pt x="885654" y="676002"/>
                </a:cubicBezTo>
                <a:cubicBezTo>
                  <a:pt x="885034" y="671165"/>
                  <a:pt x="884104" y="667320"/>
                  <a:pt x="882864" y="664467"/>
                </a:cubicBezTo>
                <a:cubicBezTo>
                  <a:pt x="881624" y="661615"/>
                  <a:pt x="880073" y="659507"/>
                  <a:pt x="878213" y="658142"/>
                </a:cubicBezTo>
                <a:cubicBezTo>
                  <a:pt x="876353" y="656778"/>
                  <a:pt x="874306" y="656096"/>
                  <a:pt x="872074" y="656096"/>
                </a:cubicBezTo>
                <a:lnTo>
                  <a:pt x="726594" y="656096"/>
                </a:lnTo>
                <a:lnTo>
                  <a:pt x="726594" y="538522"/>
                </a:lnTo>
                <a:lnTo>
                  <a:pt x="898491" y="538522"/>
                </a:lnTo>
                <a:cubicBezTo>
                  <a:pt x="900723" y="538522"/>
                  <a:pt x="902707" y="537839"/>
                  <a:pt x="904444" y="536475"/>
                </a:cubicBezTo>
                <a:cubicBezTo>
                  <a:pt x="906180" y="535111"/>
                  <a:pt x="907668" y="532941"/>
                  <a:pt x="908909" y="529964"/>
                </a:cubicBezTo>
                <a:cubicBezTo>
                  <a:pt x="910149" y="526987"/>
                  <a:pt x="911079" y="523081"/>
                  <a:pt x="911699" y="518244"/>
                </a:cubicBezTo>
                <a:cubicBezTo>
                  <a:pt x="912319" y="513407"/>
                  <a:pt x="912629" y="507516"/>
                  <a:pt x="912629" y="500570"/>
                </a:cubicBezTo>
                <a:cubicBezTo>
                  <a:pt x="912629" y="493129"/>
                  <a:pt x="912319" y="486990"/>
                  <a:pt x="911699" y="482153"/>
                </a:cubicBezTo>
                <a:cubicBezTo>
                  <a:pt x="911079" y="477316"/>
                  <a:pt x="910149" y="473347"/>
                  <a:pt x="908909" y="470247"/>
                </a:cubicBezTo>
                <a:cubicBezTo>
                  <a:pt x="907668" y="467146"/>
                  <a:pt x="906180" y="464976"/>
                  <a:pt x="904444" y="463736"/>
                </a:cubicBezTo>
                <a:cubicBezTo>
                  <a:pt x="902707" y="462495"/>
                  <a:pt x="900723" y="461875"/>
                  <a:pt x="898491" y="461875"/>
                </a:cubicBezTo>
                <a:close/>
                <a:moveTo>
                  <a:pt x="5631523" y="460387"/>
                </a:moveTo>
                <a:cubicBezTo>
                  <a:pt x="5622593" y="460387"/>
                  <a:pt x="5615276" y="460697"/>
                  <a:pt x="5609571" y="461317"/>
                </a:cubicBezTo>
                <a:cubicBezTo>
                  <a:pt x="5603865" y="461937"/>
                  <a:pt x="5599277" y="462991"/>
                  <a:pt x="5595804" y="464480"/>
                </a:cubicBezTo>
                <a:cubicBezTo>
                  <a:pt x="5592331" y="465968"/>
                  <a:pt x="5589851" y="467704"/>
                  <a:pt x="5588363" y="469689"/>
                </a:cubicBezTo>
                <a:cubicBezTo>
                  <a:pt x="5586874" y="471673"/>
                  <a:pt x="5586130" y="473905"/>
                  <a:pt x="5586130" y="476386"/>
                </a:cubicBezTo>
                <a:lnTo>
                  <a:pt x="5586130" y="702233"/>
                </a:lnTo>
                <a:cubicBezTo>
                  <a:pt x="5586130" y="719348"/>
                  <a:pt x="5586316" y="737331"/>
                  <a:pt x="5586688" y="756183"/>
                </a:cubicBezTo>
                <a:cubicBezTo>
                  <a:pt x="5587060" y="775034"/>
                  <a:pt x="5587619" y="793142"/>
                  <a:pt x="5588363" y="810505"/>
                </a:cubicBezTo>
                <a:lnTo>
                  <a:pt x="5587991" y="810505"/>
                </a:lnTo>
                <a:cubicBezTo>
                  <a:pt x="5583526" y="800583"/>
                  <a:pt x="5578937" y="790661"/>
                  <a:pt x="5574224" y="780739"/>
                </a:cubicBezTo>
                <a:cubicBezTo>
                  <a:pt x="5569511" y="770818"/>
                  <a:pt x="5564674" y="760710"/>
                  <a:pt x="5559713" y="750416"/>
                </a:cubicBezTo>
                <a:cubicBezTo>
                  <a:pt x="5554752" y="740122"/>
                  <a:pt x="5549605" y="729828"/>
                  <a:pt x="5544272" y="719534"/>
                </a:cubicBezTo>
                <a:cubicBezTo>
                  <a:pt x="5538939" y="709240"/>
                  <a:pt x="5533544" y="698760"/>
                  <a:pt x="5528087" y="688094"/>
                </a:cubicBezTo>
                <a:lnTo>
                  <a:pt x="5434326" y="512105"/>
                </a:lnTo>
                <a:cubicBezTo>
                  <a:pt x="5429613" y="502431"/>
                  <a:pt x="5425024" y="494307"/>
                  <a:pt x="5420559" y="487734"/>
                </a:cubicBezTo>
                <a:cubicBezTo>
                  <a:pt x="5416094" y="481161"/>
                  <a:pt x="5411319" y="476014"/>
                  <a:pt x="5406234" y="472293"/>
                </a:cubicBezTo>
                <a:cubicBezTo>
                  <a:pt x="5401149" y="468572"/>
                  <a:pt x="5395382" y="465906"/>
                  <a:pt x="5388933" y="464294"/>
                </a:cubicBezTo>
                <a:cubicBezTo>
                  <a:pt x="5382483" y="462681"/>
                  <a:pt x="5374546" y="461875"/>
                  <a:pt x="5365121" y="461875"/>
                </a:cubicBezTo>
                <a:lnTo>
                  <a:pt x="5312659" y="461875"/>
                </a:lnTo>
                <a:cubicBezTo>
                  <a:pt x="5302737" y="461875"/>
                  <a:pt x="5294365" y="464790"/>
                  <a:pt x="5287544" y="470619"/>
                </a:cubicBezTo>
                <a:cubicBezTo>
                  <a:pt x="5280722" y="476448"/>
                  <a:pt x="5277312" y="485192"/>
                  <a:pt x="5277312" y="496850"/>
                </a:cubicBezTo>
                <a:lnTo>
                  <a:pt x="5277312" y="929568"/>
                </a:lnTo>
                <a:cubicBezTo>
                  <a:pt x="5277312" y="932048"/>
                  <a:pt x="5277932" y="934280"/>
                  <a:pt x="5279172" y="936265"/>
                </a:cubicBezTo>
                <a:cubicBezTo>
                  <a:pt x="5280412" y="938249"/>
                  <a:pt x="5282645" y="939923"/>
                  <a:pt x="5285870" y="941288"/>
                </a:cubicBezTo>
                <a:cubicBezTo>
                  <a:pt x="5289094" y="942652"/>
                  <a:pt x="5293559" y="943706"/>
                  <a:pt x="5299264" y="944450"/>
                </a:cubicBezTo>
                <a:cubicBezTo>
                  <a:pt x="5304969" y="945195"/>
                  <a:pt x="5312162" y="945567"/>
                  <a:pt x="5320844" y="945567"/>
                </a:cubicBezTo>
                <a:cubicBezTo>
                  <a:pt x="5329774" y="945567"/>
                  <a:pt x="5337091" y="945195"/>
                  <a:pt x="5342796" y="944450"/>
                </a:cubicBezTo>
                <a:cubicBezTo>
                  <a:pt x="5348501" y="943706"/>
                  <a:pt x="5353028" y="942652"/>
                  <a:pt x="5356377" y="941288"/>
                </a:cubicBezTo>
                <a:cubicBezTo>
                  <a:pt x="5359726" y="939923"/>
                  <a:pt x="5362082" y="938249"/>
                  <a:pt x="5363446" y="936265"/>
                </a:cubicBezTo>
                <a:cubicBezTo>
                  <a:pt x="5364810" y="934280"/>
                  <a:pt x="5365493" y="932048"/>
                  <a:pt x="5365493" y="929568"/>
                </a:cubicBezTo>
                <a:lnTo>
                  <a:pt x="5365493" y="677676"/>
                </a:lnTo>
                <a:cubicBezTo>
                  <a:pt x="5365493" y="658824"/>
                  <a:pt x="5365244" y="640531"/>
                  <a:pt x="5364748" y="622796"/>
                </a:cubicBezTo>
                <a:cubicBezTo>
                  <a:pt x="5364252" y="605060"/>
                  <a:pt x="5363508" y="587263"/>
                  <a:pt x="5362516" y="569403"/>
                </a:cubicBezTo>
                <a:lnTo>
                  <a:pt x="5363260" y="569403"/>
                </a:lnTo>
                <a:cubicBezTo>
                  <a:pt x="5368965" y="584038"/>
                  <a:pt x="5375414" y="599107"/>
                  <a:pt x="5382608" y="614610"/>
                </a:cubicBezTo>
                <a:cubicBezTo>
                  <a:pt x="5389801" y="630113"/>
                  <a:pt x="5396870" y="644562"/>
                  <a:pt x="5403816" y="657956"/>
                </a:cubicBezTo>
                <a:lnTo>
                  <a:pt x="5523622" y="883059"/>
                </a:lnTo>
                <a:cubicBezTo>
                  <a:pt x="5529823" y="895461"/>
                  <a:pt x="5535404" y="905569"/>
                  <a:pt x="5540366" y="913383"/>
                </a:cubicBezTo>
                <a:cubicBezTo>
                  <a:pt x="5545326" y="921196"/>
                  <a:pt x="5550473" y="927397"/>
                  <a:pt x="5555807" y="931986"/>
                </a:cubicBezTo>
                <a:cubicBezTo>
                  <a:pt x="5561139" y="936575"/>
                  <a:pt x="5566969" y="939737"/>
                  <a:pt x="5573294" y="941474"/>
                </a:cubicBezTo>
                <a:cubicBezTo>
                  <a:pt x="5579619" y="943210"/>
                  <a:pt x="5587122" y="944078"/>
                  <a:pt x="5595804" y="944078"/>
                </a:cubicBezTo>
                <a:lnTo>
                  <a:pt x="5637476" y="944078"/>
                </a:lnTo>
                <a:cubicBezTo>
                  <a:pt x="5642189" y="944078"/>
                  <a:pt x="5646839" y="943396"/>
                  <a:pt x="5651429" y="942032"/>
                </a:cubicBezTo>
                <a:cubicBezTo>
                  <a:pt x="5656017" y="940668"/>
                  <a:pt x="5659986" y="938497"/>
                  <a:pt x="5663335" y="935521"/>
                </a:cubicBezTo>
                <a:cubicBezTo>
                  <a:pt x="5666684" y="932544"/>
                  <a:pt x="5669350" y="928823"/>
                  <a:pt x="5671334" y="924359"/>
                </a:cubicBezTo>
                <a:cubicBezTo>
                  <a:pt x="5673319" y="919894"/>
                  <a:pt x="5674311" y="914809"/>
                  <a:pt x="5674311" y="909104"/>
                </a:cubicBezTo>
                <a:lnTo>
                  <a:pt x="5674311" y="476386"/>
                </a:lnTo>
                <a:cubicBezTo>
                  <a:pt x="5674311" y="473905"/>
                  <a:pt x="5673691" y="471673"/>
                  <a:pt x="5672451" y="469689"/>
                </a:cubicBezTo>
                <a:cubicBezTo>
                  <a:pt x="5671210" y="467704"/>
                  <a:pt x="5669040" y="465968"/>
                  <a:pt x="5665939" y="464480"/>
                </a:cubicBezTo>
                <a:cubicBezTo>
                  <a:pt x="5662838" y="462991"/>
                  <a:pt x="5658436" y="461937"/>
                  <a:pt x="5652731" y="461317"/>
                </a:cubicBezTo>
                <a:cubicBezTo>
                  <a:pt x="5647025" y="460697"/>
                  <a:pt x="5639956" y="460387"/>
                  <a:pt x="5631523" y="460387"/>
                </a:cubicBezTo>
                <a:close/>
                <a:moveTo>
                  <a:pt x="3574122" y="460387"/>
                </a:moveTo>
                <a:cubicBezTo>
                  <a:pt x="3565193" y="460387"/>
                  <a:pt x="3557875" y="460697"/>
                  <a:pt x="3552170" y="461317"/>
                </a:cubicBezTo>
                <a:cubicBezTo>
                  <a:pt x="3546465" y="461937"/>
                  <a:pt x="3541876" y="462991"/>
                  <a:pt x="3538404" y="464480"/>
                </a:cubicBezTo>
                <a:cubicBezTo>
                  <a:pt x="3534931" y="465968"/>
                  <a:pt x="3532451" y="467704"/>
                  <a:pt x="3530962" y="469689"/>
                </a:cubicBezTo>
                <a:cubicBezTo>
                  <a:pt x="3529474" y="471673"/>
                  <a:pt x="3528730" y="473905"/>
                  <a:pt x="3528730" y="476386"/>
                </a:cubicBezTo>
                <a:lnTo>
                  <a:pt x="3528730" y="702233"/>
                </a:lnTo>
                <a:cubicBezTo>
                  <a:pt x="3528730" y="719348"/>
                  <a:pt x="3528916" y="737331"/>
                  <a:pt x="3529288" y="756183"/>
                </a:cubicBezTo>
                <a:cubicBezTo>
                  <a:pt x="3529660" y="775034"/>
                  <a:pt x="3530218" y="793142"/>
                  <a:pt x="3530962" y="810505"/>
                </a:cubicBezTo>
                <a:lnTo>
                  <a:pt x="3530590" y="810505"/>
                </a:lnTo>
                <a:cubicBezTo>
                  <a:pt x="3526125" y="800583"/>
                  <a:pt x="3521537" y="790661"/>
                  <a:pt x="3516824" y="780739"/>
                </a:cubicBezTo>
                <a:cubicBezTo>
                  <a:pt x="3512111" y="770818"/>
                  <a:pt x="3507274" y="760710"/>
                  <a:pt x="3502313" y="750416"/>
                </a:cubicBezTo>
                <a:cubicBezTo>
                  <a:pt x="3497352" y="740122"/>
                  <a:pt x="3492205" y="729828"/>
                  <a:pt x="3486872" y="719534"/>
                </a:cubicBezTo>
                <a:cubicBezTo>
                  <a:pt x="3481539" y="709240"/>
                  <a:pt x="3476144" y="698760"/>
                  <a:pt x="3470687" y="688094"/>
                </a:cubicBezTo>
                <a:lnTo>
                  <a:pt x="3376925" y="512105"/>
                </a:lnTo>
                <a:cubicBezTo>
                  <a:pt x="3372212" y="502431"/>
                  <a:pt x="3367623" y="494307"/>
                  <a:pt x="3363159" y="487734"/>
                </a:cubicBezTo>
                <a:cubicBezTo>
                  <a:pt x="3358694" y="481161"/>
                  <a:pt x="3353919" y="476014"/>
                  <a:pt x="3348834" y="472293"/>
                </a:cubicBezTo>
                <a:cubicBezTo>
                  <a:pt x="3343749" y="468572"/>
                  <a:pt x="3337982" y="465906"/>
                  <a:pt x="3331533" y="464294"/>
                </a:cubicBezTo>
                <a:cubicBezTo>
                  <a:pt x="3325084" y="462681"/>
                  <a:pt x="3317146" y="461875"/>
                  <a:pt x="3307720" y="461875"/>
                </a:cubicBezTo>
                <a:lnTo>
                  <a:pt x="3255258" y="461875"/>
                </a:lnTo>
                <a:cubicBezTo>
                  <a:pt x="3245336" y="461875"/>
                  <a:pt x="3236965" y="464790"/>
                  <a:pt x="3230143" y="470619"/>
                </a:cubicBezTo>
                <a:cubicBezTo>
                  <a:pt x="3223322" y="476448"/>
                  <a:pt x="3219912" y="485192"/>
                  <a:pt x="3219912" y="496850"/>
                </a:cubicBezTo>
                <a:lnTo>
                  <a:pt x="3219912" y="929568"/>
                </a:lnTo>
                <a:cubicBezTo>
                  <a:pt x="3219912" y="932048"/>
                  <a:pt x="3220532" y="934280"/>
                  <a:pt x="3221772" y="936265"/>
                </a:cubicBezTo>
                <a:cubicBezTo>
                  <a:pt x="3223012" y="938249"/>
                  <a:pt x="3225245" y="939923"/>
                  <a:pt x="3228469" y="941288"/>
                </a:cubicBezTo>
                <a:cubicBezTo>
                  <a:pt x="3231694" y="942652"/>
                  <a:pt x="3236159" y="943706"/>
                  <a:pt x="3241864" y="944450"/>
                </a:cubicBezTo>
                <a:cubicBezTo>
                  <a:pt x="3247569" y="945195"/>
                  <a:pt x="3254762" y="945567"/>
                  <a:pt x="3263444" y="945567"/>
                </a:cubicBezTo>
                <a:cubicBezTo>
                  <a:pt x="3272373" y="945567"/>
                  <a:pt x="3279691" y="945195"/>
                  <a:pt x="3285396" y="944450"/>
                </a:cubicBezTo>
                <a:cubicBezTo>
                  <a:pt x="3291101" y="943706"/>
                  <a:pt x="3295628" y="942652"/>
                  <a:pt x="3298976" y="941288"/>
                </a:cubicBezTo>
                <a:cubicBezTo>
                  <a:pt x="3302325" y="939923"/>
                  <a:pt x="3304682" y="938249"/>
                  <a:pt x="3306046" y="936265"/>
                </a:cubicBezTo>
                <a:cubicBezTo>
                  <a:pt x="3307410" y="934280"/>
                  <a:pt x="3308092" y="932048"/>
                  <a:pt x="3308092" y="929568"/>
                </a:cubicBezTo>
                <a:lnTo>
                  <a:pt x="3308092" y="677676"/>
                </a:lnTo>
                <a:cubicBezTo>
                  <a:pt x="3308092" y="658824"/>
                  <a:pt x="3307844" y="640531"/>
                  <a:pt x="3307348" y="622796"/>
                </a:cubicBezTo>
                <a:cubicBezTo>
                  <a:pt x="3306852" y="605060"/>
                  <a:pt x="3306108" y="587263"/>
                  <a:pt x="3305116" y="569403"/>
                </a:cubicBezTo>
                <a:lnTo>
                  <a:pt x="3305860" y="569403"/>
                </a:lnTo>
                <a:cubicBezTo>
                  <a:pt x="3311565" y="584038"/>
                  <a:pt x="3318014" y="599107"/>
                  <a:pt x="3325207" y="614610"/>
                </a:cubicBezTo>
                <a:cubicBezTo>
                  <a:pt x="3332401" y="630113"/>
                  <a:pt x="3339470" y="644562"/>
                  <a:pt x="3346415" y="657956"/>
                </a:cubicBezTo>
                <a:lnTo>
                  <a:pt x="3466222" y="883059"/>
                </a:lnTo>
                <a:cubicBezTo>
                  <a:pt x="3472423" y="895461"/>
                  <a:pt x="3478005" y="905569"/>
                  <a:pt x="3482965" y="913383"/>
                </a:cubicBezTo>
                <a:cubicBezTo>
                  <a:pt x="3487926" y="921196"/>
                  <a:pt x="3493073" y="927397"/>
                  <a:pt x="3498406" y="931986"/>
                </a:cubicBezTo>
                <a:cubicBezTo>
                  <a:pt x="3503739" y="936575"/>
                  <a:pt x="3509568" y="939737"/>
                  <a:pt x="3515893" y="941474"/>
                </a:cubicBezTo>
                <a:cubicBezTo>
                  <a:pt x="3522219" y="943210"/>
                  <a:pt x="3529722" y="944078"/>
                  <a:pt x="3538404" y="944078"/>
                </a:cubicBezTo>
                <a:lnTo>
                  <a:pt x="3580076" y="944078"/>
                </a:lnTo>
                <a:cubicBezTo>
                  <a:pt x="3584789" y="944078"/>
                  <a:pt x="3589440" y="943396"/>
                  <a:pt x="3594028" y="942032"/>
                </a:cubicBezTo>
                <a:cubicBezTo>
                  <a:pt x="3598617" y="940668"/>
                  <a:pt x="3602586" y="938497"/>
                  <a:pt x="3605934" y="935521"/>
                </a:cubicBezTo>
                <a:cubicBezTo>
                  <a:pt x="3609283" y="932544"/>
                  <a:pt x="3611950" y="928823"/>
                  <a:pt x="3613934" y="924359"/>
                </a:cubicBezTo>
                <a:cubicBezTo>
                  <a:pt x="3615918" y="919894"/>
                  <a:pt x="3616911" y="914809"/>
                  <a:pt x="3616911" y="909104"/>
                </a:cubicBezTo>
                <a:lnTo>
                  <a:pt x="3616911" y="476386"/>
                </a:lnTo>
                <a:cubicBezTo>
                  <a:pt x="3616911" y="473905"/>
                  <a:pt x="3616291" y="471673"/>
                  <a:pt x="3615050" y="469689"/>
                </a:cubicBezTo>
                <a:cubicBezTo>
                  <a:pt x="3613810" y="467704"/>
                  <a:pt x="3611640" y="465968"/>
                  <a:pt x="3608539" y="464480"/>
                </a:cubicBezTo>
                <a:cubicBezTo>
                  <a:pt x="3605439" y="462991"/>
                  <a:pt x="3601036" y="461937"/>
                  <a:pt x="3595330" y="461317"/>
                </a:cubicBezTo>
                <a:cubicBezTo>
                  <a:pt x="3589626" y="460697"/>
                  <a:pt x="3582556" y="460387"/>
                  <a:pt x="3574122" y="460387"/>
                </a:cubicBezTo>
                <a:close/>
                <a:moveTo>
                  <a:pt x="4994613" y="459643"/>
                </a:moveTo>
                <a:cubicBezTo>
                  <a:pt x="4981962" y="459643"/>
                  <a:pt x="4971792" y="459829"/>
                  <a:pt x="4964103" y="460201"/>
                </a:cubicBezTo>
                <a:cubicBezTo>
                  <a:pt x="4956414" y="460573"/>
                  <a:pt x="4950398" y="461441"/>
                  <a:pt x="4946057" y="462805"/>
                </a:cubicBezTo>
                <a:cubicBezTo>
                  <a:pt x="4941717" y="464170"/>
                  <a:pt x="4938554" y="466154"/>
                  <a:pt x="4936570" y="468758"/>
                </a:cubicBezTo>
                <a:cubicBezTo>
                  <a:pt x="4934585" y="471363"/>
                  <a:pt x="4932849" y="474774"/>
                  <a:pt x="4931361" y="478990"/>
                </a:cubicBezTo>
                <a:lnTo>
                  <a:pt x="4782905" y="906127"/>
                </a:lnTo>
                <a:cubicBezTo>
                  <a:pt x="4779928" y="914809"/>
                  <a:pt x="4778068" y="921754"/>
                  <a:pt x="4777324" y="926963"/>
                </a:cubicBezTo>
                <a:cubicBezTo>
                  <a:pt x="4776579" y="932172"/>
                  <a:pt x="4777448" y="936203"/>
                  <a:pt x="4779928" y="939055"/>
                </a:cubicBezTo>
                <a:cubicBezTo>
                  <a:pt x="4782408" y="941908"/>
                  <a:pt x="4786873" y="943706"/>
                  <a:pt x="4793323" y="944450"/>
                </a:cubicBezTo>
                <a:cubicBezTo>
                  <a:pt x="4799772" y="945195"/>
                  <a:pt x="4808702" y="945567"/>
                  <a:pt x="4820112" y="945567"/>
                </a:cubicBezTo>
                <a:cubicBezTo>
                  <a:pt x="4830778" y="945567"/>
                  <a:pt x="4839397" y="945319"/>
                  <a:pt x="4845971" y="944822"/>
                </a:cubicBezTo>
                <a:cubicBezTo>
                  <a:pt x="4852544" y="944326"/>
                  <a:pt x="4857629" y="943396"/>
                  <a:pt x="4861225" y="942032"/>
                </a:cubicBezTo>
                <a:cubicBezTo>
                  <a:pt x="4864822" y="940668"/>
                  <a:pt x="4867427" y="938807"/>
                  <a:pt x="4869039" y="936451"/>
                </a:cubicBezTo>
                <a:cubicBezTo>
                  <a:pt x="4870651" y="934094"/>
                  <a:pt x="4871954" y="931180"/>
                  <a:pt x="4872946" y="927707"/>
                </a:cubicBezTo>
                <a:lnTo>
                  <a:pt x="4903455" y="833573"/>
                </a:lnTo>
                <a:lnTo>
                  <a:pt x="5084282" y="833573"/>
                </a:lnTo>
                <a:lnTo>
                  <a:pt x="5116652" y="930312"/>
                </a:lnTo>
                <a:cubicBezTo>
                  <a:pt x="5117644" y="933536"/>
                  <a:pt x="5118884" y="936141"/>
                  <a:pt x="5120373" y="938125"/>
                </a:cubicBezTo>
                <a:cubicBezTo>
                  <a:pt x="5121861" y="940110"/>
                  <a:pt x="5124465" y="941660"/>
                  <a:pt x="5128186" y="942776"/>
                </a:cubicBezTo>
                <a:cubicBezTo>
                  <a:pt x="5131907" y="943892"/>
                  <a:pt x="5137302" y="944636"/>
                  <a:pt x="5144371" y="945009"/>
                </a:cubicBezTo>
                <a:cubicBezTo>
                  <a:pt x="5151441" y="945381"/>
                  <a:pt x="5161300" y="945567"/>
                  <a:pt x="5173951" y="945567"/>
                </a:cubicBezTo>
                <a:cubicBezTo>
                  <a:pt x="5186105" y="945567"/>
                  <a:pt x="5195655" y="945257"/>
                  <a:pt x="5202600" y="944636"/>
                </a:cubicBezTo>
                <a:cubicBezTo>
                  <a:pt x="5209546" y="944016"/>
                  <a:pt x="5214383" y="942404"/>
                  <a:pt x="5217111" y="939800"/>
                </a:cubicBezTo>
                <a:cubicBezTo>
                  <a:pt x="5219840" y="937195"/>
                  <a:pt x="5220832" y="933288"/>
                  <a:pt x="5220088" y="928079"/>
                </a:cubicBezTo>
                <a:cubicBezTo>
                  <a:pt x="5219343" y="922870"/>
                  <a:pt x="5217483" y="915801"/>
                  <a:pt x="5214506" y="906871"/>
                </a:cubicBezTo>
                <a:lnTo>
                  <a:pt x="5065678" y="480107"/>
                </a:lnTo>
                <a:cubicBezTo>
                  <a:pt x="5064190" y="475394"/>
                  <a:pt x="5062391" y="471673"/>
                  <a:pt x="5060283" y="468944"/>
                </a:cubicBezTo>
                <a:cubicBezTo>
                  <a:pt x="5058175" y="466216"/>
                  <a:pt x="5054702" y="464170"/>
                  <a:pt x="5049865" y="462805"/>
                </a:cubicBezTo>
                <a:cubicBezTo>
                  <a:pt x="5045028" y="461441"/>
                  <a:pt x="5038269" y="460573"/>
                  <a:pt x="5029587" y="460201"/>
                </a:cubicBezTo>
                <a:cubicBezTo>
                  <a:pt x="5020906" y="459829"/>
                  <a:pt x="5009247" y="459643"/>
                  <a:pt x="4994613" y="459643"/>
                </a:cubicBezTo>
                <a:close/>
                <a:moveTo>
                  <a:pt x="3069000" y="459643"/>
                </a:moveTo>
                <a:cubicBezTo>
                  <a:pt x="3059574" y="459643"/>
                  <a:pt x="3051760" y="460015"/>
                  <a:pt x="3045559" y="460759"/>
                </a:cubicBezTo>
                <a:cubicBezTo>
                  <a:pt x="3039358" y="461503"/>
                  <a:pt x="3034335" y="462495"/>
                  <a:pt x="3030491" y="463736"/>
                </a:cubicBezTo>
                <a:cubicBezTo>
                  <a:pt x="3026646" y="464976"/>
                  <a:pt x="3023917" y="466588"/>
                  <a:pt x="3022305" y="468572"/>
                </a:cubicBezTo>
                <a:cubicBezTo>
                  <a:pt x="3020693" y="470557"/>
                  <a:pt x="3019887" y="472789"/>
                  <a:pt x="3019887" y="475270"/>
                </a:cubicBezTo>
                <a:lnTo>
                  <a:pt x="3019887" y="929940"/>
                </a:lnTo>
                <a:cubicBezTo>
                  <a:pt x="3019887" y="932420"/>
                  <a:pt x="3020693" y="934653"/>
                  <a:pt x="3022305" y="936637"/>
                </a:cubicBezTo>
                <a:cubicBezTo>
                  <a:pt x="3023917" y="938621"/>
                  <a:pt x="3026584" y="940234"/>
                  <a:pt x="3030305" y="941474"/>
                </a:cubicBezTo>
                <a:cubicBezTo>
                  <a:pt x="3034025" y="942714"/>
                  <a:pt x="3039048" y="943706"/>
                  <a:pt x="3045373" y="944450"/>
                </a:cubicBezTo>
                <a:cubicBezTo>
                  <a:pt x="3051699" y="945195"/>
                  <a:pt x="3059574" y="945567"/>
                  <a:pt x="3069000" y="945567"/>
                </a:cubicBezTo>
                <a:cubicBezTo>
                  <a:pt x="3078674" y="945567"/>
                  <a:pt x="3086611" y="945195"/>
                  <a:pt x="3092812" y="944450"/>
                </a:cubicBezTo>
                <a:cubicBezTo>
                  <a:pt x="3099013" y="943706"/>
                  <a:pt x="3103974" y="942714"/>
                  <a:pt x="3107695" y="941474"/>
                </a:cubicBezTo>
                <a:cubicBezTo>
                  <a:pt x="3111416" y="940234"/>
                  <a:pt x="3114082" y="938621"/>
                  <a:pt x="3115695" y="936637"/>
                </a:cubicBezTo>
                <a:cubicBezTo>
                  <a:pt x="3117307" y="934653"/>
                  <a:pt x="3118113" y="932420"/>
                  <a:pt x="3118113" y="929940"/>
                </a:cubicBezTo>
                <a:lnTo>
                  <a:pt x="3118113" y="475270"/>
                </a:lnTo>
                <a:cubicBezTo>
                  <a:pt x="3118113" y="472789"/>
                  <a:pt x="3117307" y="470557"/>
                  <a:pt x="3115695" y="468572"/>
                </a:cubicBezTo>
                <a:cubicBezTo>
                  <a:pt x="3114082" y="466588"/>
                  <a:pt x="3111416" y="464976"/>
                  <a:pt x="3107695" y="463736"/>
                </a:cubicBezTo>
                <a:cubicBezTo>
                  <a:pt x="3103974" y="462495"/>
                  <a:pt x="3099013" y="461503"/>
                  <a:pt x="3092812" y="460759"/>
                </a:cubicBezTo>
                <a:cubicBezTo>
                  <a:pt x="3086611" y="460015"/>
                  <a:pt x="3078674" y="459643"/>
                  <a:pt x="3069000" y="459643"/>
                </a:cubicBezTo>
                <a:close/>
                <a:moveTo>
                  <a:pt x="2745150" y="459643"/>
                </a:moveTo>
                <a:cubicBezTo>
                  <a:pt x="2735724" y="459643"/>
                  <a:pt x="2727849" y="460015"/>
                  <a:pt x="2721523" y="460759"/>
                </a:cubicBezTo>
                <a:cubicBezTo>
                  <a:pt x="2715198" y="461503"/>
                  <a:pt x="2710175" y="462495"/>
                  <a:pt x="2706455" y="463736"/>
                </a:cubicBezTo>
                <a:cubicBezTo>
                  <a:pt x="2702734" y="464976"/>
                  <a:pt x="2700067" y="466588"/>
                  <a:pt x="2698455" y="468572"/>
                </a:cubicBezTo>
                <a:cubicBezTo>
                  <a:pt x="2696843" y="470557"/>
                  <a:pt x="2696037" y="472789"/>
                  <a:pt x="2696037" y="475270"/>
                </a:cubicBezTo>
                <a:lnTo>
                  <a:pt x="2696037" y="912452"/>
                </a:lnTo>
                <a:cubicBezTo>
                  <a:pt x="2696037" y="923366"/>
                  <a:pt x="2698827" y="931242"/>
                  <a:pt x="2704408" y="936079"/>
                </a:cubicBezTo>
                <a:cubicBezTo>
                  <a:pt x="2709989" y="940916"/>
                  <a:pt x="2716873" y="943334"/>
                  <a:pt x="2725058" y="943334"/>
                </a:cubicBezTo>
                <a:lnTo>
                  <a:pt x="2945696" y="943334"/>
                </a:lnTo>
                <a:cubicBezTo>
                  <a:pt x="2948176" y="943334"/>
                  <a:pt x="2950347" y="942590"/>
                  <a:pt x="2952207" y="941102"/>
                </a:cubicBezTo>
                <a:cubicBezTo>
                  <a:pt x="2954067" y="939613"/>
                  <a:pt x="2955618" y="937195"/>
                  <a:pt x="2956858" y="933846"/>
                </a:cubicBezTo>
                <a:cubicBezTo>
                  <a:pt x="2958098" y="930498"/>
                  <a:pt x="2959028" y="926281"/>
                  <a:pt x="2959648" y="921196"/>
                </a:cubicBezTo>
                <a:cubicBezTo>
                  <a:pt x="2960269" y="916111"/>
                  <a:pt x="2960579" y="909848"/>
                  <a:pt x="2960579" y="902406"/>
                </a:cubicBezTo>
                <a:cubicBezTo>
                  <a:pt x="2960579" y="894965"/>
                  <a:pt x="2960269" y="888702"/>
                  <a:pt x="2959648" y="883617"/>
                </a:cubicBezTo>
                <a:cubicBezTo>
                  <a:pt x="2959028" y="878532"/>
                  <a:pt x="2958098" y="874439"/>
                  <a:pt x="2956858" y="871339"/>
                </a:cubicBezTo>
                <a:cubicBezTo>
                  <a:pt x="2955618" y="868238"/>
                  <a:pt x="2954067" y="866006"/>
                  <a:pt x="2952207" y="864641"/>
                </a:cubicBezTo>
                <a:cubicBezTo>
                  <a:pt x="2950347" y="863277"/>
                  <a:pt x="2948176" y="862595"/>
                  <a:pt x="2945696" y="862595"/>
                </a:cubicBezTo>
                <a:lnTo>
                  <a:pt x="2794263" y="862595"/>
                </a:lnTo>
                <a:lnTo>
                  <a:pt x="2794263" y="475270"/>
                </a:lnTo>
                <a:cubicBezTo>
                  <a:pt x="2794263" y="472789"/>
                  <a:pt x="2793457" y="470557"/>
                  <a:pt x="2791845" y="468572"/>
                </a:cubicBezTo>
                <a:cubicBezTo>
                  <a:pt x="2790233" y="466588"/>
                  <a:pt x="2787566" y="464976"/>
                  <a:pt x="2783845" y="463736"/>
                </a:cubicBezTo>
                <a:cubicBezTo>
                  <a:pt x="2780124" y="462495"/>
                  <a:pt x="2775164" y="461503"/>
                  <a:pt x="2768962" y="460759"/>
                </a:cubicBezTo>
                <a:cubicBezTo>
                  <a:pt x="2762761" y="460015"/>
                  <a:pt x="2754824" y="459643"/>
                  <a:pt x="2745150" y="459643"/>
                </a:cubicBezTo>
                <a:close/>
                <a:moveTo>
                  <a:pt x="2545125" y="459643"/>
                </a:moveTo>
                <a:cubicBezTo>
                  <a:pt x="2535699" y="459643"/>
                  <a:pt x="2527886" y="460015"/>
                  <a:pt x="2521685" y="460759"/>
                </a:cubicBezTo>
                <a:cubicBezTo>
                  <a:pt x="2515483" y="461503"/>
                  <a:pt x="2510460" y="462495"/>
                  <a:pt x="2506616" y="463736"/>
                </a:cubicBezTo>
                <a:cubicBezTo>
                  <a:pt x="2502771" y="464976"/>
                  <a:pt x="2500043" y="466588"/>
                  <a:pt x="2498430" y="468572"/>
                </a:cubicBezTo>
                <a:cubicBezTo>
                  <a:pt x="2496818" y="470557"/>
                  <a:pt x="2496012" y="472789"/>
                  <a:pt x="2496012" y="475270"/>
                </a:cubicBezTo>
                <a:lnTo>
                  <a:pt x="2496012" y="929940"/>
                </a:lnTo>
                <a:cubicBezTo>
                  <a:pt x="2496012" y="932420"/>
                  <a:pt x="2496818" y="934653"/>
                  <a:pt x="2498430" y="936637"/>
                </a:cubicBezTo>
                <a:cubicBezTo>
                  <a:pt x="2500043" y="938621"/>
                  <a:pt x="2502709" y="940234"/>
                  <a:pt x="2506430" y="941474"/>
                </a:cubicBezTo>
                <a:cubicBezTo>
                  <a:pt x="2510151" y="942714"/>
                  <a:pt x="2515174" y="943706"/>
                  <a:pt x="2521498" y="944450"/>
                </a:cubicBezTo>
                <a:cubicBezTo>
                  <a:pt x="2527824" y="945195"/>
                  <a:pt x="2535699" y="945567"/>
                  <a:pt x="2545125" y="945567"/>
                </a:cubicBezTo>
                <a:cubicBezTo>
                  <a:pt x="2554799" y="945567"/>
                  <a:pt x="2562736" y="945195"/>
                  <a:pt x="2568937" y="944450"/>
                </a:cubicBezTo>
                <a:cubicBezTo>
                  <a:pt x="2575139" y="943706"/>
                  <a:pt x="2580100" y="942714"/>
                  <a:pt x="2583820" y="941474"/>
                </a:cubicBezTo>
                <a:cubicBezTo>
                  <a:pt x="2587541" y="940234"/>
                  <a:pt x="2590208" y="938621"/>
                  <a:pt x="2591820" y="936637"/>
                </a:cubicBezTo>
                <a:cubicBezTo>
                  <a:pt x="2593432" y="934653"/>
                  <a:pt x="2594238" y="932420"/>
                  <a:pt x="2594238" y="929940"/>
                </a:cubicBezTo>
                <a:lnTo>
                  <a:pt x="2594238" y="475270"/>
                </a:lnTo>
                <a:cubicBezTo>
                  <a:pt x="2594238" y="472789"/>
                  <a:pt x="2593432" y="470557"/>
                  <a:pt x="2591820" y="468572"/>
                </a:cubicBezTo>
                <a:cubicBezTo>
                  <a:pt x="2590208" y="466588"/>
                  <a:pt x="2587541" y="464976"/>
                  <a:pt x="2583820" y="463736"/>
                </a:cubicBezTo>
                <a:cubicBezTo>
                  <a:pt x="2580100" y="462495"/>
                  <a:pt x="2575139" y="461503"/>
                  <a:pt x="2568937" y="460759"/>
                </a:cubicBezTo>
                <a:cubicBezTo>
                  <a:pt x="2562736" y="460015"/>
                  <a:pt x="2554799" y="459643"/>
                  <a:pt x="2545125" y="459643"/>
                </a:cubicBezTo>
                <a:close/>
                <a:moveTo>
                  <a:pt x="480432" y="459643"/>
                </a:moveTo>
                <a:cubicBezTo>
                  <a:pt x="471007" y="459643"/>
                  <a:pt x="463069" y="459953"/>
                  <a:pt x="456620" y="460573"/>
                </a:cubicBezTo>
                <a:cubicBezTo>
                  <a:pt x="450171" y="461193"/>
                  <a:pt x="445148" y="462123"/>
                  <a:pt x="441551" y="463363"/>
                </a:cubicBezTo>
                <a:cubicBezTo>
                  <a:pt x="437955" y="464604"/>
                  <a:pt x="435350" y="466154"/>
                  <a:pt x="433737" y="468014"/>
                </a:cubicBezTo>
                <a:cubicBezTo>
                  <a:pt x="432125" y="469875"/>
                  <a:pt x="431319" y="472045"/>
                  <a:pt x="431319" y="474526"/>
                </a:cubicBezTo>
                <a:lnTo>
                  <a:pt x="431319" y="805296"/>
                </a:lnTo>
                <a:cubicBezTo>
                  <a:pt x="431319" y="817450"/>
                  <a:pt x="430451" y="827372"/>
                  <a:pt x="428715" y="835062"/>
                </a:cubicBezTo>
                <a:cubicBezTo>
                  <a:pt x="426978" y="842751"/>
                  <a:pt x="424436" y="848890"/>
                  <a:pt x="421087" y="853479"/>
                </a:cubicBezTo>
                <a:cubicBezTo>
                  <a:pt x="417739" y="858068"/>
                  <a:pt x="413522" y="861293"/>
                  <a:pt x="408437" y="863153"/>
                </a:cubicBezTo>
                <a:cubicBezTo>
                  <a:pt x="403352" y="865013"/>
                  <a:pt x="397461" y="865944"/>
                  <a:pt x="390763" y="865944"/>
                </a:cubicBezTo>
                <a:cubicBezTo>
                  <a:pt x="384066" y="865944"/>
                  <a:pt x="378237" y="865137"/>
                  <a:pt x="373276" y="863525"/>
                </a:cubicBezTo>
                <a:cubicBezTo>
                  <a:pt x="368315" y="861913"/>
                  <a:pt x="363974" y="860238"/>
                  <a:pt x="360254" y="858502"/>
                </a:cubicBezTo>
                <a:cubicBezTo>
                  <a:pt x="356533" y="856766"/>
                  <a:pt x="353184" y="855091"/>
                  <a:pt x="350208" y="853479"/>
                </a:cubicBezTo>
                <a:cubicBezTo>
                  <a:pt x="347231" y="851867"/>
                  <a:pt x="344627" y="851061"/>
                  <a:pt x="342394" y="851061"/>
                </a:cubicBezTo>
                <a:cubicBezTo>
                  <a:pt x="339914" y="851061"/>
                  <a:pt x="337867" y="851743"/>
                  <a:pt x="336255" y="853107"/>
                </a:cubicBezTo>
                <a:cubicBezTo>
                  <a:pt x="334643" y="854471"/>
                  <a:pt x="333403" y="856828"/>
                  <a:pt x="332534" y="860176"/>
                </a:cubicBezTo>
                <a:cubicBezTo>
                  <a:pt x="331666" y="863525"/>
                  <a:pt x="331046" y="868114"/>
                  <a:pt x="330674" y="873943"/>
                </a:cubicBezTo>
                <a:cubicBezTo>
                  <a:pt x="330302" y="879772"/>
                  <a:pt x="330116" y="886903"/>
                  <a:pt x="330116" y="895337"/>
                </a:cubicBezTo>
                <a:cubicBezTo>
                  <a:pt x="330116" y="901786"/>
                  <a:pt x="330240" y="907119"/>
                  <a:pt x="330488" y="911336"/>
                </a:cubicBezTo>
                <a:cubicBezTo>
                  <a:pt x="330736" y="915553"/>
                  <a:pt x="331232" y="919088"/>
                  <a:pt x="331976" y="921940"/>
                </a:cubicBezTo>
                <a:cubicBezTo>
                  <a:pt x="332720" y="924793"/>
                  <a:pt x="333589" y="927087"/>
                  <a:pt x="334581" y="928823"/>
                </a:cubicBezTo>
                <a:cubicBezTo>
                  <a:pt x="335573" y="930560"/>
                  <a:pt x="336813" y="932234"/>
                  <a:pt x="338301" y="933846"/>
                </a:cubicBezTo>
                <a:cubicBezTo>
                  <a:pt x="339790" y="935459"/>
                  <a:pt x="342766" y="937257"/>
                  <a:pt x="347231" y="939241"/>
                </a:cubicBezTo>
                <a:cubicBezTo>
                  <a:pt x="351696" y="941226"/>
                  <a:pt x="356967" y="943086"/>
                  <a:pt x="363044" y="944822"/>
                </a:cubicBezTo>
                <a:cubicBezTo>
                  <a:pt x="369121" y="946559"/>
                  <a:pt x="375819" y="947985"/>
                  <a:pt x="383136" y="949101"/>
                </a:cubicBezTo>
                <a:cubicBezTo>
                  <a:pt x="390453" y="950217"/>
                  <a:pt x="397833" y="950776"/>
                  <a:pt x="405274" y="950776"/>
                </a:cubicBezTo>
                <a:cubicBezTo>
                  <a:pt x="428591" y="950776"/>
                  <a:pt x="448186" y="947551"/>
                  <a:pt x="464061" y="941102"/>
                </a:cubicBezTo>
                <a:cubicBezTo>
                  <a:pt x="479936" y="934653"/>
                  <a:pt x="492773" y="925289"/>
                  <a:pt x="502571" y="913010"/>
                </a:cubicBezTo>
                <a:cubicBezTo>
                  <a:pt x="512368" y="900732"/>
                  <a:pt x="519314" y="885849"/>
                  <a:pt x="523406" y="868362"/>
                </a:cubicBezTo>
                <a:cubicBezTo>
                  <a:pt x="527499" y="850875"/>
                  <a:pt x="529546" y="831217"/>
                  <a:pt x="529546" y="809389"/>
                </a:cubicBezTo>
                <a:lnTo>
                  <a:pt x="529546" y="474526"/>
                </a:lnTo>
                <a:cubicBezTo>
                  <a:pt x="529546" y="472045"/>
                  <a:pt x="528740" y="469875"/>
                  <a:pt x="527127" y="468014"/>
                </a:cubicBezTo>
                <a:cubicBezTo>
                  <a:pt x="525515" y="466154"/>
                  <a:pt x="522786" y="464604"/>
                  <a:pt x="518942" y="463363"/>
                </a:cubicBezTo>
                <a:cubicBezTo>
                  <a:pt x="515097" y="462123"/>
                  <a:pt x="510074" y="461193"/>
                  <a:pt x="503873" y="460573"/>
                </a:cubicBezTo>
                <a:cubicBezTo>
                  <a:pt x="497672" y="459953"/>
                  <a:pt x="489858" y="459643"/>
                  <a:pt x="480432" y="459643"/>
                </a:cubicBezTo>
                <a:close/>
                <a:moveTo>
                  <a:pt x="6007612" y="453690"/>
                </a:moveTo>
                <a:cubicBezTo>
                  <a:pt x="5969660" y="453690"/>
                  <a:pt x="5935244" y="459519"/>
                  <a:pt x="5904362" y="471177"/>
                </a:cubicBezTo>
                <a:cubicBezTo>
                  <a:pt x="5873480" y="482835"/>
                  <a:pt x="5847125" y="499640"/>
                  <a:pt x="5825297" y="521592"/>
                </a:cubicBezTo>
                <a:cubicBezTo>
                  <a:pt x="5803469" y="543545"/>
                  <a:pt x="5786602" y="570210"/>
                  <a:pt x="5774696" y="601588"/>
                </a:cubicBezTo>
                <a:cubicBezTo>
                  <a:pt x="5762789" y="632965"/>
                  <a:pt x="5756836" y="668374"/>
                  <a:pt x="5756836" y="707814"/>
                </a:cubicBezTo>
                <a:cubicBezTo>
                  <a:pt x="5756836" y="746013"/>
                  <a:pt x="5762417" y="780181"/>
                  <a:pt x="5773579" y="810319"/>
                </a:cubicBezTo>
                <a:cubicBezTo>
                  <a:pt x="5784741" y="840457"/>
                  <a:pt x="5800864" y="866006"/>
                  <a:pt x="5821948" y="886966"/>
                </a:cubicBezTo>
                <a:cubicBezTo>
                  <a:pt x="5843032" y="907925"/>
                  <a:pt x="5868767" y="923924"/>
                  <a:pt x="5899153" y="934963"/>
                </a:cubicBezTo>
                <a:cubicBezTo>
                  <a:pt x="5929538" y="946001"/>
                  <a:pt x="5963955" y="951520"/>
                  <a:pt x="6002403" y="951520"/>
                </a:cubicBezTo>
                <a:cubicBezTo>
                  <a:pt x="6015549" y="951520"/>
                  <a:pt x="6028634" y="950900"/>
                  <a:pt x="6041656" y="949659"/>
                </a:cubicBezTo>
                <a:cubicBezTo>
                  <a:pt x="6054678" y="948419"/>
                  <a:pt x="6067577" y="946559"/>
                  <a:pt x="6080351" y="944078"/>
                </a:cubicBezTo>
                <a:cubicBezTo>
                  <a:pt x="6093126" y="941598"/>
                  <a:pt x="6105466" y="938621"/>
                  <a:pt x="6117372" y="935149"/>
                </a:cubicBezTo>
                <a:cubicBezTo>
                  <a:pt x="6129279" y="931676"/>
                  <a:pt x="6139262" y="928327"/>
                  <a:pt x="6147324" y="925103"/>
                </a:cubicBezTo>
                <a:cubicBezTo>
                  <a:pt x="6155385" y="921878"/>
                  <a:pt x="6160718" y="917475"/>
                  <a:pt x="6163323" y="911894"/>
                </a:cubicBezTo>
                <a:cubicBezTo>
                  <a:pt x="6165927" y="906313"/>
                  <a:pt x="6167230" y="899802"/>
                  <a:pt x="6167230" y="892361"/>
                </a:cubicBezTo>
                <a:lnTo>
                  <a:pt x="6167230" y="700744"/>
                </a:lnTo>
                <a:cubicBezTo>
                  <a:pt x="6167230" y="695783"/>
                  <a:pt x="6166609" y="691381"/>
                  <a:pt x="6165369" y="687536"/>
                </a:cubicBezTo>
                <a:cubicBezTo>
                  <a:pt x="6164129" y="683691"/>
                  <a:pt x="6162331" y="680404"/>
                  <a:pt x="6159974" y="677676"/>
                </a:cubicBezTo>
                <a:cubicBezTo>
                  <a:pt x="6157618" y="674947"/>
                  <a:pt x="6154889" y="672901"/>
                  <a:pt x="6151789" y="671537"/>
                </a:cubicBezTo>
                <a:cubicBezTo>
                  <a:pt x="6148688" y="670173"/>
                  <a:pt x="6145153" y="669490"/>
                  <a:pt x="6141185" y="669490"/>
                </a:cubicBezTo>
                <a:lnTo>
                  <a:pt x="5978590" y="669490"/>
                </a:lnTo>
                <a:cubicBezTo>
                  <a:pt x="5976358" y="669490"/>
                  <a:pt x="5974373" y="670173"/>
                  <a:pt x="5972637" y="671537"/>
                </a:cubicBezTo>
                <a:cubicBezTo>
                  <a:pt x="5970900" y="672901"/>
                  <a:pt x="5969412" y="675009"/>
                  <a:pt x="5968172" y="677862"/>
                </a:cubicBezTo>
                <a:cubicBezTo>
                  <a:pt x="5966931" y="680715"/>
                  <a:pt x="5966001" y="684497"/>
                  <a:pt x="5965382" y="689210"/>
                </a:cubicBezTo>
                <a:cubicBezTo>
                  <a:pt x="5964761" y="693923"/>
                  <a:pt x="5964451" y="699752"/>
                  <a:pt x="5964451" y="706697"/>
                </a:cubicBezTo>
                <a:cubicBezTo>
                  <a:pt x="5964451" y="720092"/>
                  <a:pt x="5965691" y="729580"/>
                  <a:pt x="5968172" y="735161"/>
                </a:cubicBezTo>
                <a:cubicBezTo>
                  <a:pt x="5970652" y="740742"/>
                  <a:pt x="5974125" y="743532"/>
                  <a:pt x="5978590" y="743532"/>
                </a:cubicBezTo>
                <a:lnTo>
                  <a:pt x="6069747" y="743532"/>
                </a:lnTo>
                <a:lnTo>
                  <a:pt x="6069747" y="855154"/>
                </a:lnTo>
                <a:cubicBezTo>
                  <a:pt x="6060569" y="860114"/>
                  <a:pt x="6050647" y="863835"/>
                  <a:pt x="6039982" y="866316"/>
                </a:cubicBezTo>
                <a:cubicBezTo>
                  <a:pt x="6029315" y="868796"/>
                  <a:pt x="6018525" y="870036"/>
                  <a:pt x="6007612" y="870036"/>
                </a:cubicBezTo>
                <a:cubicBezTo>
                  <a:pt x="5985287" y="870036"/>
                  <a:pt x="5964885" y="866440"/>
                  <a:pt x="5946406" y="859246"/>
                </a:cubicBezTo>
                <a:cubicBezTo>
                  <a:pt x="5927926" y="852053"/>
                  <a:pt x="5912113" y="841387"/>
                  <a:pt x="5898967" y="827248"/>
                </a:cubicBezTo>
                <a:cubicBezTo>
                  <a:pt x="5885820" y="813110"/>
                  <a:pt x="5875588" y="795560"/>
                  <a:pt x="5868271" y="774600"/>
                </a:cubicBezTo>
                <a:cubicBezTo>
                  <a:pt x="5860954" y="753640"/>
                  <a:pt x="5857295" y="729394"/>
                  <a:pt x="5857295" y="701861"/>
                </a:cubicBezTo>
                <a:cubicBezTo>
                  <a:pt x="5857295" y="676808"/>
                  <a:pt x="5860891" y="653925"/>
                  <a:pt x="5868085" y="633214"/>
                </a:cubicBezTo>
                <a:cubicBezTo>
                  <a:pt x="5875278" y="612502"/>
                  <a:pt x="5885572" y="594766"/>
                  <a:pt x="5898967" y="580007"/>
                </a:cubicBezTo>
                <a:cubicBezTo>
                  <a:pt x="5912362" y="565249"/>
                  <a:pt x="5928484" y="553839"/>
                  <a:pt x="5947336" y="545777"/>
                </a:cubicBezTo>
                <a:cubicBezTo>
                  <a:pt x="5966187" y="537716"/>
                  <a:pt x="5987272" y="533685"/>
                  <a:pt x="6010588" y="533685"/>
                </a:cubicBezTo>
                <a:cubicBezTo>
                  <a:pt x="6032416" y="533685"/>
                  <a:pt x="6051577" y="535917"/>
                  <a:pt x="6068073" y="540382"/>
                </a:cubicBezTo>
                <a:cubicBezTo>
                  <a:pt x="6084568" y="544847"/>
                  <a:pt x="6098769" y="549684"/>
                  <a:pt x="6110675" y="554893"/>
                </a:cubicBezTo>
                <a:cubicBezTo>
                  <a:pt x="6122581" y="560102"/>
                  <a:pt x="6132131" y="564939"/>
                  <a:pt x="6139324" y="569403"/>
                </a:cubicBezTo>
                <a:cubicBezTo>
                  <a:pt x="6146518" y="573868"/>
                  <a:pt x="6151727" y="576101"/>
                  <a:pt x="6154951" y="576101"/>
                </a:cubicBezTo>
                <a:cubicBezTo>
                  <a:pt x="6157184" y="576101"/>
                  <a:pt x="6159106" y="575481"/>
                  <a:pt x="6160718" y="574240"/>
                </a:cubicBezTo>
                <a:cubicBezTo>
                  <a:pt x="6162331" y="573000"/>
                  <a:pt x="6163695" y="570830"/>
                  <a:pt x="6164811" y="567729"/>
                </a:cubicBezTo>
                <a:cubicBezTo>
                  <a:pt x="6165927" y="564629"/>
                  <a:pt x="6166795" y="560474"/>
                  <a:pt x="6167416" y="555265"/>
                </a:cubicBezTo>
                <a:cubicBezTo>
                  <a:pt x="6168035" y="550056"/>
                  <a:pt x="6168346" y="543855"/>
                  <a:pt x="6168346" y="536661"/>
                </a:cubicBezTo>
                <a:cubicBezTo>
                  <a:pt x="6168346" y="524259"/>
                  <a:pt x="6167602" y="514895"/>
                  <a:pt x="6166114" y="508570"/>
                </a:cubicBezTo>
                <a:cubicBezTo>
                  <a:pt x="6164625" y="502245"/>
                  <a:pt x="6162207" y="497346"/>
                  <a:pt x="6158858" y="493873"/>
                </a:cubicBezTo>
                <a:cubicBezTo>
                  <a:pt x="6155510" y="490401"/>
                  <a:pt x="6149618" y="486308"/>
                  <a:pt x="6141185" y="481595"/>
                </a:cubicBezTo>
                <a:cubicBezTo>
                  <a:pt x="6132751" y="476882"/>
                  <a:pt x="6122147" y="472479"/>
                  <a:pt x="6109373" y="468386"/>
                </a:cubicBezTo>
                <a:cubicBezTo>
                  <a:pt x="6096598" y="464294"/>
                  <a:pt x="6081654" y="460821"/>
                  <a:pt x="6064538" y="457968"/>
                </a:cubicBezTo>
                <a:cubicBezTo>
                  <a:pt x="6047423" y="455116"/>
                  <a:pt x="6028447" y="453690"/>
                  <a:pt x="6007612" y="453690"/>
                </a:cubicBezTo>
                <a:close/>
                <a:moveTo>
                  <a:pt x="3950211" y="453690"/>
                </a:moveTo>
                <a:cubicBezTo>
                  <a:pt x="3912260" y="453690"/>
                  <a:pt x="3877843" y="459519"/>
                  <a:pt x="3846962" y="471177"/>
                </a:cubicBezTo>
                <a:cubicBezTo>
                  <a:pt x="3816080" y="482835"/>
                  <a:pt x="3789725" y="499640"/>
                  <a:pt x="3767897" y="521592"/>
                </a:cubicBezTo>
                <a:cubicBezTo>
                  <a:pt x="3746069" y="543545"/>
                  <a:pt x="3729201" y="570210"/>
                  <a:pt x="3717295" y="601588"/>
                </a:cubicBezTo>
                <a:cubicBezTo>
                  <a:pt x="3705389" y="632965"/>
                  <a:pt x="3699436" y="668374"/>
                  <a:pt x="3699436" y="707814"/>
                </a:cubicBezTo>
                <a:cubicBezTo>
                  <a:pt x="3699436" y="746013"/>
                  <a:pt x="3705017" y="780181"/>
                  <a:pt x="3716179" y="810319"/>
                </a:cubicBezTo>
                <a:cubicBezTo>
                  <a:pt x="3727341" y="840457"/>
                  <a:pt x="3743464" y="866006"/>
                  <a:pt x="3764548" y="886966"/>
                </a:cubicBezTo>
                <a:cubicBezTo>
                  <a:pt x="3785632" y="907925"/>
                  <a:pt x="3811367" y="923924"/>
                  <a:pt x="3841753" y="934963"/>
                </a:cubicBezTo>
                <a:cubicBezTo>
                  <a:pt x="3872138" y="946001"/>
                  <a:pt x="3906555" y="951520"/>
                  <a:pt x="3945002" y="951520"/>
                </a:cubicBezTo>
                <a:cubicBezTo>
                  <a:pt x="3958149" y="951520"/>
                  <a:pt x="3971233" y="950900"/>
                  <a:pt x="3984256" y="949659"/>
                </a:cubicBezTo>
                <a:cubicBezTo>
                  <a:pt x="3997278" y="948419"/>
                  <a:pt x="4010176" y="946559"/>
                  <a:pt x="4022951" y="944078"/>
                </a:cubicBezTo>
                <a:cubicBezTo>
                  <a:pt x="4035725" y="941598"/>
                  <a:pt x="4048066" y="938621"/>
                  <a:pt x="4059972" y="935149"/>
                </a:cubicBezTo>
                <a:cubicBezTo>
                  <a:pt x="4071878" y="931676"/>
                  <a:pt x="4081862" y="928327"/>
                  <a:pt x="4089924" y="925103"/>
                </a:cubicBezTo>
                <a:cubicBezTo>
                  <a:pt x="4097985" y="921878"/>
                  <a:pt x="4103318" y="917475"/>
                  <a:pt x="4105923" y="911894"/>
                </a:cubicBezTo>
                <a:cubicBezTo>
                  <a:pt x="4108527" y="906313"/>
                  <a:pt x="4109829" y="899802"/>
                  <a:pt x="4109829" y="892361"/>
                </a:cubicBezTo>
                <a:lnTo>
                  <a:pt x="4109829" y="700744"/>
                </a:lnTo>
                <a:cubicBezTo>
                  <a:pt x="4109829" y="695783"/>
                  <a:pt x="4109209" y="691381"/>
                  <a:pt x="4107969" y="687536"/>
                </a:cubicBezTo>
                <a:cubicBezTo>
                  <a:pt x="4106729" y="683691"/>
                  <a:pt x="4104930" y="680404"/>
                  <a:pt x="4102574" y="677676"/>
                </a:cubicBezTo>
                <a:cubicBezTo>
                  <a:pt x="4100217" y="674947"/>
                  <a:pt x="4097489" y="672901"/>
                  <a:pt x="4094388" y="671537"/>
                </a:cubicBezTo>
                <a:cubicBezTo>
                  <a:pt x="4091288" y="670173"/>
                  <a:pt x="4087753" y="669490"/>
                  <a:pt x="4083784" y="669490"/>
                </a:cubicBezTo>
                <a:lnTo>
                  <a:pt x="3921190" y="669490"/>
                </a:lnTo>
                <a:cubicBezTo>
                  <a:pt x="3918957" y="669490"/>
                  <a:pt x="3916973" y="670173"/>
                  <a:pt x="3915237" y="671537"/>
                </a:cubicBezTo>
                <a:cubicBezTo>
                  <a:pt x="3913500" y="672901"/>
                  <a:pt x="3912012" y="675009"/>
                  <a:pt x="3910772" y="677862"/>
                </a:cubicBezTo>
                <a:cubicBezTo>
                  <a:pt x="3909531" y="680715"/>
                  <a:pt x="3908601" y="684497"/>
                  <a:pt x="3907981" y="689210"/>
                </a:cubicBezTo>
                <a:cubicBezTo>
                  <a:pt x="3907361" y="693923"/>
                  <a:pt x="3907051" y="699752"/>
                  <a:pt x="3907051" y="706697"/>
                </a:cubicBezTo>
                <a:cubicBezTo>
                  <a:pt x="3907051" y="720092"/>
                  <a:pt x="3908291" y="729580"/>
                  <a:pt x="3910772" y="735161"/>
                </a:cubicBezTo>
                <a:cubicBezTo>
                  <a:pt x="3913252" y="740742"/>
                  <a:pt x="3916725" y="743532"/>
                  <a:pt x="3921190" y="743532"/>
                </a:cubicBezTo>
                <a:lnTo>
                  <a:pt x="4012347" y="743532"/>
                </a:lnTo>
                <a:lnTo>
                  <a:pt x="4012347" y="855154"/>
                </a:lnTo>
                <a:cubicBezTo>
                  <a:pt x="4003169" y="860114"/>
                  <a:pt x="3993247" y="863835"/>
                  <a:pt x="3982581" y="866316"/>
                </a:cubicBezTo>
                <a:cubicBezTo>
                  <a:pt x="3971915" y="868796"/>
                  <a:pt x="3961125" y="870036"/>
                  <a:pt x="3950211" y="870036"/>
                </a:cubicBezTo>
                <a:cubicBezTo>
                  <a:pt x="3927887" y="870036"/>
                  <a:pt x="3907485" y="866440"/>
                  <a:pt x="3889006" y="859246"/>
                </a:cubicBezTo>
                <a:cubicBezTo>
                  <a:pt x="3870526" y="852053"/>
                  <a:pt x="3854713" y="841387"/>
                  <a:pt x="3841567" y="827248"/>
                </a:cubicBezTo>
                <a:cubicBezTo>
                  <a:pt x="3828420" y="813110"/>
                  <a:pt x="3818188" y="795560"/>
                  <a:pt x="3810871" y="774600"/>
                </a:cubicBezTo>
                <a:cubicBezTo>
                  <a:pt x="3803554" y="753640"/>
                  <a:pt x="3799895" y="729394"/>
                  <a:pt x="3799895" y="701861"/>
                </a:cubicBezTo>
                <a:cubicBezTo>
                  <a:pt x="3799895" y="676808"/>
                  <a:pt x="3803491" y="653925"/>
                  <a:pt x="3810685" y="633214"/>
                </a:cubicBezTo>
                <a:cubicBezTo>
                  <a:pt x="3817878" y="612502"/>
                  <a:pt x="3828172" y="594766"/>
                  <a:pt x="3841567" y="580007"/>
                </a:cubicBezTo>
                <a:cubicBezTo>
                  <a:pt x="3854961" y="565249"/>
                  <a:pt x="3871084" y="553839"/>
                  <a:pt x="3889936" y="545777"/>
                </a:cubicBezTo>
                <a:cubicBezTo>
                  <a:pt x="3908787" y="537716"/>
                  <a:pt x="3929871" y="533685"/>
                  <a:pt x="3953188" y="533685"/>
                </a:cubicBezTo>
                <a:cubicBezTo>
                  <a:pt x="3975016" y="533685"/>
                  <a:pt x="3994177" y="535917"/>
                  <a:pt x="4010673" y="540382"/>
                </a:cubicBezTo>
                <a:cubicBezTo>
                  <a:pt x="4027168" y="544847"/>
                  <a:pt x="4041368" y="549684"/>
                  <a:pt x="4053275" y="554893"/>
                </a:cubicBezTo>
                <a:cubicBezTo>
                  <a:pt x="4065181" y="560102"/>
                  <a:pt x="4074731" y="564939"/>
                  <a:pt x="4081924" y="569403"/>
                </a:cubicBezTo>
                <a:cubicBezTo>
                  <a:pt x="4089117" y="573868"/>
                  <a:pt x="4094326" y="576101"/>
                  <a:pt x="4097551" y="576101"/>
                </a:cubicBezTo>
                <a:cubicBezTo>
                  <a:pt x="4099783" y="576101"/>
                  <a:pt x="4101706" y="575481"/>
                  <a:pt x="4103318" y="574240"/>
                </a:cubicBezTo>
                <a:cubicBezTo>
                  <a:pt x="4104930" y="573000"/>
                  <a:pt x="4106295" y="570830"/>
                  <a:pt x="4107411" y="567729"/>
                </a:cubicBezTo>
                <a:cubicBezTo>
                  <a:pt x="4108527" y="564629"/>
                  <a:pt x="4109395" y="560474"/>
                  <a:pt x="4110015" y="555265"/>
                </a:cubicBezTo>
                <a:cubicBezTo>
                  <a:pt x="4110635" y="550056"/>
                  <a:pt x="4110946" y="543855"/>
                  <a:pt x="4110946" y="536661"/>
                </a:cubicBezTo>
                <a:cubicBezTo>
                  <a:pt x="4110946" y="524259"/>
                  <a:pt x="4110201" y="514895"/>
                  <a:pt x="4108713" y="508570"/>
                </a:cubicBezTo>
                <a:cubicBezTo>
                  <a:pt x="4107225" y="502245"/>
                  <a:pt x="4104806" y="497346"/>
                  <a:pt x="4101458" y="493873"/>
                </a:cubicBezTo>
                <a:cubicBezTo>
                  <a:pt x="4098109" y="490401"/>
                  <a:pt x="4092218" y="486308"/>
                  <a:pt x="4083784" y="481595"/>
                </a:cubicBezTo>
                <a:cubicBezTo>
                  <a:pt x="4075351" y="476882"/>
                  <a:pt x="4064747" y="472479"/>
                  <a:pt x="4051972" y="468386"/>
                </a:cubicBezTo>
                <a:cubicBezTo>
                  <a:pt x="4039198" y="464294"/>
                  <a:pt x="4024253" y="460821"/>
                  <a:pt x="4007138" y="457968"/>
                </a:cubicBezTo>
                <a:cubicBezTo>
                  <a:pt x="3990023" y="455116"/>
                  <a:pt x="3971047" y="453690"/>
                  <a:pt x="3950211" y="453690"/>
                </a:cubicBezTo>
                <a:close/>
                <a:moveTo>
                  <a:pt x="2191509" y="453318"/>
                </a:moveTo>
                <a:cubicBezTo>
                  <a:pt x="2153310" y="453318"/>
                  <a:pt x="2119762" y="459147"/>
                  <a:pt x="2090864" y="470805"/>
                </a:cubicBezTo>
                <a:cubicBezTo>
                  <a:pt x="2061967" y="482463"/>
                  <a:pt x="2037721" y="499206"/>
                  <a:pt x="2018124" y="521034"/>
                </a:cubicBezTo>
                <a:cubicBezTo>
                  <a:pt x="1998529" y="542862"/>
                  <a:pt x="1983770" y="569341"/>
                  <a:pt x="1973848" y="600471"/>
                </a:cubicBezTo>
                <a:cubicBezTo>
                  <a:pt x="1963926" y="631601"/>
                  <a:pt x="1958965" y="666638"/>
                  <a:pt x="1958965" y="705581"/>
                </a:cubicBezTo>
                <a:cubicBezTo>
                  <a:pt x="1958965" y="747997"/>
                  <a:pt x="1963616" y="784708"/>
                  <a:pt x="1972918" y="815714"/>
                </a:cubicBezTo>
                <a:cubicBezTo>
                  <a:pt x="1982220" y="846720"/>
                  <a:pt x="1996172" y="872269"/>
                  <a:pt x="2014776" y="892361"/>
                </a:cubicBezTo>
                <a:cubicBezTo>
                  <a:pt x="2033379" y="912452"/>
                  <a:pt x="2056634" y="927397"/>
                  <a:pt x="2084539" y="937195"/>
                </a:cubicBezTo>
                <a:cubicBezTo>
                  <a:pt x="2112444" y="946993"/>
                  <a:pt x="2145124" y="951892"/>
                  <a:pt x="2182580" y="951892"/>
                </a:cubicBezTo>
                <a:cubicBezTo>
                  <a:pt x="2220531" y="951892"/>
                  <a:pt x="2253955" y="946125"/>
                  <a:pt x="2282853" y="934591"/>
                </a:cubicBezTo>
                <a:cubicBezTo>
                  <a:pt x="2311750" y="923056"/>
                  <a:pt x="2335997" y="906313"/>
                  <a:pt x="2355592" y="884361"/>
                </a:cubicBezTo>
                <a:cubicBezTo>
                  <a:pt x="2375188" y="862409"/>
                  <a:pt x="2389947" y="835682"/>
                  <a:pt x="2399869" y="804180"/>
                </a:cubicBezTo>
                <a:cubicBezTo>
                  <a:pt x="2409790" y="772678"/>
                  <a:pt x="2414752" y="736959"/>
                  <a:pt x="2414752" y="697024"/>
                </a:cubicBezTo>
                <a:cubicBezTo>
                  <a:pt x="2414752" y="655352"/>
                  <a:pt x="2409977" y="619199"/>
                  <a:pt x="2400427" y="588565"/>
                </a:cubicBezTo>
                <a:cubicBezTo>
                  <a:pt x="2390877" y="557931"/>
                  <a:pt x="2376739" y="532569"/>
                  <a:pt x="2358011" y="512477"/>
                </a:cubicBezTo>
                <a:cubicBezTo>
                  <a:pt x="2339283" y="492385"/>
                  <a:pt x="2315967" y="477502"/>
                  <a:pt x="2288061" y="467828"/>
                </a:cubicBezTo>
                <a:cubicBezTo>
                  <a:pt x="2260156" y="458154"/>
                  <a:pt x="2227972" y="453318"/>
                  <a:pt x="2191509" y="453318"/>
                </a:cubicBezTo>
                <a:close/>
                <a:moveTo>
                  <a:pt x="107728" y="0"/>
                </a:moveTo>
                <a:lnTo>
                  <a:pt x="6712741" y="0"/>
                </a:lnTo>
                <a:cubicBezTo>
                  <a:pt x="6772238" y="0"/>
                  <a:pt x="6820469" y="48231"/>
                  <a:pt x="6820469" y="107728"/>
                </a:cubicBezTo>
                <a:lnTo>
                  <a:pt x="6820469" y="1378386"/>
                </a:lnTo>
                <a:cubicBezTo>
                  <a:pt x="6820469" y="1437883"/>
                  <a:pt x="6772238" y="1486114"/>
                  <a:pt x="6712741" y="1486114"/>
                </a:cubicBezTo>
                <a:lnTo>
                  <a:pt x="107728" y="1486114"/>
                </a:lnTo>
                <a:cubicBezTo>
                  <a:pt x="48231" y="1486114"/>
                  <a:pt x="0" y="1437883"/>
                  <a:pt x="0" y="1378386"/>
                </a:cubicBezTo>
                <a:lnTo>
                  <a:pt x="0" y="107728"/>
                </a:lnTo>
                <a:cubicBezTo>
                  <a:pt x="0" y="48231"/>
                  <a:pt x="48231" y="0"/>
                  <a:pt x="107728" y="0"/>
                </a:cubicBezTo>
                <a:close/>
              </a:path>
            </a:pathLst>
          </a:custGeom>
          <a:gradFill>
            <a:gsLst>
              <a:gs pos="49000">
                <a:srgbClr val="E17D80"/>
              </a:gs>
              <a:gs pos="0">
                <a:schemeClr val="accent6">
                  <a:lumMod val="5000"/>
                  <a:lumOff val="95000"/>
                  <a:alpha val="23000"/>
                </a:schemeClr>
              </a:gs>
              <a:gs pos="100000">
                <a:srgbClr val="C00000">
                  <a:alpha val="68000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grpSp>
        <p:nvGrpSpPr>
          <p:cNvPr id="33" name="Sources">
            <a:extLst>
              <a:ext uri="{FF2B5EF4-FFF2-40B4-BE49-F238E27FC236}">
                <a16:creationId xmlns:a16="http://schemas.microsoft.com/office/drawing/2014/main" id="{0987FF3D-9422-45F0-850B-2089358AAA05}"/>
              </a:ext>
            </a:extLst>
          </p:cNvPr>
          <p:cNvGrpSpPr/>
          <p:nvPr/>
        </p:nvGrpSpPr>
        <p:grpSpPr>
          <a:xfrm>
            <a:off x="2298700" y="1367173"/>
            <a:ext cx="6388100" cy="3672327"/>
            <a:chOff x="2298700" y="1367173"/>
            <a:chExt cx="6388100" cy="3672327"/>
          </a:xfrm>
        </p:grpSpPr>
        <p:sp>
          <p:nvSpPr>
            <p:cNvPr id="34" name="Content Placeholder 4">
              <a:extLst>
                <a:ext uri="{FF2B5EF4-FFF2-40B4-BE49-F238E27FC236}">
                  <a16:creationId xmlns:a16="http://schemas.microsoft.com/office/drawing/2014/main" id="{D378834D-71AB-49BC-A0AA-79FE121229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20357" y="4598261"/>
              <a:ext cx="3666443" cy="4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 algn="l" rtl="0" eaLnBrk="0" fontAlgn="base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Monotype Sorts" panose="01010601010101010101" pitchFamily="2" charset="2"/>
                <a:buChar char="u"/>
                <a:defRPr kumimoji="1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28600" algn="l" rtl="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kumimoji="1" sz="2200">
                  <a:solidFill>
                    <a:schemeClr val="tx1"/>
                  </a:solidFill>
                  <a:latin typeface="+mn-lt"/>
                </a:defRPr>
              </a:lvl2pPr>
              <a:lvl3pPr marL="912813" indent="-169863" algn="l" rtl="0" eaLnBrk="0" fontAlgn="base" hangingPunct="0">
                <a:lnSpc>
                  <a:spcPct val="95000"/>
                </a:lnSpc>
                <a:spcBef>
                  <a:spcPct val="1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+mn-lt"/>
                </a:defRPr>
              </a:lvl3pPr>
              <a:lvl4pPr marL="1252538" indent="-225425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Monotype Sorts" panose="01010601010101010101" pitchFamily="2" charset="2"/>
                <a:buChar char="ä"/>
                <a:defRPr kumimoji="1">
                  <a:solidFill>
                    <a:schemeClr val="tx1"/>
                  </a:solidFill>
                  <a:latin typeface="+mn-lt"/>
                </a:defRPr>
              </a:lvl4pPr>
              <a:lvl5pPr marL="15525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5pPr>
              <a:lvl6pPr marL="20097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6pPr>
              <a:lvl7pPr marL="24669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7pPr>
              <a:lvl8pPr marL="29241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8pPr>
              <a:lvl9pPr marL="3381375" indent="-120650" algn="l" rtl="0" eaLnBrk="0" fontAlgn="base" hangingPunct="0">
                <a:lnSpc>
                  <a:spcPct val="95000"/>
                </a:lnSpc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Char char="-"/>
                <a:defRPr kumimoji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indent="-457200">
                <a:lnSpc>
                  <a:spcPct val="90000"/>
                </a:lnSpc>
                <a:buNone/>
                <a:defRPr/>
              </a:pP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Sources:  (1) (2)  Bailey’s Industrial Oil and Fat Products, 7</a:t>
              </a:r>
              <a:r>
                <a:rPr lang="en-US" altLang="en-US" sz="1000" i="1" kern="0" baseline="30000" dirty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ed.</a:t>
              </a:r>
              <a:b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(2) Food Processing – Principles and Applications, 2</a:t>
              </a:r>
              <a:r>
                <a:rPr lang="en-US" altLang="en-US" sz="1000" i="1" kern="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ed.</a:t>
              </a:r>
              <a:b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(3) </a:t>
              </a:r>
              <a:r>
                <a:rPr lang="en-US" altLang="en-US" sz="1000" i="1" kern="0" dirty="0" err="1">
                  <a:solidFill>
                    <a:schemeClr val="bg1">
                      <a:lumMod val="50000"/>
                    </a:schemeClr>
                  </a:solidFill>
                </a:rPr>
                <a:t>Bioresource</a:t>
              </a:r>
              <a:r>
                <a:rPr lang="en-US" altLang="en-US" sz="1000" i="1" kern="0" dirty="0">
                  <a:solidFill>
                    <a:schemeClr val="bg1">
                      <a:lumMod val="50000"/>
                    </a:schemeClr>
                  </a:solidFill>
                </a:rPr>
                <a:t> Technology 100 (2009) 5796-5801.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7EC34A-F335-41E0-A1F2-7B4CC2493CCC}"/>
                </a:ext>
              </a:extLst>
            </p:cNvPr>
            <p:cNvSpPr txBox="1"/>
            <p:nvPr/>
          </p:nvSpPr>
          <p:spPr>
            <a:xfrm>
              <a:off x="2298700" y="1492208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2F6ED8-CAD9-4588-BE6B-186C5C96A896}"/>
                </a:ext>
              </a:extLst>
            </p:cNvPr>
            <p:cNvSpPr txBox="1"/>
            <p:nvPr/>
          </p:nvSpPr>
          <p:spPr>
            <a:xfrm>
              <a:off x="3508375" y="1369097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F91A46-760C-45A6-8F4F-8C35EE1C5432}"/>
                </a:ext>
              </a:extLst>
            </p:cNvPr>
            <p:cNvSpPr txBox="1"/>
            <p:nvPr/>
          </p:nvSpPr>
          <p:spPr>
            <a:xfrm>
              <a:off x="4765675" y="150256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616E8F-D681-47B8-9E1C-2BDF9CE0174B}"/>
                </a:ext>
              </a:extLst>
            </p:cNvPr>
            <p:cNvSpPr txBox="1"/>
            <p:nvPr/>
          </p:nvSpPr>
          <p:spPr>
            <a:xfrm>
              <a:off x="5740400" y="150256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728F55-CE0F-4C84-9191-32DB86D3DB19}"/>
                </a:ext>
              </a:extLst>
            </p:cNvPr>
            <p:cNvSpPr txBox="1"/>
            <p:nvPr/>
          </p:nvSpPr>
          <p:spPr>
            <a:xfrm>
              <a:off x="7053265" y="1526517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4698A1-DADC-4C62-8011-57E677A4F4EC}"/>
                </a:ext>
              </a:extLst>
            </p:cNvPr>
            <p:cNvSpPr txBox="1"/>
            <p:nvPr/>
          </p:nvSpPr>
          <p:spPr>
            <a:xfrm>
              <a:off x="8087997" y="1367173"/>
              <a:ext cx="406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6608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E5218041-0455-43C9-827F-FB66E3643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4242" r="32751" b="37794"/>
          <a:stretch/>
        </p:blipFill>
        <p:spPr>
          <a:xfrm>
            <a:off x="0" y="-19050"/>
            <a:ext cx="9144000" cy="5162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41DFFF-4021-40DB-9EED-93A7F8BF5EE4}"/>
              </a:ext>
            </a:extLst>
          </p:cNvPr>
          <p:cNvSpPr/>
          <p:nvPr/>
        </p:nvSpPr>
        <p:spPr>
          <a:xfrm>
            <a:off x="1806" y="-21734"/>
            <a:ext cx="9144000" cy="516523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571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2" name="Straight Connector 476">
            <a:extLst>
              <a:ext uri="{FF2B5EF4-FFF2-40B4-BE49-F238E27FC236}">
                <a16:creationId xmlns:a16="http://schemas.microsoft.com/office/drawing/2014/main" id="{AB45FA0D-F853-4CAA-BD25-35345FE1EB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539598" y="3409288"/>
            <a:ext cx="246318" cy="219567"/>
          </a:xfrm>
          <a:prstGeom prst="lin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Straight Connector 475">
            <a:extLst>
              <a:ext uri="{FF2B5EF4-FFF2-40B4-BE49-F238E27FC236}">
                <a16:creationId xmlns:a16="http://schemas.microsoft.com/office/drawing/2014/main" id="{BA0858DA-7861-44FE-950D-A20D7AAC397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775807" y="3413365"/>
            <a:ext cx="246318" cy="219567"/>
          </a:xfrm>
          <a:prstGeom prst="lin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FD72407-91CF-408D-8480-59AA864BE5E2}"/>
              </a:ext>
            </a:extLst>
          </p:cNvPr>
          <p:cNvGrpSpPr/>
          <p:nvPr/>
        </p:nvGrpSpPr>
        <p:grpSpPr>
          <a:xfrm>
            <a:off x="2601117" y="1159234"/>
            <a:ext cx="4713081" cy="3063217"/>
            <a:chOff x="2503467" y="1162050"/>
            <a:chExt cx="4713081" cy="3063217"/>
          </a:xfrm>
        </p:grpSpPr>
        <p:grpSp>
          <p:nvGrpSpPr>
            <p:cNvPr id="11" name="Group 431">
              <a:extLst>
                <a:ext uri="{FF2B5EF4-FFF2-40B4-BE49-F238E27FC236}">
                  <a16:creationId xmlns:a16="http://schemas.microsoft.com/office/drawing/2014/main" id="{8281BCD9-FF6D-4061-AF66-286B7E38BDE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2503467" y="2419878"/>
              <a:ext cx="3304291" cy="239803"/>
              <a:chOff x="2574356" y="3076575"/>
              <a:chExt cx="4596892" cy="280119"/>
            </a:xfrm>
          </p:grpSpPr>
          <p:grpSp>
            <p:nvGrpSpPr>
              <p:cNvPr id="12" name="Group 497">
                <a:extLst>
                  <a:ext uri="{FF2B5EF4-FFF2-40B4-BE49-F238E27FC236}">
                    <a16:creationId xmlns:a16="http://schemas.microsoft.com/office/drawing/2014/main" id="{270CE41A-FBDB-4E13-8F01-6682A9895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2635819" cy="270594"/>
                <a:chOff x="2574356" y="3076575"/>
                <a:chExt cx="2635819" cy="270594"/>
              </a:xfrm>
            </p:grpSpPr>
            <p:grpSp>
              <p:nvGrpSpPr>
                <p:cNvPr id="24" name="Group 513">
                  <a:extLst>
                    <a:ext uri="{FF2B5EF4-FFF2-40B4-BE49-F238E27FC236}">
                      <a16:creationId xmlns:a16="http://schemas.microsoft.com/office/drawing/2014/main" id="{F250001B-BA1C-4B44-9E68-7384D41E63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32" name="Group 521">
                    <a:extLst>
                      <a:ext uri="{FF2B5EF4-FFF2-40B4-BE49-F238E27FC236}">
                        <a16:creationId xmlns:a16="http://schemas.microsoft.com/office/drawing/2014/main" id="{5845F161-E994-4CF8-A197-6B74732784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6" name="Straight Connector 525">
                      <a:extLst>
                        <a:ext uri="{FF2B5EF4-FFF2-40B4-BE49-F238E27FC236}">
                          <a16:creationId xmlns:a16="http://schemas.microsoft.com/office/drawing/2014/main" id="{D38CD141-D180-47BB-82DA-920022D4E34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" name="Straight Connector 526">
                      <a:extLst>
                        <a:ext uri="{FF2B5EF4-FFF2-40B4-BE49-F238E27FC236}">
                          <a16:creationId xmlns:a16="http://schemas.microsoft.com/office/drawing/2014/main" id="{52B82903-E5E8-4BF1-B989-55135AE204D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3" name="Group 522">
                    <a:extLst>
                      <a:ext uri="{FF2B5EF4-FFF2-40B4-BE49-F238E27FC236}">
                        <a16:creationId xmlns:a16="http://schemas.microsoft.com/office/drawing/2014/main" id="{D70E9FCA-0C64-41D4-A56C-20BD320FC1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4" name="Straight Connector 523">
                      <a:extLst>
                        <a:ext uri="{FF2B5EF4-FFF2-40B4-BE49-F238E27FC236}">
                          <a16:creationId xmlns:a16="http://schemas.microsoft.com/office/drawing/2014/main" id="{3592CC9C-B8C2-42DD-BDD4-9421686A3749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5" name="Straight Connector 524">
                      <a:extLst>
                        <a:ext uri="{FF2B5EF4-FFF2-40B4-BE49-F238E27FC236}">
                          <a16:creationId xmlns:a16="http://schemas.microsoft.com/office/drawing/2014/main" id="{990AC136-A11C-4DCD-843F-2075F67F8AC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5" name="Group 514">
                  <a:extLst>
                    <a:ext uri="{FF2B5EF4-FFF2-40B4-BE49-F238E27FC236}">
                      <a16:creationId xmlns:a16="http://schemas.microsoft.com/office/drawing/2014/main" id="{9918E4B1-9F9B-49D5-97D3-A647B405A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4044" y="3081512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26" name="Group 515">
                    <a:extLst>
                      <a:ext uri="{FF2B5EF4-FFF2-40B4-BE49-F238E27FC236}">
                        <a16:creationId xmlns:a16="http://schemas.microsoft.com/office/drawing/2014/main" id="{79A2ED77-1D52-47BC-BEAD-7F7FC871AA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0" name="Straight Connector 519">
                      <a:extLst>
                        <a:ext uri="{FF2B5EF4-FFF2-40B4-BE49-F238E27FC236}">
                          <a16:creationId xmlns:a16="http://schemas.microsoft.com/office/drawing/2014/main" id="{8233D9CD-797E-4BBA-91FF-9A3C05DF2A0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" name="Straight Connector 520">
                      <a:extLst>
                        <a:ext uri="{FF2B5EF4-FFF2-40B4-BE49-F238E27FC236}">
                          <a16:creationId xmlns:a16="http://schemas.microsoft.com/office/drawing/2014/main" id="{0235B6F5-49BE-4036-973D-E15FD3D056A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" name="Group 516">
                    <a:extLst>
                      <a:ext uri="{FF2B5EF4-FFF2-40B4-BE49-F238E27FC236}">
                        <a16:creationId xmlns:a16="http://schemas.microsoft.com/office/drawing/2014/main" id="{168F93F4-612E-4BE2-AD5C-F835BA52E1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8" name="Straight Connector 517">
                      <a:extLst>
                        <a:ext uri="{FF2B5EF4-FFF2-40B4-BE49-F238E27FC236}">
                          <a16:creationId xmlns:a16="http://schemas.microsoft.com/office/drawing/2014/main" id="{36CF1C7B-1579-4070-8217-9E3BF65A9C6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" name="Straight Connector 518">
                      <a:extLst>
                        <a:ext uri="{FF2B5EF4-FFF2-40B4-BE49-F238E27FC236}">
                          <a16:creationId xmlns:a16="http://schemas.microsoft.com/office/drawing/2014/main" id="{2994FF0C-6D52-48E5-805B-F577C17FDB4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13" name="Group 498">
                <a:extLst>
                  <a:ext uri="{FF2B5EF4-FFF2-40B4-BE49-F238E27FC236}">
                    <a16:creationId xmlns:a16="http://schemas.microsoft.com/office/drawing/2014/main" id="{7E246A05-E579-4FA2-86E8-CF2C28DBB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0273" y="3090515"/>
                <a:ext cx="1980975" cy="266179"/>
                <a:chOff x="2574356" y="3076575"/>
                <a:chExt cx="1980975" cy="266179"/>
              </a:xfrm>
            </p:grpSpPr>
            <p:grpSp>
              <p:nvGrpSpPr>
                <p:cNvPr id="14" name="Group 499">
                  <a:extLst>
                    <a:ext uri="{FF2B5EF4-FFF2-40B4-BE49-F238E27FC236}">
                      <a16:creationId xmlns:a16="http://schemas.microsoft.com/office/drawing/2014/main" id="{FB69C5D3-7BC1-459A-8E5E-DD611306C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18" name="Group 507">
                    <a:extLst>
                      <a:ext uri="{FF2B5EF4-FFF2-40B4-BE49-F238E27FC236}">
                        <a16:creationId xmlns:a16="http://schemas.microsoft.com/office/drawing/2014/main" id="{86F8C94C-51B3-4A63-957F-7C74A78D5C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2" name="Straight Connector 511">
                      <a:extLst>
                        <a:ext uri="{FF2B5EF4-FFF2-40B4-BE49-F238E27FC236}">
                          <a16:creationId xmlns:a16="http://schemas.microsoft.com/office/drawing/2014/main" id="{1A0795A9-6E53-43B3-A3F3-EB1600102CF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" name="Straight Connector 512">
                      <a:extLst>
                        <a:ext uri="{FF2B5EF4-FFF2-40B4-BE49-F238E27FC236}">
                          <a16:creationId xmlns:a16="http://schemas.microsoft.com/office/drawing/2014/main" id="{428511A1-5C98-45CA-9366-ADDDE1CD4E1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" name="Group 508">
                    <a:extLst>
                      <a:ext uri="{FF2B5EF4-FFF2-40B4-BE49-F238E27FC236}">
                        <a16:creationId xmlns:a16="http://schemas.microsoft.com/office/drawing/2014/main" id="{B73A49C4-73BA-4240-B7D2-151E72A86C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0" name="Straight Connector 509">
                      <a:extLst>
                        <a:ext uri="{FF2B5EF4-FFF2-40B4-BE49-F238E27FC236}">
                          <a16:creationId xmlns:a16="http://schemas.microsoft.com/office/drawing/2014/main" id="{1CDE3FFA-705C-420C-B82D-06A7DCDEF47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" name="Straight Connector 510">
                      <a:extLst>
                        <a:ext uri="{FF2B5EF4-FFF2-40B4-BE49-F238E27FC236}">
                          <a16:creationId xmlns:a16="http://schemas.microsoft.com/office/drawing/2014/main" id="{023E3C75-6199-4FC1-982D-3736FA7398F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5" name="Group 501">
                  <a:extLst>
                    <a:ext uri="{FF2B5EF4-FFF2-40B4-BE49-F238E27FC236}">
                      <a16:creationId xmlns:a16="http://schemas.microsoft.com/office/drawing/2014/main" id="{B621E8C6-0601-4D8C-959E-C89E97235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4043" y="3081512"/>
                  <a:ext cx="671288" cy="261242"/>
                  <a:chOff x="2574356" y="3076575"/>
                  <a:chExt cx="671287" cy="261242"/>
                </a:xfrm>
              </p:grpSpPr>
              <p:cxnSp>
                <p:nvCxnSpPr>
                  <p:cNvPr id="16" name="Straight Connector 505">
                    <a:extLst>
                      <a:ext uri="{FF2B5EF4-FFF2-40B4-BE49-F238E27FC236}">
                        <a16:creationId xmlns:a16="http://schemas.microsoft.com/office/drawing/2014/main" id="{A5BBBFA8-2886-44BB-B1B9-46C68DD3505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Straight Connector 506">
                    <a:extLst>
                      <a:ext uri="{FF2B5EF4-FFF2-40B4-BE49-F238E27FC236}">
                        <a16:creationId xmlns:a16="http://schemas.microsoft.com/office/drawing/2014/main" id="{30F30241-BA65-46A4-B3F5-3A82D41BB0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38" name="Group 467">
              <a:extLst>
                <a:ext uri="{FF2B5EF4-FFF2-40B4-BE49-F238E27FC236}">
                  <a16:creationId xmlns:a16="http://schemas.microsoft.com/office/drawing/2014/main" id="{90B589B1-A043-4D44-9E46-8D7911BDF51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324422" y="3416345"/>
              <a:ext cx="1894652" cy="231649"/>
              <a:chOff x="2574356" y="3076575"/>
              <a:chExt cx="2635819" cy="270594"/>
            </a:xfrm>
          </p:grpSpPr>
          <p:grpSp>
            <p:nvGrpSpPr>
              <p:cNvPr id="39" name="Group 483">
                <a:extLst>
                  <a:ext uri="{FF2B5EF4-FFF2-40B4-BE49-F238E27FC236}">
                    <a16:creationId xmlns:a16="http://schemas.microsoft.com/office/drawing/2014/main" id="{752E4123-C6F0-4F2D-AAB6-6E6DA4338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47" name="Group 491">
                  <a:extLst>
                    <a:ext uri="{FF2B5EF4-FFF2-40B4-BE49-F238E27FC236}">
                      <a16:creationId xmlns:a16="http://schemas.microsoft.com/office/drawing/2014/main" id="{8C550066-CB89-47E9-B01F-F0254DFAB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51" name="Straight Connector 495">
                    <a:extLst>
                      <a:ext uri="{FF2B5EF4-FFF2-40B4-BE49-F238E27FC236}">
                        <a16:creationId xmlns:a16="http://schemas.microsoft.com/office/drawing/2014/main" id="{11511E13-032A-4CD9-9212-61006DEE81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" name="Straight Connector 496">
                    <a:extLst>
                      <a:ext uri="{FF2B5EF4-FFF2-40B4-BE49-F238E27FC236}">
                        <a16:creationId xmlns:a16="http://schemas.microsoft.com/office/drawing/2014/main" id="{32EE4FE1-6EAB-4F6A-BB97-B4CD722C31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8" name="Group 492">
                  <a:extLst>
                    <a:ext uri="{FF2B5EF4-FFF2-40B4-BE49-F238E27FC236}">
                      <a16:creationId xmlns:a16="http://schemas.microsoft.com/office/drawing/2014/main" id="{AB40B21F-B464-49AD-A3BC-FC77719C5C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9" name="Straight Connector 493">
                    <a:extLst>
                      <a:ext uri="{FF2B5EF4-FFF2-40B4-BE49-F238E27FC236}">
                        <a16:creationId xmlns:a16="http://schemas.microsoft.com/office/drawing/2014/main" id="{07CB015E-D62E-4099-B9C1-CE46BF8035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" name="Straight Connector 494">
                    <a:extLst>
                      <a:ext uri="{FF2B5EF4-FFF2-40B4-BE49-F238E27FC236}">
                        <a16:creationId xmlns:a16="http://schemas.microsoft.com/office/drawing/2014/main" id="{6A44E52F-EA52-46CB-87F9-0E13DBE3B7B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40" name="Group 484">
                <a:extLst>
                  <a:ext uri="{FF2B5EF4-FFF2-40B4-BE49-F238E27FC236}">
                    <a16:creationId xmlns:a16="http://schemas.microsoft.com/office/drawing/2014/main" id="{812385D5-D490-4BBC-85DB-A645431C4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4044" y="3081512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41" name="Group 485">
                  <a:extLst>
                    <a:ext uri="{FF2B5EF4-FFF2-40B4-BE49-F238E27FC236}">
                      <a16:creationId xmlns:a16="http://schemas.microsoft.com/office/drawing/2014/main" id="{9424E0A8-933E-4433-A994-2B97A47857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5" name="Straight Connector 489">
                    <a:extLst>
                      <a:ext uri="{FF2B5EF4-FFF2-40B4-BE49-F238E27FC236}">
                        <a16:creationId xmlns:a16="http://schemas.microsoft.com/office/drawing/2014/main" id="{1BBE1E12-95BB-4847-B1DD-81C259EB25E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Straight Connector 490">
                    <a:extLst>
                      <a:ext uri="{FF2B5EF4-FFF2-40B4-BE49-F238E27FC236}">
                        <a16:creationId xmlns:a16="http://schemas.microsoft.com/office/drawing/2014/main" id="{C57F9762-6770-42C3-89DE-FC5E0691A9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" name="Group 486">
                  <a:extLst>
                    <a:ext uri="{FF2B5EF4-FFF2-40B4-BE49-F238E27FC236}">
                      <a16:creationId xmlns:a16="http://schemas.microsoft.com/office/drawing/2014/main" id="{9EB289B2-AF43-4A42-A6BF-4ACB2E3D4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3" name="Straight Connector 487">
                    <a:extLst>
                      <a:ext uri="{FF2B5EF4-FFF2-40B4-BE49-F238E27FC236}">
                        <a16:creationId xmlns:a16="http://schemas.microsoft.com/office/drawing/2014/main" id="{25BD1F0D-F0C4-42F7-8932-240E871A1FC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88">
                    <a:extLst>
                      <a:ext uri="{FF2B5EF4-FFF2-40B4-BE49-F238E27FC236}">
                        <a16:creationId xmlns:a16="http://schemas.microsoft.com/office/drawing/2014/main" id="{8B2509C7-27EF-4AE9-9445-3726E5D09B4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53" name="Group 469">
              <a:extLst>
                <a:ext uri="{FF2B5EF4-FFF2-40B4-BE49-F238E27FC236}">
                  <a16:creationId xmlns:a16="http://schemas.microsoft.com/office/drawing/2014/main" id="{BE50084B-EE02-4CDC-B420-E69FA383E27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385491" y="3408637"/>
              <a:ext cx="953236" cy="227423"/>
              <a:chOff x="2574356" y="3076575"/>
              <a:chExt cx="1326131" cy="265657"/>
            </a:xfrm>
          </p:grpSpPr>
          <p:grpSp>
            <p:nvGrpSpPr>
              <p:cNvPr id="54" name="Group 477">
                <a:extLst>
                  <a:ext uri="{FF2B5EF4-FFF2-40B4-BE49-F238E27FC236}">
                    <a16:creationId xmlns:a16="http://schemas.microsoft.com/office/drawing/2014/main" id="{88812393-8B5B-44B5-A5D4-6A282ED90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58" name="Straight Connector 481">
                  <a:extLst>
                    <a:ext uri="{FF2B5EF4-FFF2-40B4-BE49-F238E27FC236}">
                      <a16:creationId xmlns:a16="http://schemas.microsoft.com/office/drawing/2014/main" id="{2730615F-CA77-4581-8602-588BB1EE74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Straight Connector 482">
                  <a:extLst>
                    <a:ext uri="{FF2B5EF4-FFF2-40B4-BE49-F238E27FC236}">
                      <a16:creationId xmlns:a16="http://schemas.microsoft.com/office/drawing/2014/main" id="{28611389-079D-4470-BF1B-6AA894C5FE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5" name="Group 478">
                <a:extLst>
                  <a:ext uri="{FF2B5EF4-FFF2-40B4-BE49-F238E27FC236}">
                    <a16:creationId xmlns:a16="http://schemas.microsoft.com/office/drawing/2014/main" id="{C19CC2FD-490E-4829-8D7C-12F429263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9200" y="3080990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56" name="Straight Connector 479">
                  <a:extLst>
                    <a:ext uri="{FF2B5EF4-FFF2-40B4-BE49-F238E27FC236}">
                      <a16:creationId xmlns:a16="http://schemas.microsoft.com/office/drawing/2014/main" id="{3FAFF5B5-FC73-4388-A684-64FA19CE0D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Straight Connector 480">
                  <a:extLst>
                    <a:ext uri="{FF2B5EF4-FFF2-40B4-BE49-F238E27FC236}">
                      <a16:creationId xmlns:a16="http://schemas.microsoft.com/office/drawing/2014/main" id="{F90C35FA-8122-494C-98D3-74AE8CB4CFB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" name="Group 471">
              <a:extLst>
                <a:ext uri="{FF2B5EF4-FFF2-40B4-BE49-F238E27FC236}">
                  <a16:creationId xmlns:a16="http://schemas.microsoft.com/office/drawing/2014/main" id="{17AD005A-5DBB-4C0B-AF0D-BA36E2537EB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14783" y="3408191"/>
              <a:ext cx="482528" cy="223643"/>
              <a:chOff x="2574356" y="3076575"/>
              <a:chExt cx="671288" cy="261241"/>
            </a:xfrm>
          </p:grpSpPr>
          <p:cxnSp>
            <p:nvCxnSpPr>
              <p:cNvPr id="61" name="Straight Connector 475">
                <a:extLst>
                  <a:ext uri="{FF2B5EF4-FFF2-40B4-BE49-F238E27FC236}">
                    <a16:creationId xmlns:a16="http://schemas.microsoft.com/office/drawing/2014/main" id="{76CDB184-87A4-45DA-8FA2-45A7191254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4356" y="3076575"/>
                <a:ext cx="342675" cy="256480"/>
              </a:xfrm>
              <a:prstGeom prst="line">
                <a:avLst/>
              </a:prstGeom>
              <a:noFill/>
              <a:ln w="22225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476">
                <a:extLst>
                  <a:ext uri="{FF2B5EF4-FFF2-40B4-BE49-F238E27FC236}">
                    <a16:creationId xmlns:a16="http://schemas.microsoft.com/office/drawing/2014/main" id="{A1EF25A2-129F-4045-BB26-E6EF5D1A65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02968" y="3081337"/>
                <a:ext cx="342675" cy="256480"/>
              </a:xfrm>
              <a:prstGeom prst="line">
                <a:avLst/>
              </a:prstGeom>
              <a:noFill/>
              <a:ln w="22225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Group 437">
              <a:extLst>
                <a:ext uri="{FF2B5EF4-FFF2-40B4-BE49-F238E27FC236}">
                  <a16:creationId xmlns:a16="http://schemas.microsoft.com/office/drawing/2014/main" id="{4A0B12A4-D0C1-456B-A5C9-3FA3BED652D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4356943" y="1496648"/>
              <a:ext cx="1894653" cy="231650"/>
              <a:chOff x="2574356" y="3076575"/>
              <a:chExt cx="2635819" cy="270594"/>
            </a:xfrm>
          </p:grpSpPr>
          <p:grpSp>
            <p:nvGrpSpPr>
              <p:cNvPr id="64" name="Group 453">
                <a:extLst>
                  <a:ext uri="{FF2B5EF4-FFF2-40B4-BE49-F238E27FC236}">
                    <a16:creationId xmlns:a16="http://schemas.microsoft.com/office/drawing/2014/main" id="{D77EFA84-5B32-43B9-8090-8E73386B7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72" name="Group 461">
                  <a:extLst>
                    <a:ext uri="{FF2B5EF4-FFF2-40B4-BE49-F238E27FC236}">
                      <a16:creationId xmlns:a16="http://schemas.microsoft.com/office/drawing/2014/main" id="{0FF16218-15C4-4C91-AE2A-912D61BAE2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6" name="Straight Connector 465">
                    <a:extLst>
                      <a:ext uri="{FF2B5EF4-FFF2-40B4-BE49-F238E27FC236}">
                        <a16:creationId xmlns:a16="http://schemas.microsoft.com/office/drawing/2014/main" id="{F7EB21D8-D807-4B21-90D0-1E1238D832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" name="Straight Connector 466">
                    <a:extLst>
                      <a:ext uri="{FF2B5EF4-FFF2-40B4-BE49-F238E27FC236}">
                        <a16:creationId xmlns:a16="http://schemas.microsoft.com/office/drawing/2014/main" id="{522FB75B-5569-4090-BCB6-A02E3F30B66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3" name="Group 462">
                  <a:extLst>
                    <a:ext uri="{FF2B5EF4-FFF2-40B4-BE49-F238E27FC236}">
                      <a16:creationId xmlns:a16="http://schemas.microsoft.com/office/drawing/2014/main" id="{8603AEA8-6736-48A5-B609-68D5AA5AD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4" name="Straight Connector 463">
                    <a:extLst>
                      <a:ext uri="{FF2B5EF4-FFF2-40B4-BE49-F238E27FC236}">
                        <a16:creationId xmlns:a16="http://schemas.microsoft.com/office/drawing/2014/main" id="{C8B5A0C1-B2E7-4A3E-86D3-6F6DAC64143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5" name="Straight Connector 464">
                    <a:extLst>
                      <a:ext uri="{FF2B5EF4-FFF2-40B4-BE49-F238E27FC236}">
                        <a16:creationId xmlns:a16="http://schemas.microsoft.com/office/drawing/2014/main" id="{B35FDA9A-2F93-4E65-ABCB-CED033E3575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65" name="Group 454">
                <a:extLst>
                  <a:ext uri="{FF2B5EF4-FFF2-40B4-BE49-F238E27FC236}">
                    <a16:creationId xmlns:a16="http://schemas.microsoft.com/office/drawing/2014/main" id="{04DE1535-22BA-4E64-B195-7A57DA77C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4044" y="3081512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66" name="Group 455">
                  <a:extLst>
                    <a:ext uri="{FF2B5EF4-FFF2-40B4-BE49-F238E27FC236}">
                      <a16:creationId xmlns:a16="http://schemas.microsoft.com/office/drawing/2014/main" id="{28B204EC-5547-4539-9645-109A24B441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0" name="Straight Connector 459">
                    <a:extLst>
                      <a:ext uri="{FF2B5EF4-FFF2-40B4-BE49-F238E27FC236}">
                        <a16:creationId xmlns:a16="http://schemas.microsoft.com/office/drawing/2014/main" id="{CC30E8D1-6EE4-4ED7-9D7D-EE778281D18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1" name="Straight Connector 460">
                    <a:extLst>
                      <a:ext uri="{FF2B5EF4-FFF2-40B4-BE49-F238E27FC236}">
                        <a16:creationId xmlns:a16="http://schemas.microsoft.com/office/drawing/2014/main" id="{9FC61D40-7282-469B-B8EC-46B75CF2BB6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7" name="Group 456">
                  <a:extLst>
                    <a:ext uri="{FF2B5EF4-FFF2-40B4-BE49-F238E27FC236}">
                      <a16:creationId xmlns:a16="http://schemas.microsoft.com/office/drawing/2014/main" id="{E786CB03-267E-4CA6-96DC-82798DE38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68" name="Straight Connector 457">
                    <a:extLst>
                      <a:ext uri="{FF2B5EF4-FFF2-40B4-BE49-F238E27FC236}">
                        <a16:creationId xmlns:a16="http://schemas.microsoft.com/office/drawing/2014/main" id="{DA2EF224-902E-4326-B835-8834AA56EA5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9" name="Straight Connector 458">
                    <a:extLst>
                      <a:ext uri="{FF2B5EF4-FFF2-40B4-BE49-F238E27FC236}">
                        <a16:creationId xmlns:a16="http://schemas.microsoft.com/office/drawing/2014/main" id="{E89F3164-4191-4290-9AE6-775B3AE349B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78" name="Group 439">
              <a:extLst>
                <a:ext uri="{FF2B5EF4-FFF2-40B4-BE49-F238E27FC236}">
                  <a16:creationId xmlns:a16="http://schemas.microsoft.com/office/drawing/2014/main" id="{AACFA115-3AC8-4E2C-8958-839A99BF58A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3418013" y="1508583"/>
              <a:ext cx="953236" cy="227422"/>
              <a:chOff x="2574356" y="3076575"/>
              <a:chExt cx="1326131" cy="265657"/>
            </a:xfrm>
          </p:grpSpPr>
          <p:grpSp>
            <p:nvGrpSpPr>
              <p:cNvPr id="79" name="Group 447">
                <a:extLst>
                  <a:ext uri="{FF2B5EF4-FFF2-40B4-BE49-F238E27FC236}">
                    <a16:creationId xmlns:a16="http://schemas.microsoft.com/office/drawing/2014/main" id="{766A6213-8ACD-4433-8FE6-EE2E89496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83" name="Straight Connector 451">
                  <a:extLst>
                    <a:ext uri="{FF2B5EF4-FFF2-40B4-BE49-F238E27FC236}">
                      <a16:creationId xmlns:a16="http://schemas.microsoft.com/office/drawing/2014/main" id="{63A74C9E-2C93-4110-8F98-870E8C383E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Straight Connector 452">
                  <a:extLst>
                    <a:ext uri="{FF2B5EF4-FFF2-40B4-BE49-F238E27FC236}">
                      <a16:creationId xmlns:a16="http://schemas.microsoft.com/office/drawing/2014/main" id="{27D92CD7-8DEB-49D4-810F-6BE5A96C55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0" name="Group 448">
                <a:extLst>
                  <a:ext uri="{FF2B5EF4-FFF2-40B4-BE49-F238E27FC236}">
                    <a16:creationId xmlns:a16="http://schemas.microsoft.com/office/drawing/2014/main" id="{185539E3-FFD4-4746-9BFD-F18313149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9200" y="3080990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81" name="Straight Connector 449">
                  <a:extLst>
                    <a:ext uri="{FF2B5EF4-FFF2-40B4-BE49-F238E27FC236}">
                      <a16:creationId xmlns:a16="http://schemas.microsoft.com/office/drawing/2014/main" id="{187C83C5-A30E-4C8C-B825-6F571F149F0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Straight Connector 450">
                  <a:extLst>
                    <a:ext uri="{FF2B5EF4-FFF2-40B4-BE49-F238E27FC236}">
                      <a16:creationId xmlns:a16="http://schemas.microsoft.com/office/drawing/2014/main" id="{30418E8B-C8ED-472C-A375-B2505B3877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85" name="Straight Connector 434">
              <a:extLst>
                <a:ext uri="{FF2B5EF4-FFF2-40B4-BE49-F238E27FC236}">
                  <a16:creationId xmlns:a16="http://schemas.microsoft.com/office/drawing/2014/main" id="{716193A6-24CE-48F5-B843-7CF9588A6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585461" y="2558599"/>
              <a:ext cx="201978" cy="180042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435">
              <a:extLst>
                <a:ext uri="{FF2B5EF4-FFF2-40B4-BE49-F238E27FC236}">
                  <a16:creationId xmlns:a16="http://schemas.microsoft.com/office/drawing/2014/main" id="{371F4A12-0D46-45F3-A8C7-7C0812E4F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769664" y="3511634"/>
              <a:ext cx="201977" cy="180043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436">
              <a:extLst>
                <a:ext uri="{FF2B5EF4-FFF2-40B4-BE49-F238E27FC236}">
                  <a16:creationId xmlns:a16="http://schemas.microsoft.com/office/drawing/2014/main" id="{C40DB17D-B2AD-4371-AED8-11D88B75E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166221" y="3511634"/>
              <a:ext cx="201977" cy="180043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466">
              <a:extLst>
                <a:ext uri="{FF2B5EF4-FFF2-40B4-BE49-F238E27FC236}">
                  <a16:creationId xmlns:a16="http://schemas.microsoft.com/office/drawing/2014/main" id="{1B88A33E-2CFA-4BF5-983A-7C2BA70A33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98697" y="2393442"/>
              <a:ext cx="321194" cy="23572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496">
              <a:extLst>
                <a:ext uri="{FF2B5EF4-FFF2-40B4-BE49-F238E27FC236}">
                  <a16:creationId xmlns:a16="http://schemas.microsoft.com/office/drawing/2014/main" id="{CEC7EADA-07B6-4F36-B38D-A434D24BBE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13794" y="3428716"/>
              <a:ext cx="339928" cy="231500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FBD8E65-985D-4E65-950C-600A9DA64A22}"/>
                </a:ext>
              </a:extLst>
            </p:cNvPr>
            <p:cNvSpPr/>
            <p:nvPr/>
          </p:nvSpPr>
          <p:spPr>
            <a:xfrm>
              <a:off x="6886375" y="1676799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57E66DA-508D-4A07-8ED6-035754AB2D34}"/>
                </a:ext>
              </a:extLst>
            </p:cNvPr>
            <p:cNvSpPr/>
            <p:nvPr/>
          </p:nvSpPr>
          <p:spPr>
            <a:xfrm>
              <a:off x="6473500" y="2506893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B67372-1C9A-4BA6-BD49-E426E482F47D}"/>
                </a:ext>
              </a:extLst>
            </p:cNvPr>
            <p:cNvSpPr/>
            <p:nvPr/>
          </p:nvSpPr>
          <p:spPr>
            <a:xfrm>
              <a:off x="6098308" y="1810850"/>
              <a:ext cx="138000" cy="175432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61B05AA-EF2E-46A3-B9C6-17CDB2895B39}"/>
                </a:ext>
              </a:extLst>
            </p:cNvPr>
            <p:cNvSpPr/>
            <p:nvPr/>
          </p:nvSpPr>
          <p:spPr>
            <a:xfrm>
              <a:off x="6883105" y="3336981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2B57CE2-E8AF-4508-BF7E-010493F06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0061" y="2058807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DBD2625-0785-4963-9E52-6D280CD00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765" y="2058807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466">
              <a:extLst>
                <a:ext uri="{FF2B5EF4-FFF2-40B4-BE49-F238E27FC236}">
                  <a16:creationId xmlns:a16="http://schemas.microsoft.com/office/drawing/2014/main" id="{4216C7FA-EFC5-4092-BB7F-B73F7AE52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195765" y="2389365"/>
              <a:ext cx="192361" cy="15209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35B6DA2-A902-46EC-A681-3580EA465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0089" y="3667863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BBDE590-01F3-43C2-8F77-0CDAB4B6AA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5793" y="3667863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466">
              <a:extLst>
                <a:ext uri="{FF2B5EF4-FFF2-40B4-BE49-F238E27FC236}">
                  <a16:creationId xmlns:a16="http://schemas.microsoft.com/office/drawing/2014/main" id="{829DF19A-64D5-49BC-A17A-62A21C8BE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21737" y="3518271"/>
              <a:ext cx="192361" cy="15209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FF72929-E988-4979-8A0B-C5152AD80554}"/>
                </a:ext>
              </a:extLst>
            </p:cNvPr>
            <p:cNvCxnSpPr/>
            <p:nvPr/>
          </p:nvCxnSpPr>
          <p:spPr>
            <a:xfrm flipH="1">
              <a:off x="6737819" y="2600162"/>
              <a:ext cx="262228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F087DD-0FA1-4C1E-B26C-684A3BF4378A}"/>
                </a:ext>
              </a:extLst>
            </p:cNvPr>
            <p:cNvSpPr/>
            <p:nvPr/>
          </p:nvSpPr>
          <p:spPr>
            <a:xfrm>
              <a:off x="6242616" y="1162050"/>
              <a:ext cx="340519" cy="547688"/>
            </a:xfrm>
            <a:custGeom>
              <a:avLst/>
              <a:gdLst>
                <a:gd name="connsiteX0" fmla="*/ 0 w 340519"/>
                <a:gd name="connsiteY0" fmla="*/ 547688 h 547688"/>
                <a:gd name="connsiteX1" fmla="*/ 338138 w 340519"/>
                <a:gd name="connsiteY1" fmla="*/ 316706 h 547688"/>
                <a:gd name="connsiteX2" fmla="*/ 340519 w 340519"/>
                <a:gd name="connsiteY2" fmla="*/ 0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519" h="547688">
                  <a:moveTo>
                    <a:pt x="0" y="547688"/>
                  </a:moveTo>
                  <a:lnTo>
                    <a:pt x="338138" y="316706"/>
                  </a:lnTo>
                  <a:cubicBezTo>
                    <a:pt x="338932" y="211137"/>
                    <a:pt x="339725" y="105569"/>
                    <a:pt x="340519" y="0"/>
                  </a:cubicBezTo>
                </a:path>
              </a:pathLst>
            </a:cu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A8EF607-BDCA-4C37-8C93-B85728DEFBA5}"/>
                </a:ext>
              </a:extLst>
            </p:cNvPr>
            <p:cNvSpPr/>
            <p:nvPr/>
          </p:nvSpPr>
          <p:spPr>
            <a:xfrm>
              <a:off x="7006998" y="1895475"/>
              <a:ext cx="209550" cy="1381125"/>
            </a:xfrm>
            <a:custGeom>
              <a:avLst/>
              <a:gdLst>
                <a:gd name="connsiteX0" fmla="*/ 71437 w 209550"/>
                <a:gd name="connsiteY0" fmla="*/ 0 h 1381125"/>
                <a:gd name="connsiteX1" fmla="*/ 209550 w 209550"/>
                <a:gd name="connsiteY1" fmla="*/ 276225 h 1381125"/>
                <a:gd name="connsiteX2" fmla="*/ 0 w 209550"/>
                <a:gd name="connsiteY2" fmla="*/ 695325 h 1381125"/>
                <a:gd name="connsiteX3" fmla="*/ 209550 w 209550"/>
                <a:gd name="connsiteY3" fmla="*/ 1114425 h 1381125"/>
                <a:gd name="connsiteX4" fmla="*/ 76200 w 209550"/>
                <a:gd name="connsiteY4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381125">
                  <a:moveTo>
                    <a:pt x="71437" y="0"/>
                  </a:moveTo>
                  <a:lnTo>
                    <a:pt x="209550" y="276225"/>
                  </a:lnTo>
                  <a:lnTo>
                    <a:pt x="0" y="695325"/>
                  </a:lnTo>
                  <a:lnTo>
                    <a:pt x="209550" y="1114425"/>
                  </a:lnTo>
                  <a:lnTo>
                    <a:pt x="76200" y="1381125"/>
                  </a:lnTo>
                </a:path>
              </a:pathLst>
            </a:cu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58389A7-B19A-470D-BE9A-F61D1979E528}"/>
                </a:ext>
              </a:extLst>
            </p:cNvPr>
            <p:cNvCxnSpPr>
              <a:stCxn id="104" idx="2"/>
            </p:cNvCxnSpPr>
            <p:nvPr/>
          </p:nvCxnSpPr>
          <p:spPr bwMode="auto">
            <a:xfrm flipH="1">
              <a:off x="6743869" y="2590800"/>
              <a:ext cx="263129" cy="9362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754D472-A88C-46C0-9C01-B8B3F20D79A1}"/>
                </a:ext>
              </a:extLst>
            </p:cNvPr>
            <p:cNvSpPr/>
            <p:nvPr/>
          </p:nvSpPr>
          <p:spPr>
            <a:xfrm>
              <a:off x="6525009" y="4049835"/>
              <a:ext cx="138000" cy="175432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6FC5FC75-D816-4FB7-B284-8DBB3BAD3B20}"/>
              </a:ext>
            </a:extLst>
          </p:cNvPr>
          <p:cNvSpPr/>
          <p:nvPr/>
        </p:nvSpPr>
        <p:spPr>
          <a:xfrm>
            <a:off x="6630963" y="949504"/>
            <a:ext cx="164780" cy="166288"/>
          </a:xfrm>
          <a:prstGeom prst="ellips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F16887-8BB7-4362-829E-8EEE0AB03A62}"/>
              </a:ext>
            </a:extLst>
          </p:cNvPr>
          <p:cNvSpPr/>
          <p:nvPr/>
        </p:nvSpPr>
        <p:spPr>
          <a:xfrm>
            <a:off x="6743547" y="1178394"/>
            <a:ext cx="195943" cy="478971"/>
          </a:xfrm>
          <a:custGeom>
            <a:avLst/>
            <a:gdLst>
              <a:gd name="connsiteX0" fmla="*/ 4355 w 195943"/>
              <a:gd name="connsiteY0" fmla="*/ 0 h 478971"/>
              <a:gd name="connsiteX1" fmla="*/ 0 w 195943"/>
              <a:gd name="connsiteY1" fmla="*/ 326571 h 478971"/>
              <a:gd name="connsiteX2" fmla="*/ 195943 w 195943"/>
              <a:gd name="connsiteY2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3" h="478971">
                <a:moveTo>
                  <a:pt x="4355" y="0"/>
                </a:moveTo>
                <a:cubicBezTo>
                  <a:pt x="2903" y="108857"/>
                  <a:pt x="1452" y="217714"/>
                  <a:pt x="0" y="326571"/>
                </a:cubicBezTo>
                <a:lnTo>
                  <a:pt x="195943" y="478971"/>
                </a:lnTo>
              </a:path>
            </a:pathLst>
          </a:custGeom>
          <a:noFill/>
          <a:ln w="22225" algn="ctr">
            <a:solidFill>
              <a:srgbClr val="89DB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4920700F-3293-4F7F-B084-995529F5E9D8}"/>
              </a:ext>
            </a:extLst>
          </p:cNvPr>
          <p:cNvSpPr/>
          <p:nvPr/>
        </p:nvSpPr>
        <p:spPr>
          <a:xfrm>
            <a:off x="7424023" y="3785930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735E195B-D2E9-4FB6-BABE-724037F980F8}"/>
              </a:ext>
            </a:extLst>
          </p:cNvPr>
          <p:cNvSpPr/>
          <p:nvPr/>
        </p:nvSpPr>
        <p:spPr>
          <a:xfrm>
            <a:off x="7414593" y="3313109"/>
            <a:ext cx="209359" cy="205930"/>
          </a:xfrm>
          <a:custGeom>
            <a:avLst/>
            <a:gdLst>
              <a:gd name="connsiteX0" fmla="*/ 104680 w 209359"/>
              <a:gd name="connsiteY0" fmla="*/ 205931 h 205930"/>
              <a:gd name="connsiteX1" fmla="*/ 0 w 209359"/>
              <a:gd name="connsiteY1" fmla="*/ 101251 h 205930"/>
              <a:gd name="connsiteX2" fmla="*/ 104680 w 209359"/>
              <a:gd name="connsiteY2" fmla="*/ 0 h 205930"/>
              <a:gd name="connsiteX3" fmla="*/ 209360 w 209359"/>
              <a:gd name="connsiteY3" fmla="*/ 101251 h 205930"/>
              <a:gd name="connsiteX4" fmla="*/ 104680 w 209359"/>
              <a:gd name="connsiteY4" fmla="*/ 205931 h 2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59" h="205930">
                <a:moveTo>
                  <a:pt x="104680" y="205931"/>
                </a:moveTo>
                <a:lnTo>
                  <a:pt x="0" y="101251"/>
                </a:lnTo>
                <a:lnTo>
                  <a:pt x="104680" y="0"/>
                </a:lnTo>
                <a:lnTo>
                  <a:pt x="209360" y="101251"/>
                </a:lnTo>
                <a:lnTo>
                  <a:pt x="104680" y="205931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0E07FD01-D372-4C89-91F7-E9BF8CEF5D0E}"/>
              </a:ext>
            </a:extLst>
          </p:cNvPr>
          <p:cNvSpPr/>
          <p:nvPr/>
        </p:nvSpPr>
        <p:spPr>
          <a:xfrm>
            <a:off x="6976348" y="3785359"/>
            <a:ext cx="190500" cy="190500"/>
          </a:xfrm>
          <a:custGeom>
            <a:avLst/>
            <a:gdLst>
              <a:gd name="connsiteX0" fmla="*/ 0 w 190500"/>
              <a:gd name="connsiteY0" fmla="*/ 0 h 190500"/>
              <a:gd name="connsiteX1" fmla="*/ 190500 w 190500"/>
              <a:gd name="connsiteY1" fmla="*/ 0 h 190500"/>
              <a:gd name="connsiteX2" fmla="*/ 190500 w 190500"/>
              <a:gd name="connsiteY2" fmla="*/ 190500 h 190500"/>
              <a:gd name="connsiteX3" fmla="*/ 0 w 1905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90500">
                <a:moveTo>
                  <a:pt x="0" y="0"/>
                </a:moveTo>
                <a:lnTo>
                  <a:pt x="190500" y="0"/>
                </a:lnTo>
                <a:lnTo>
                  <a:pt x="190500" y="19050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034027C4-9B66-4066-950C-8B0B70027B51}"/>
              </a:ext>
            </a:extLst>
          </p:cNvPr>
          <p:cNvSpPr/>
          <p:nvPr/>
        </p:nvSpPr>
        <p:spPr>
          <a:xfrm>
            <a:off x="7183611" y="3814566"/>
            <a:ext cx="201072" cy="133404"/>
          </a:xfrm>
          <a:custGeom>
            <a:avLst/>
            <a:gdLst>
              <a:gd name="connsiteX0" fmla="*/ 201073 w 201072"/>
              <a:gd name="connsiteY0" fmla="*/ 47564 h 133404"/>
              <a:gd name="connsiteX1" fmla="*/ 59436 w 201072"/>
              <a:gd name="connsiteY1" fmla="*/ 47564 h 133404"/>
              <a:gd name="connsiteX2" fmla="*/ 78486 w 201072"/>
              <a:gd name="connsiteY2" fmla="*/ 28514 h 133404"/>
              <a:gd name="connsiteX3" fmla="*/ 78486 w 201072"/>
              <a:gd name="connsiteY3" fmla="*/ 4892 h 133404"/>
              <a:gd name="connsiteX4" fmla="*/ 54864 w 201072"/>
              <a:gd name="connsiteY4" fmla="*/ 4892 h 133404"/>
              <a:gd name="connsiteX5" fmla="*/ 4858 w 201072"/>
              <a:gd name="connsiteY5" fmla="*/ 54898 h 133404"/>
              <a:gd name="connsiteX6" fmla="*/ 0 w 201072"/>
              <a:gd name="connsiteY6" fmla="*/ 66709 h 133404"/>
              <a:gd name="connsiteX7" fmla="*/ 4858 w 201072"/>
              <a:gd name="connsiteY7" fmla="*/ 78520 h 133404"/>
              <a:gd name="connsiteX8" fmla="*/ 54864 w 201072"/>
              <a:gd name="connsiteY8" fmla="*/ 128526 h 133404"/>
              <a:gd name="connsiteX9" fmla="*/ 78534 w 201072"/>
              <a:gd name="connsiteY9" fmla="*/ 128479 h 133404"/>
              <a:gd name="connsiteX10" fmla="*/ 78486 w 201072"/>
              <a:gd name="connsiteY10" fmla="*/ 104809 h 133404"/>
              <a:gd name="connsiteX11" fmla="*/ 59436 w 201072"/>
              <a:gd name="connsiteY11" fmla="*/ 85759 h 133404"/>
              <a:gd name="connsiteX12" fmla="*/ 201073 w 201072"/>
              <a:gd name="connsiteY12" fmla="*/ 85759 h 1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072" h="133404">
                <a:moveTo>
                  <a:pt x="201073" y="47564"/>
                </a:moveTo>
                <a:lnTo>
                  <a:pt x="59436" y="47564"/>
                </a:lnTo>
                <a:lnTo>
                  <a:pt x="78486" y="28514"/>
                </a:lnTo>
                <a:cubicBezTo>
                  <a:pt x="85009" y="21991"/>
                  <a:pt x="85009" y="11415"/>
                  <a:pt x="78486" y="4892"/>
                </a:cubicBezTo>
                <a:cubicBezTo>
                  <a:pt x="71963" y="-1631"/>
                  <a:pt x="61387" y="-1631"/>
                  <a:pt x="54864" y="4892"/>
                </a:cubicBezTo>
                <a:lnTo>
                  <a:pt x="4858" y="54898"/>
                </a:lnTo>
                <a:cubicBezTo>
                  <a:pt x="1778" y="58062"/>
                  <a:pt x="38" y="62293"/>
                  <a:pt x="0" y="66709"/>
                </a:cubicBezTo>
                <a:cubicBezTo>
                  <a:pt x="18" y="71129"/>
                  <a:pt x="1761" y="75367"/>
                  <a:pt x="4858" y="78520"/>
                </a:cubicBezTo>
                <a:lnTo>
                  <a:pt x="54864" y="128526"/>
                </a:lnTo>
                <a:cubicBezTo>
                  <a:pt x="61413" y="135049"/>
                  <a:pt x="72011" y="135028"/>
                  <a:pt x="78534" y="128479"/>
                </a:cubicBezTo>
                <a:cubicBezTo>
                  <a:pt x="85056" y="121930"/>
                  <a:pt x="85035" y="111332"/>
                  <a:pt x="78486" y="104809"/>
                </a:cubicBezTo>
                <a:lnTo>
                  <a:pt x="59436" y="85759"/>
                </a:lnTo>
                <a:lnTo>
                  <a:pt x="201073" y="85759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12CC0462-0916-44C4-AFF8-5F3121B3CF68}"/>
              </a:ext>
            </a:extLst>
          </p:cNvPr>
          <p:cNvSpPr/>
          <p:nvPr/>
        </p:nvSpPr>
        <p:spPr>
          <a:xfrm>
            <a:off x="7204948" y="3347303"/>
            <a:ext cx="191080" cy="133290"/>
          </a:xfrm>
          <a:custGeom>
            <a:avLst/>
            <a:gdLst>
              <a:gd name="connsiteX0" fmla="*/ 186214 w 191080"/>
              <a:gd name="connsiteY0" fmla="*/ 54865 h 133290"/>
              <a:gd name="connsiteX1" fmla="*/ 136208 w 191080"/>
              <a:gd name="connsiteY1" fmla="*/ 4859 h 133290"/>
              <a:gd name="connsiteX2" fmla="*/ 112633 w 191080"/>
              <a:gd name="connsiteY2" fmla="*/ 4906 h 133290"/>
              <a:gd name="connsiteX3" fmla="*/ 112681 w 191080"/>
              <a:gd name="connsiteY3" fmla="*/ 28481 h 133290"/>
              <a:gd name="connsiteX4" fmla="*/ 131731 w 191080"/>
              <a:gd name="connsiteY4" fmla="*/ 47531 h 133290"/>
              <a:gd name="connsiteX5" fmla="*/ 0 w 191080"/>
              <a:gd name="connsiteY5" fmla="*/ 47531 h 133290"/>
              <a:gd name="connsiteX6" fmla="*/ 0 w 191080"/>
              <a:gd name="connsiteY6" fmla="*/ 85631 h 133290"/>
              <a:gd name="connsiteX7" fmla="*/ 131826 w 191080"/>
              <a:gd name="connsiteY7" fmla="*/ 85631 h 133290"/>
              <a:gd name="connsiteX8" fmla="*/ 112776 w 191080"/>
              <a:gd name="connsiteY8" fmla="*/ 104681 h 133290"/>
              <a:gd name="connsiteX9" fmla="*/ 112586 w 191080"/>
              <a:gd name="connsiteY9" fmla="*/ 128303 h 133290"/>
              <a:gd name="connsiteX10" fmla="*/ 136208 w 191080"/>
              <a:gd name="connsiteY10" fmla="*/ 128493 h 133290"/>
              <a:gd name="connsiteX11" fmla="*/ 186214 w 191080"/>
              <a:gd name="connsiteY11" fmla="*/ 78487 h 133290"/>
              <a:gd name="connsiteX12" fmla="*/ 186214 w 191080"/>
              <a:gd name="connsiteY12" fmla="*/ 54865 h 1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080" h="133290">
                <a:moveTo>
                  <a:pt x="186214" y="54865"/>
                </a:moveTo>
                <a:lnTo>
                  <a:pt x="136208" y="4859"/>
                </a:lnTo>
                <a:cubicBezTo>
                  <a:pt x="129685" y="-1638"/>
                  <a:pt x="119130" y="-1616"/>
                  <a:pt x="112633" y="4906"/>
                </a:cubicBezTo>
                <a:cubicBezTo>
                  <a:pt x="106136" y="11429"/>
                  <a:pt x="106158" y="21984"/>
                  <a:pt x="112681" y="28481"/>
                </a:cubicBezTo>
                <a:lnTo>
                  <a:pt x="131731" y="47531"/>
                </a:lnTo>
                <a:lnTo>
                  <a:pt x="0" y="47531"/>
                </a:lnTo>
                <a:lnTo>
                  <a:pt x="0" y="85631"/>
                </a:lnTo>
                <a:lnTo>
                  <a:pt x="131826" y="85631"/>
                </a:lnTo>
                <a:lnTo>
                  <a:pt x="112776" y="104681"/>
                </a:lnTo>
                <a:cubicBezTo>
                  <a:pt x="106200" y="111151"/>
                  <a:pt x="106115" y="121727"/>
                  <a:pt x="112586" y="128303"/>
                </a:cubicBezTo>
                <a:cubicBezTo>
                  <a:pt x="119056" y="134879"/>
                  <a:pt x="129631" y="134963"/>
                  <a:pt x="136208" y="128493"/>
                </a:cubicBezTo>
                <a:lnTo>
                  <a:pt x="186214" y="78487"/>
                </a:lnTo>
                <a:cubicBezTo>
                  <a:pt x="192703" y="71950"/>
                  <a:pt x="192703" y="61402"/>
                  <a:pt x="186214" y="5486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32699546-F385-4D48-A148-364B83A3365D}"/>
              </a:ext>
            </a:extLst>
          </p:cNvPr>
          <p:cNvSpPr/>
          <p:nvPr/>
        </p:nvSpPr>
        <p:spPr>
          <a:xfrm>
            <a:off x="7452740" y="3556759"/>
            <a:ext cx="133503" cy="210702"/>
          </a:xfrm>
          <a:custGeom>
            <a:avLst/>
            <a:gdLst>
              <a:gd name="connsiteX0" fmla="*/ 128636 w 133503"/>
              <a:gd name="connsiteY0" fmla="*/ 132017 h 210702"/>
              <a:gd name="connsiteX1" fmla="*/ 105014 w 133503"/>
              <a:gd name="connsiteY1" fmla="*/ 132017 h 210702"/>
              <a:gd name="connsiteX2" fmla="*/ 85964 w 133503"/>
              <a:gd name="connsiteY2" fmla="*/ 151067 h 210702"/>
              <a:gd name="connsiteX3" fmla="*/ 85964 w 133503"/>
              <a:gd name="connsiteY3" fmla="*/ 0 h 210702"/>
              <a:gd name="connsiteX4" fmla="*/ 47483 w 133503"/>
              <a:gd name="connsiteY4" fmla="*/ 0 h 210702"/>
              <a:gd name="connsiteX5" fmla="*/ 47483 w 133503"/>
              <a:gd name="connsiteY5" fmla="*/ 151257 h 210702"/>
              <a:gd name="connsiteX6" fmla="*/ 28433 w 133503"/>
              <a:gd name="connsiteY6" fmla="*/ 132207 h 210702"/>
              <a:gd name="connsiteX7" fmla="*/ 4859 w 133503"/>
              <a:gd name="connsiteY7" fmla="*/ 132255 h 210702"/>
              <a:gd name="connsiteX8" fmla="*/ 4906 w 133503"/>
              <a:gd name="connsiteY8" fmla="*/ 155829 h 210702"/>
              <a:gd name="connsiteX9" fmla="*/ 54817 w 133503"/>
              <a:gd name="connsiteY9" fmla="*/ 205835 h 210702"/>
              <a:gd name="connsiteX10" fmla="*/ 78439 w 133503"/>
              <a:gd name="connsiteY10" fmla="*/ 205835 h 210702"/>
              <a:gd name="connsiteX11" fmla="*/ 128446 w 133503"/>
              <a:gd name="connsiteY11" fmla="*/ 155829 h 210702"/>
              <a:gd name="connsiteX12" fmla="*/ 128741 w 133503"/>
              <a:gd name="connsiteY12" fmla="*/ 132123 h 210702"/>
              <a:gd name="connsiteX13" fmla="*/ 128636 w 133503"/>
              <a:gd name="connsiteY13" fmla="*/ 132017 h 21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503" h="210702">
                <a:moveTo>
                  <a:pt x="128636" y="132017"/>
                </a:moveTo>
                <a:cubicBezTo>
                  <a:pt x="122099" y="125527"/>
                  <a:pt x="111551" y="125527"/>
                  <a:pt x="105014" y="132017"/>
                </a:cubicBezTo>
                <a:lnTo>
                  <a:pt x="85964" y="151067"/>
                </a:lnTo>
                <a:lnTo>
                  <a:pt x="85964" y="0"/>
                </a:lnTo>
                <a:lnTo>
                  <a:pt x="47483" y="0"/>
                </a:lnTo>
                <a:lnTo>
                  <a:pt x="47483" y="151257"/>
                </a:lnTo>
                <a:lnTo>
                  <a:pt x="28433" y="132207"/>
                </a:lnTo>
                <a:cubicBezTo>
                  <a:pt x="21910" y="125710"/>
                  <a:pt x="11356" y="125732"/>
                  <a:pt x="4859" y="132255"/>
                </a:cubicBezTo>
                <a:cubicBezTo>
                  <a:pt x="-1638" y="138777"/>
                  <a:pt x="-1616" y="149332"/>
                  <a:pt x="4906" y="155829"/>
                </a:cubicBezTo>
                <a:lnTo>
                  <a:pt x="54817" y="205835"/>
                </a:lnTo>
                <a:cubicBezTo>
                  <a:pt x="61354" y="212325"/>
                  <a:pt x="71902" y="212325"/>
                  <a:pt x="78439" y="205835"/>
                </a:cubicBezTo>
                <a:lnTo>
                  <a:pt x="128446" y="155829"/>
                </a:lnTo>
                <a:cubicBezTo>
                  <a:pt x="135073" y="149364"/>
                  <a:pt x="135205" y="138751"/>
                  <a:pt x="128741" y="132123"/>
                </a:cubicBezTo>
                <a:cubicBezTo>
                  <a:pt x="128706" y="132087"/>
                  <a:pt x="128671" y="132052"/>
                  <a:pt x="128636" y="13201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81499AA-E2C7-4739-A97B-0897CE63C8C6}"/>
              </a:ext>
            </a:extLst>
          </p:cNvPr>
          <p:cNvSpPr txBox="1"/>
          <p:nvPr/>
        </p:nvSpPr>
        <p:spPr>
          <a:xfrm>
            <a:off x="1086554" y="1746879"/>
            <a:ext cx="175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alpha val="20000"/>
                  </a:schemeClr>
                </a:solidFill>
              </a:rPr>
              <a:t>Economics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F8B5C70-2BF6-4C9B-830B-7E74268988A0}"/>
              </a:ext>
            </a:extLst>
          </p:cNvPr>
          <p:cNvSpPr txBox="1"/>
          <p:nvPr/>
        </p:nvSpPr>
        <p:spPr>
          <a:xfrm>
            <a:off x="2394026" y="3759532"/>
            <a:ext cx="184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89DBFF"/>
                </a:solidFill>
              </a:rPr>
              <a:t>Impacts of Feedstock Properties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FE326AC-6242-4F8D-840A-A8CD4574FD56}"/>
              </a:ext>
            </a:extLst>
          </p:cNvPr>
          <p:cNvSpPr txBox="1"/>
          <p:nvPr/>
        </p:nvSpPr>
        <p:spPr>
          <a:xfrm>
            <a:off x="379976" y="2761530"/>
            <a:ext cx="224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2000" dirty="0">
                <a:solidFill>
                  <a:srgbClr val="89DBFF"/>
                </a:solidFill>
              </a:rPr>
              <a:t>Facility </a:t>
            </a:r>
          </a:p>
          <a:p>
            <a:r>
              <a:rPr lang="en-US" sz="2000" dirty="0">
                <a:solidFill>
                  <a:srgbClr val="89DBFF"/>
                </a:solidFill>
              </a:rPr>
              <a:t>Integration</a:t>
            </a:r>
          </a:p>
          <a:p>
            <a:r>
              <a:rPr lang="en-US" sz="2000" dirty="0">
                <a:solidFill>
                  <a:srgbClr val="89DBFF"/>
                </a:solidFill>
              </a:rPr>
              <a:t>and Modularization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696D34-D2C1-4BE6-AEA2-E6141CC8161A}"/>
              </a:ext>
            </a:extLst>
          </p:cNvPr>
          <p:cNvSpPr txBox="1"/>
          <p:nvPr/>
        </p:nvSpPr>
        <p:spPr>
          <a:xfrm>
            <a:off x="6585612" y="542254"/>
            <a:ext cx="18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alpha val="20000"/>
                  </a:schemeClr>
                </a:solidFill>
              </a:rPr>
              <a:t>Feedstocks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F0B6430-4440-4BFC-98E4-7DD2796DBBF8}"/>
              </a:ext>
            </a:extLst>
          </p:cNvPr>
          <p:cNvSpPr txBox="1"/>
          <p:nvPr/>
        </p:nvSpPr>
        <p:spPr>
          <a:xfrm>
            <a:off x="7608996" y="3297025"/>
            <a:ext cx="184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Processing Steps</a:t>
            </a:r>
          </a:p>
        </p:txBody>
      </p:sp>
      <p:sp>
        <p:nvSpPr>
          <p:cNvPr id="128" name="Speech Bubble: Oval 127">
            <a:extLst>
              <a:ext uri="{FF2B5EF4-FFF2-40B4-BE49-F238E27FC236}">
                <a16:creationId xmlns:a16="http://schemas.microsoft.com/office/drawing/2014/main" id="{8E88530B-E046-4ADA-A649-C35672D5D7ED}"/>
              </a:ext>
            </a:extLst>
          </p:cNvPr>
          <p:cNvSpPr/>
          <p:nvPr/>
        </p:nvSpPr>
        <p:spPr>
          <a:xfrm>
            <a:off x="379976" y="142681"/>
            <a:ext cx="1629164" cy="1013860"/>
          </a:xfrm>
          <a:custGeom>
            <a:avLst/>
            <a:gdLst>
              <a:gd name="connsiteX0" fmla="*/ 246493 w 1629164"/>
              <a:gd name="connsiteY0" fmla="*/ 1074398 h 1013860"/>
              <a:gd name="connsiteX1" fmla="*/ 259840 w 1629164"/>
              <a:gd name="connsiteY1" fmla="*/ 878140 h 1013860"/>
              <a:gd name="connsiteX2" fmla="*/ 438050 w 1629164"/>
              <a:gd name="connsiteY2" fmla="*/ 57408 h 1013860"/>
              <a:gd name="connsiteX3" fmla="*/ 1232971 w 1629164"/>
              <a:gd name="connsiteY3" fmla="*/ 71977 h 1013860"/>
              <a:gd name="connsiteX4" fmla="*/ 1325159 w 1629164"/>
              <a:gd name="connsiteY4" fmla="*/ 901922 h 1013860"/>
              <a:gd name="connsiteX5" fmla="*/ 523685 w 1629164"/>
              <a:gd name="connsiteY5" fmla="*/ 980434 h 1013860"/>
              <a:gd name="connsiteX6" fmla="*/ 246493 w 1629164"/>
              <a:gd name="connsiteY6" fmla="*/ 1074398 h 10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164" h="1013860" fill="none" extrusionOk="0">
                <a:moveTo>
                  <a:pt x="246493" y="1074398"/>
                </a:moveTo>
                <a:cubicBezTo>
                  <a:pt x="248835" y="983317"/>
                  <a:pt x="249893" y="958240"/>
                  <a:pt x="259840" y="878140"/>
                </a:cubicBezTo>
                <a:cubicBezTo>
                  <a:pt x="-151277" y="690789"/>
                  <a:pt x="-6838" y="249422"/>
                  <a:pt x="438050" y="57408"/>
                </a:cubicBezTo>
                <a:cubicBezTo>
                  <a:pt x="648420" y="-21743"/>
                  <a:pt x="992339" y="-4613"/>
                  <a:pt x="1232971" y="71977"/>
                </a:cubicBezTo>
                <a:cubicBezTo>
                  <a:pt x="1641319" y="252599"/>
                  <a:pt x="1831791" y="684293"/>
                  <a:pt x="1325159" y="901922"/>
                </a:cubicBezTo>
                <a:cubicBezTo>
                  <a:pt x="1074704" y="978524"/>
                  <a:pt x="812542" y="1033294"/>
                  <a:pt x="523685" y="980434"/>
                </a:cubicBezTo>
                <a:cubicBezTo>
                  <a:pt x="459049" y="1015351"/>
                  <a:pt x="316367" y="1048756"/>
                  <a:pt x="246493" y="1074398"/>
                </a:cubicBezTo>
                <a:close/>
              </a:path>
              <a:path w="1629164" h="1013860" stroke="0" extrusionOk="0">
                <a:moveTo>
                  <a:pt x="246493" y="1074398"/>
                </a:moveTo>
                <a:cubicBezTo>
                  <a:pt x="249724" y="987881"/>
                  <a:pt x="258187" y="973783"/>
                  <a:pt x="259840" y="878140"/>
                </a:cubicBezTo>
                <a:cubicBezTo>
                  <a:pt x="-129837" y="536189"/>
                  <a:pt x="-65146" y="229936"/>
                  <a:pt x="438050" y="57408"/>
                </a:cubicBezTo>
                <a:cubicBezTo>
                  <a:pt x="696359" y="-34846"/>
                  <a:pt x="1002354" y="8109"/>
                  <a:pt x="1232971" y="71977"/>
                </a:cubicBezTo>
                <a:cubicBezTo>
                  <a:pt x="1674446" y="244635"/>
                  <a:pt x="1843008" y="670832"/>
                  <a:pt x="1325159" y="901922"/>
                </a:cubicBezTo>
                <a:cubicBezTo>
                  <a:pt x="1103320" y="1082150"/>
                  <a:pt x="763992" y="1032429"/>
                  <a:pt x="523685" y="980434"/>
                </a:cubicBezTo>
                <a:cubicBezTo>
                  <a:pt x="429310" y="1001671"/>
                  <a:pt x="337457" y="1034761"/>
                  <a:pt x="246493" y="1074398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21241138">
                  <a:prstGeom prst="wedgeEllipseCallout">
                    <a:avLst>
                      <a:gd name="adj1" fmla="val -34870"/>
                      <a:gd name="adj2" fmla="val 5597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29" name="Speech Bubble: Oval 128">
            <a:extLst>
              <a:ext uri="{FF2B5EF4-FFF2-40B4-BE49-F238E27FC236}">
                <a16:creationId xmlns:a16="http://schemas.microsoft.com/office/drawing/2014/main" id="{B8B38766-5EA4-48E8-8329-70E34DB38E98}"/>
              </a:ext>
            </a:extLst>
          </p:cNvPr>
          <p:cNvSpPr/>
          <p:nvPr/>
        </p:nvSpPr>
        <p:spPr>
          <a:xfrm>
            <a:off x="355945" y="103791"/>
            <a:ext cx="1629164" cy="1013860"/>
          </a:xfrm>
          <a:prstGeom prst="wedgeEllipseCallout">
            <a:avLst>
              <a:gd name="adj1" fmla="val -34870"/>
              <a:gd name="adj2" fmla="val 55971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07" name="Title 20">
            <a:extLst>
              <a:ext uri="{FF2B5EF4-FFF2-40B4-BE49-F238E27FC236}">
                <a16:creationId xmlns:a16="http://schemas.microsoft.com/office/drawing/2014/main" id="{33CDF553-AF39-4361-A4DC-2304F28E137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80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BFCC34FC-7221-41BF-97F5-D60913A06F0F}"/>
              </a:ext>
            </a:extLst>
          </p:cNvPr>
          <p:cNvSpPr/>
          <p:nvPr/>
        </p:nvSpPr>
        <p:spPr>
          <a:xfrm>
            <a:off x="7422848" y="1331649"/>
            <a:ext cx="57150" cy="104775"/>
          </a:xfrm>
          <a:custGeom>
            <a:avLst/>
            <a:gdLst>
              <a:gd name="connsiteX0" fmla="*/ 0 w 57150"/>
              <a:gd name="connsiteY0" fmla="*/ 76200 h 104775"/>
              <a:gd name="connsiteX1" fmla="*/ 28575 w 57150"/>
              <a:gd name="connsiteY1" fmla="*/ 104775 h 104775"/>
              <a:gd name="connsiteX2" fmla="*/ 57150 w 57150"/>
              <a:gd name="connsiteY2" fmla="*/ 76200 h 104775"/>
              <a:gd name="connsiteX3" fmla="*/ 57150 w 57150"/>
              <a:gd name="connsiteY3" fmla="*/ 0 h 104775"/>
              <a:gd name="connsiteX4" fmla="*/ 0 w 57150"/>
              <a:gd name="connsiteY4" fmla="*/ 0 h 104775"/>
              <a:gd name="connsiteX5" fmla="*/ 0 w 57150"/>
              <a:gd name="connsiteY5" fmla="*/ 7620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" h="104775">
                <a:moveTo>
                  <a:pt x="0" y="76200"/>
                </a:moveTo>
                <a:cubicBezTo>
                  <a:pt x="0" y="92392"/>
                  <a:pt x="12382" y="104775"/>
                  <a:pt x="28575" y="104775"/>
                </a:cubicBezTo>
                <a:cubicBezTo>
                  <a:pt x="44768" y="104775"/>
                  <a:pt x="57150" y="92392"/>
                  <a:pt x="57150" y="76200"/>
                </a:cubicBez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4B32F494-5B1D-48A2-8013-410AA42C9315}"/>
              </a:ext>
            </a:extLst>
          </p:cNvPr>
          <p:cNvSpPr/>
          <p:nvPr/>
        </p:nvSpPr>
        <p:spPr>
          <a:xfrm>
            <a:off x="7213088" y="969699"/>
            <a:ext cx="743159" cy="467677"/>
          </a:xfrm>
          <a:custGeom>
            <a:avLst/>
            <a:gdLst>
              <a:gd name="connsiteX0" fmla="*/ 680295 w 743159"/>
              <a:gd name="connsiteY0" fmla="*/ 314325 h 467677"/>
              <a:gd name="connsiteX1" fmla="*/ 743160 w 743159"/>
              <a:gd name="connsiteY1" fmla="*/ 314325 h 467677"/>
              <a:gd name="connsiteX2" fmla="*/ 666960 w 743159"/>
              <a:gd name="connsiteY2" fmla="*/ 238125 h 467677"/>
              <a:gd name="connsiteX3" fmla="*/ 633622 w 743159"/>
              <a:gd name="connsiteY3" fmla="*/ 238125 h 467677"/>
              <a:gd name="connsiteX4" fmla="*/ 585997 w 743159"/>
              <a:gd name="connsiteY4" fmla="*/ 125730 h 467677"/>
              <a:gd name="connsiteX5" fmla="*/ 462172 w 743159"/>
              <a:gd name="connsiteY5" fmla="*/ 39053 h 467677"/>
              <a:gd name="connsiteX6" fmla="*/ 447885 w 743159"/>
              <a:gd name="connsiteY6" fmla="*/ 38100 h 467677"/>
              <a:gd name="connsiteX7" fmla="*/ 431692 w 743159"/>
              <a:gd name="connsiteY7" fmla="*/ 39053 h 467677"/>
              <a:gd name="connsiteX8" fmla="*/ 428835 w 743159"/>
              <a:gd name="connsiteY8" fmla="*/ 38100 h 467677"/>
              <a:gd name="connsiteX9" fmla="*/ 190710 w 743159"/>
              <a:gd name="connsiteY9" fmla="*/ 38100 h 467677"/>
              <a:gd name="connsiteX10" fmla="*/ 189757 w 743159"/>
              <a:gd name="connsiteY10" fmla="*/ 39053 h 467677"/>
              <a:gd name="connsiteX11" fmla="*/ 98317 w 743159"/>
              <a:gd name="connsiteY11" fmla="*/ 78105 h 467677"/>
              <a:gd name="connsiteX12" fmla="*/ 89745 w 743159"/>
              <a:gd name="connsiteY12" fmla="*/ 84773 h 467677"/>
              <a:gd name="connsiteX13" fmla="*/ 55455 w 743159"/>
              <a:gd name="connsiteY13" fmla="*/ 93345 h 467677"/>
              <a:gd name="connsiteX14" fmla="*/ 39262 w 743159"/>
              <a:gd name="connsiteY14" fmla="*/ 60960 h 467677"/>
              <a:gd name="connsiteX15" fmla="*/ 66885 w 743159"/>
              <a:gd name="connsiteY15" fmla="*/ 38100 h 467677"/>
              <a:gd name="connsiteX16" fmla="*/ 85935 w 743159"/>
              <a:gd name="connsiteY16" fmla="*/ 19050 h 467677"/>
              <a:gd name="connsiteX17" fmla="*/ 66885 w 743159"/>
              <a:gd name="connsiteY17" fmla="*/ 0 h 467677"/>
              <a:gd name="connsiteX18" fmla="*/ 210 w 743159"/>
              <a:gd name="connsiteY18" fmla="*/ 62865 h 467677"/>
              <a:gd name="connsiteX19" fmla="*/ 59265 w 743159"/>
              <a:gd name="connsiteY19" fmla="*/ 133350 h 467677"/>
              <a:gd name="connsiteX20" fmla="*/ 124035 w 743159"/>
              <a:gd name="connsiteY20" fmla="*/ 322898 h 467677"/>
              <a:gd name="connsiteX21" fmla="*/ 124035 w 743159"/>
              <a:gd name="connsiteY21" fmla="*/ 439103 h 467677"/>
              <a:gd name="connsiteX22" fmla="*/ 152610 w 743159"/>
              <a:gd name="connsiteY22" fmla="*/ 467678 h 467677"/>
              <a:gd name="connsiteX23" fmla="*/ 181185 w 743159"/>
              <a:gd name="connsiteY23" fmla="*/ 439103 h 467677"/>
              <a:gd name="connsiteX24" fmla="*/ 181185 w 743159"/>
              <a:gd name="connsiteY24" fmla="*/ 343853 h 467677"/>
              <a:gd name="connsiteX25" fmla="*/ 362160 w 743159"/>
              <a:gd name="connsiteY25" fmla="*/ 343853 h 467677"/>
              <a:gd name="connsiteX26" fmla="*/ 362160 w 743159"/>
              <a:gd name="connsiteY26" fmla="*/ 439103 h 467677"/>
              <a:gd name="connsiteX27" fmla="*/ 390735 w 743159"/>
              <a:gd name="connsiteY27" fmla="*/ 467678 h 467677"/>
              <a:gd name="connsiteX28" fmla="*/ 419310 w 743159"/>
              <a:gd name="connsiteY28" fmla="*/ 439103 h 467677"/>
              <a:gd name="connsiteX29" fmla="*/ 419310 w 743159"/>
              <a:gd name="connsiteY29" fmla="*/ 343853 h 467677"/>
              <a:gd name="connsiteX30" fmla="*/ 447885 w 743159"/>
              <a:gd name="connsiteY30" fmla="*/ 343853 h 467677"/>
              <a:gd name="connsiteX31" fmla="*/ 447885 w 743159"/>
              <a:gd name="connsiteY31" fmla="*/ 439103 h 467677"/>
              <a:gd name="connsiteX32" fmla="*/ 476460 w 743159"/>
              <a:gd name="connsiteY32" fmla="*/ 467678 h 467677"/>
              <a:gd name="connsiteX33" fmla="*/ 505035 w 743159"/>
              <a:gd name="connsiteY33" fmla="*/ 439103 h 467677"/>
              <a:gd name="connsiteX34" fmla="*/ 505035 w 743159"/>
              <a:gd name="connsiteY34" fmla="*/ 366713 h 467677"/>
              <a:gd name="connsiteX35" fmla="*/ 620287 w 743159"/>
              <a:gd name="connsiteY35" fmla="*/ 437198 h 467677"/>
              <a:gd name="connsiteX36" fmla="*/ 678390 w 743159"/>
              <a:gd name="connsiteY36" fmla="*/ 445770 h 467677"/>
              <a:gd name="connsiteX37" fmla="*/ 725062 w 743159"/>
              <a:gd name="connsiteY37" fmla="*/ 411480 h 467677"/>
              <a:gd name="connsiteX38" fmla="*/ 733635 w 743159"/>
              <a:gd name="connsiteY38" fmla="*/ 397192 h 467677"/>
              <a:gd name="connsiteX39" fmla="*/ 704107 w 743159"/>
              <a:gd name="connsiteY39" fmla="*/ 379095 h 467677"/>
              <a:gd name="connsiteX40" fmla="*/ 680295 w 743159"/>
              <a:gd name="connsiteY40" fmla="*/ 314325 h 46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43159" h="467677">
                <a:moveTo>
                  <a:pt x="680295" y="314325"/>
                </a:moveTo>
                <a:lnTo>
                  <a:pt x="743160" y="314325"/>
                </a:lnTo>
                <a:cubicBezTo>
                  <a:pt x="743160" y="272415"/>
                  <a:pt x="708870" y="238125"/>
                  <a:pt x="666960" y="238125"/>
                </a:cubicBezTo>
                <a:lnTo>
                  <a:pt x="633622" y="238125"/>
                </a:lnTo>
                <a:cubicBezTo>
                  <a:pt x="623145" y="198120"/>
                  <a:pt x="606952" y="160973"/>
                  <a:pt x="585997" y="125730"/>
                </a:cubicBezTo>
                <a:cubicBezTo>
                  <a:pt x="563137" y="77153"/>
                  <a:pt x="515512" y="43815"/>
                  <a:pt x="462172" y="39053"/>
                </a:cubicBezTo>
                <a:cubicBezTo>
                  <a:pt x="457410" y="38100"/>
                  <a:pt x="452647" y="38100"/>
                  <a:pt x="447885" y="38100"/>
                </a:cubicBezTo>
                <a:cubicBezTo>
                  <a:pt x="442170" y="38100"/>
                  <a:pt x="436455" y="38100"/>
                  <a:pt x="431692" y="39053"/>
                </a:cubicBezTo>
                <a:lnTo>
                  <a:pt x="428835" y="38100"/>
                </a:lnTo>
                <a:lnTo>
                  <a:pt x="190710" y="38100"/>
                </a:lnTo>
                <a:lnTo>
                  <a:pt x="189757" y="39053"/>
                </a:lnTo>
                <a:cubicBezTo>
                  <a:pt x="155467" y="40957"/>
                  <a:pt x="123082" y="55245"/>
                  <a:pt x="98317" y="78105"/>
                </a:cubicBezTo>
                <a:cubicBezTo>
                  <a:pt x="94507" y="79057"/>
                  <a:pt x="91650" y="81915"/>
                  <a:pt x="89745" y="84773"/>
                </a:cubicBezTo>
                <a:cubicBezTo>
                  <a:pt x="82125" y="95250"/>
                  <a:pt x="66885" y="99060"/>
                  <a:pt x="55455" y="93345"/>
                </a:cubicBezTo>
                <a:cubicBezTo>
                  <a:pt x="43072" y="87630"/>
                  <a:pt x="36405" y="74295"/>
                  <a:pt x="39262" y="60960"/>
                </a:cubicBezTo>
                <a:cubicBezTo>
                  <a:pt x="42120" y="47625"/>
                  <a:pt x="53550" y="38100"/>
                  <a:pt x="66885" y="38100"/>
                </a:cubicBezTo>
                <a:cubicBezTo>
                  <a:pt x="77362" y="38100"/>
                  <a:pt x="85935" y="29528"/>
                  <a:pt x="85935" y="19050"/>
                </a:cubicBezTo>
                <a:cubicBezTo>
                  <a:pt x="85935" y="8572"/>
                  <a:pt x="77362" y="0"/>
                  <a:pt x="66885" y="0"/>
                </a:cubicBezTo>
                <a:cubicBezTo>
                  <a:pt x="31642" y="0"/>
                  <a:pt x="3067" y="27622"/>
                  <a:pt x="210" y="62865"/>
                </a:cubicBezTo>
                <a:cubicBezTo>
                  <a:pt x="-2648" y="98107"/>
                  <a:pt x="24022" y="128588"/>
                  <a:pt x="59265" y="133350"/>
                </a:cubicBezTo>
                <a:cubicBezTo>
                  <a:pt x="30690" y="203835"/>
                  <a:pt x="58312" y="284798"/>
                  <a:pt x="124035" y="322898"/>
                </a:cubicBezTo>
                <a:lnTo>
                  <a:pt x="124035" y="439103"/>
                </a:lnTo>
                <a:cubicBezTo>
                  <a:pt x="124035" y="455295"/>
                  <a:pt x="136417" y="467678"/>
                  <a:pt x="152610" y="467678"/>
                </a:cubicBezTo>
                <a:cubicBezTo>
                  <a:pt x="168802" y="467678"/>
                  <a:pt x="181185" y="455295"/>
                  <a:pt x="181185" y="439103"/>
                </a:cubicBezTo>
                <a:lnTo>
                  <a:pt x="181185" y="343853"/>
                </a:lnTo>
                <a:lnTo>
                  <a:pt x="362160" y="343853"/>
                </a:lnTo>
                <a:lnTo>
                  <a:pt x="362160" y="439103"/>
                </a:lnTo>
                <a:cubicBezTo>
                  <a:pt x="362160" y="455295"/>
                  <a:pt x="374542" y="467678"/>
                  <a:pt x="390735" y="467678"/>
                </a:cubicBezTo>
                <a:cubicBezTo>
                  <a:pt x="406927" y="467678"/>
                  <a:pt x="419310" y="455295"/>
                  <a:pt x="419310" y="439103"/>
                </a:cubicBezTo>
                <a:lnTo>
                  <a:pt x="419310" y="343853"/>
                </a:lnTo>
                <a:lnTo>
                  <a:pt x="447885" y="343853"/>
                </a:lnTo>
                <a:lnTo>
                  <a:pt x="447885" y="439103"/>
                </a:lnTo>
                <a:cubicBezTo>
                  <a:pt x="447885" y="455295"/>
                  <a:pt x="460267" y="467678"/>
                  <a:pt x="476460" y="467678"/>
                </a:cubicBezTo>
                <a:cubicBezTo>
                  <a:pt x="492652" y="467678"/>
                  <a:pt x="505035" y="455295"/>
                  <a:pt x="505035" y="439103"/>
                </a:cubicBezTo>
                <a:lnTo>
                  <a:pt x="505035" y="366713"/>
                </a:lnTo>
                <a:lnTo>
                  <a:pt x="620287" y="437198"/>
                </a:lnTo>
                <a:cubicBezTo>
                  <a:pt x="637432" y="447675"/>
                  <a:pt x="658387" y="450533"/>
                  <a:pt x="678390" y="445770"/>
                </a:cubicBezTo>
                <a:cubicBezTo>
                  <a:pt x="698392" y="441008"/>
                  <a:pt x="714585" y="428625"/>
                  <a:pt x="725062" y="411480"/>
                </a:cubicBezTo>
                <a:lnTo>
                  <a:pt x="733635" y="397192"/>
                </a:lnTo>
                <a:lnTo>
                  <a:pt x="704107" y="379095"/>
                </a:lnTo>
                <a:lnTo>
                  <a:pt x="680295" y="31432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CA87689F-46D1-4330-ADB3-DF9976E8E8DA}"/>
              </a:ext>
            </a:extLst>
          </p:cNvPr>
          <p:cNvSpPr/>
          <p:nvPr/>
        </p:nvSpPr>
        <p:spPr>
          <a:xfrm>
            <a:off x="2848765" y="1568809"/>
            <a:ext cx="647700" cy="647700"/>
          </a:xfrm>
          <a:custGeom>
            <a:avLst/>
            <a:gdLst>
              <a:gd name="connsiteX0" fmla="*/ 57150 w 647700"/>
              <a:gd name="connsiteY0" fmla="*/ 0 h 647700"/>
              <a:gd name="connsiteX1" fmla="*/ 0 w 647700"/>
              <a:gd name="connsiteY1" fmla="*/ 0 h 647700"/>
              <a:gd name="connsiteX2" fmla="*/ 0 w 647700"/>
              <a:gd name="connsiteY2" fmla="*/ 647700 h 647700"/>
              <a:gd name="connsiteX3" fmla="*/ 647700 w 647700"/>
              <a:gd name="connsiteY3" fmla="*/ 647700 h 647700"/>
              <a:gd name="connsiteX4" fmla="*/ 647700 w 647700"/>
              <a:gd name="connsiteY4" fmla="*/ 590550 h 647700"/>
              <a:gd name="connsiteX5" fmla="*/ 57150 w 647700"/>
              <a:gd name="connsiteY5" fmla="*/ 59055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0" h="647700">
                <a:moveTo>
                  <a:pt x="57150" y="0"/>
                </a:moveTo>
                <a:lnTo>
                  <a:pt x="0" y="0"/>
                </a:lnTo>
                <a:lnTo>
                  <a:pt x="0" y="647700"/>
                </a:lnTo>
                <a:lnTo>
                  <a:pt x="647700" y="647700"/>
                </a:lnTo>
                <a:lnTo>
                  <a:pt x="647700" y="590550"/>
                </a:lnTo>
                <a:lnTo>
                  <a:pt x="57150" y="59055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06F03B73-DE6A-46D9-B533-7F21717C3819}"/>
              </a:ext>
            </a:extLst>
          </p:cNvPr>
          <p:cNvSpPr/>
          <p:nvPr/>
        </p:nvSpPr>
        <p:spPr>
          <a:xfrm>
            <a:off x="2943062" y="1730734"/>
            <a:ext cx="553402" cy="324802"/>
          </a:xfrm>
          <a:custGeom>
            <a:avLst/>
            <a:gdLst>
              <a:gd name="connsiteX0" fmla="*/ 401003 w 553402"/>
              <a:gd name="connsiteY0" fmla="*/ 0 h 324802"/>
              <a:gd name="connsiteX1" fmla="*/ 457200 w 553402"/>
              <a:gd name="connsiteY1" fmla="*/ 56198 h 324802"/>
              <a:gd name="connsiteX2" fmla="*/ 381953 w 553402"/>
              <a:gd name="connsiteY2" fmla="*/ 131445 h 324802"/>
              <a:gd name="connsiteX3" fmla="*/ 324803 w 553402"/>
              <a:gd name="connsiteY3" fmla="*/ 74295 h 324802"/>
              <a:gd name="connsiteX4" fmla="*/ 229553 w 553402"/>
              <a:gd name="connsiteY4" fmla="*/ 169545 h 324802"/>
              <a:gd name="connsiteX5" fmla="*/ 172403 w 553402"/>
              <a:gd name="connsiteY5" fmla="*/ 112395 h 324802"/>
              <a:gd name="connsiteX6" fmla="*/ 0 w 553402"/>
              <a:gd name="connsiteY6" fmla="*/ 284798 h 324802"/>
              <a:gd name="connsiteX7" fmla="*/ 40005 w 553402"/>
              <a:gd name="connsiteY7" fmla="*/ 324803 h 324802"/>
              <a:gd name="connsiteX8" fmla="*/ 172403 w 553402"/>
              <a:gd name="connsiteY8" fmla="*/ 192405 h 324802"/>
              <a:gd name="connsiteX9" fmla="*/ 229553 w 553402"/>
              <a:gd name="connsiteY9" fmla="*/ 249555 h 324802"/>
              <a:gd name="connsiteX10" fmla="*/ 324803 w 553402"/>
              <a:gd name="connsiteY10" fmla="*/ 154305 h 324802"/>
              <a:gd name="connsiteX11" fmla="*/ 381953 w 553402"/>
              <a:gd name="connsiteY11" fmla="*/ 211455 h 324802"/>
              <a:gd name="connsiteX12" fmla="*/ 497205 w 553402"/>
              <a:gd name="connsiteY12" fmla="*/ 96202 h 324802"/>
              <a:gd name="connsiteX13" fmla="*/ 553403 w 553402"/>
              <a:gd name="connsiteY13" fmla="*/ 152400 h 324802"/>
              <a:gd name="connsiteX14" fmla="*/ 553403 w 553402"/>
              <a:gd name="connsiteY14" fmla="*/ 0 h 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02" h="324802">
                <a:moveTo>
                  <a:pt x="401003" y="0"/>
                </a:moveTo>
                <a:lnTo>
                  <a:pt x="457200" y="56198"/>
                </a:lnTo>
                <a:lnTo>
                  <a:pt x="381953" y="131445"/>
                </a:lnTo>
                <a:lnTo>
                  <a:pt x="324803" y="74295"/>
                </a:lnTo>
                <a:lnTo>
                  <a:pt x="229553" y="169545"/>
                </a:lnTo>
                <a:lnTo>
                  <a:pt x="172403" y="112395"/>
                </a:lnTo>
                <a:lnTo>
                  <a:pt x="0" y="284798"/>
                </a:lnTo>
                <a:lnTo>
                  <a:pt x="40005" y="324803"/>
                </a:lnTo>
                <a:lnTo>
                  <a:pt x="172403" y="192405"/>
                </a:lnTo>
                <a:lnTo>
                  <a:pt x="229553" y="249555"/>
                </a:lnTo>
                <a:lnTo>
                  <a:pt x="324803" y="154305"/>
                </a:lnTo>
                <a:lnTo>
                  <a:pt x="381953" y="211455"/>
                </a:lnTo>
                <a:lnTo>
                  <a:pt x="497205" y="96202"/>
                </a:lnTo>
                <a:lnTo>
                  <a:pt x="553403" y="152400"/>
                </a:lnTo>
                <a:lnTo>
                  <a:pt x="55340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9" name="Graphic 227" descr="Plant">
            <a:extLst>
              <a:ext uri="{FF2B5EF4-FFF2-40B4-BE49-F238E27FC236}">
                <a16:creationId xmlns:a16="http://schemas.microsoft.com/office/drawing/2014/main" id="{9AFD5D9E-509C-4086-8202-3179E019F371}"/>
              </a:ext>
            </a:extLst>
          </p:cNvPr>
          <p:cNvSpPr/>
          <p:nvPr/>
        </p:nvSpPr>
        <p:spPr>
          <a:xfrm>
            <a:off x="4299621" y="3856329"/>
            <a:ext cx="557212" cy="762000"/>
          </a:xfrm>
          <a:custGeom>
            <a:avLst/>
            <a:gdLst>
              <a:gd name="connsiteX0" fmla="*/ 437197 w 557212"/>
              <a:gd name="connsiteY0" fmla="*/ 696278 h 762000"/>
              <a:gd name="connsiteX1" fmla="*/ 340043 w 557212"/>
              <a:gd name="connsiteY1" fmla="*/ 657225 h 762000"/>
              <a:gd name="connsiteX2" fmla="*/ 325755 w 557212"/>
              <a:gd name="connsiteY2" fmla="*/ 658178 h 762000"/>
              <a:gd name="connsiteX3" fmla="*/ 311468 w 557212"/>
              <a:gd name="connsiteY3" fmla="*/ 511493 h 762000"/>
              <a:gd name="connsiteX4" fmla="*/ 329565 w 557212"/>
              <a:gd name="connsiteY4" fmla="*/ 493395 h 762000"/>
              <a:gd name="connsiteX5" fmla="*/ 421005 w 557212"/>
              <a:gd name="connsiteY5" fmla="*/ 552450 h 762000"/>
              <a:gd name="connsiteX6" fmla="*/ 470535 w 557212"/>
              <a:gd name="connsiteY6" fmla="*/ 539115 h 762000"/>
              <a:gd name="connsiteX7" fmla="*/ 470535 w 557212"/>
              <a:gd name="connsiteY7" fmla="*/ 539115 h 762000"/>
              <a:gd name="connsiteX8" fmla="*/ 557213 w 557212"/>
              <a:gd name="connsiteY8" fmla="*/ 330518 h 762000"/>
              <a:gd name="connsiteX9" fmla="*/ 421958 w 557212"/>
              <a:gd name="connsiteY9" fmla="*/ 351473 h 762000"/>
              <a:gd name="connsiteX10" fmla="*/ 321945 w 557212"/>
              <a:gd name="connsiteY10" fmla="*/ 451485 h 762000"/>
              <a:gd name="connsiteX11" fmla="*/ 321945 w 557212"/>
              <a:gd name="connsiteY11" fmla="*/ 453390 h 762000"/>
              <a:gd name="connsiteX12" fmla="*/ 304800 w 557212"/>
              <a:gd name="connsiteY12" fmla="*/ 464820 h 762000"/>
              <a:gd name="connsiteX13" fmla="*/ 309563 w 557212"/>
              <a:gd name="connsiteY13" fmla="*/ 242888 h 762000"/>
              <a:gd name="connsiteX14" fmla="*/ 340995 w 557212"/>
              <a:gd name="connsiteY14" fmla="*/ 235268 h 762000"/>
              <a:gd name="connsiteX15" fmla="*/ 360045 w 557212"/>
              <a:gd name="connsiteY15" fmla="*/ 269558 h 762000"/>
              <a:gd name="connsiteX16" fmla="*/ 383858 w 557212"/>
              <a:gd name="connsiteY16" fmla="*/ 279083 h 762000"/>
              <a:gd name="connsiteX17" fmla="*/ 383858 w 557212"/>
              <a:gd name="connsiteY17" fmla="*/ 279083 h 762000"/>
              <a:gd name="connsiteX18" fmla="*/ 481013 w 557212"/>
              <a:gd name="connsiteY18" fmla="*/ 221933 h 762000"/>
              <a:gd name="connsiteX19" fmla="*/ 420053 w 557212"/>
              <a:gd name="connsiteY19" fmla="*/ 189548 h 762000"/>
              <a:gd name="connsiteX20" fmla="*/ 353378 w 557212"/>
              <a:gd name="connsiteY20" fmla="*/ 195263 h 762000"/>
              <a:gd name="connsiteX21" fmla="*/ 323850 w 557212"/>
              <a:gd name="connsiteY21" fmla="*/ 198120 h 762000"/>
              <a:gd name="connsiteX22" fmla="*/ 369570 w 557212"/>
              <a:gd name="connsiteY22" fmla="*/ 115253 h 762000"/>
              <a:gd name="connsiteX23" fmla="*/ 380048 w 557212"/>
              <a:gd name="connsiteY23" fmla="*/ 116205 h 762000"/>
              <a:gd name="connsiteX24" fmla="*/ 429578 w 557212"/>
              <a:gd name="connsiteY24" fmla="*/ 66675 h 762000"/>
              <a:gd name="connsiteX25" fmla="*/ 441008 w 557212"/>
              <a:gd name="connsiteY25" fmla="*/ 0 h 762000"/>
              <a:gd name="connsiteX26" fmla="*/ 337185 w 557212"/>
              <a:gd name="connsiteY26" fmla="*/ 42863 h 762000"/>
              <a:gd name="connsiteX27" fmla="*/ 337185 w 557212"/>
              <a:gd name="connsiteY27" fmla="*/ 42863 h 762000"/>
              <a:gd name="connsiteX28" fmla="*/ 330518 w 557212"/>
              <a:gd name="connsiteY28" fmla="*/ 67628 h 762000"/>
              <a:gd name="connsiteX29" fmla="*/ 339090 w 557212"/>
              <a:gd name="connsiteY29" fmla="*/ 95250 h 762000"/>
              <a:gd name="connsiteX30" fmla="*/ 307658 w 557212"/>
              <a:gd name="connsiteY30" fmla="*/ 146685 h 762000"/>
              <a:gd name="connsiteX31" fmla="*/ 295275 w 557212"/>
              <a:gd name="connsiteY31" fmla="*/ 133350 h 762000"/>
              <a:gd name="connsiteX32" fmla="*/ 296228 w 557212"/>
              <a:gd name="connsiteY32" fmla="*/ 127635 h 762000"/>
              <a:gd name="connsiteX33" fmla="*/ 246698 w 557212"/>
              <a:gd name="connsiteY33" fmla="*/ 78105 h 762000"/>
              <a:gd name="connsiteX34" fmla="*/ 179070 w 557212"/>
              <a:gd name="connsiteY34" fmla="*/ 67628 h 762000"/>
              <a:gd name="connsiteX35" fmla="*/ 221933 w 557212"/>
              <a:gd name="connsiteY35" fmla="*/ 171450 h 762000"/>
              <a:gd name="connsiteX36" fmla="*/ 221933 w 557212"/>
              <a:gd name="connsiteY36" fmla="*/ 171450 h 762000"/>
              <a:gd name="connsiteX37" fmla="*/ 246698 w 557212"/>
              <a:gd name="connsiteY37" fmla="*/ 178118 h 762000"/>
              <a:gd name="connsiteX38" fmla="*/ 276225 w 557212"/>
              <a:gd name="connsiteY38" fmla="*/ 168593 h 762000"/>
              <a:gd name="connsiteX39" fmla="*/ 289560 w 557212"/>
              <a:gd name="connsiteY39" fmla="*/ 186690 h 762000"/>
              <a:gd name="connsiteX40" fmla="*/ 256223 w 557212"/>
              <a:gd name="connsiteY40" fmla="*/ 386715 h 762000"/>
              <a:gd name="connsiteX41" fmla="*/ 252413 w 557212"/>
              <a:gd name="connsiteY41" fmla="*/ 384810 h 762000"/>
              <a:gd name="connsiteX42" fmla="*/ 233363 w 557212"/>
              <a:gd name="connsiteY42" fmla="*/ 375285 h 762000"/>
              <a:gd name="connsiteX43" fmla="*/ 234315 w 557212"/>
              <a:gd name="connsiteY43" fmla="*/ 359093 h 762000"/>
              <a:gd name="connsiteX44" fmla="*/ 134303 w 557212"/>
              <a:gd name="connsiteY44" fmla="*/ 259080 h 762000"/>
              <a:gd name="connsiteX45" fmla="*/ 0 w 557212"/>
              <a:gd name="connsiteY45" fmla="*/ 238125 h 762000"/>
              <a:gd name="connsiteX46" fmla="*/ 86678 w 557212"/>
              <a:gd name="connsiteY46" fmla="*/ 446723 h 762000"/>
              <a:gd name="connsiteX47" fmla="*/ 86678 w 557212"/>
              <a:gd name="connsiteY47" fmla="*/ 446723 h 762000"/>
              <a:gd name="connsiteX48" fmla="*/ 136208 w 557212"/>
              <a:gd name="connsiteY48" fmla="*/ 460058 h 762000"/>
              <a:gd name="connsiteX49" fmla="*/ 221933 w 557212"/>
              <a:gd name="connsiteY49" fmla="*/ 412433 h 762000"/>
              <a:gd name="connsiteX50" fmla="*/ 237173 w 557212"/>
              <a:gd name="connsiteY50" fmla="*/ 420053 h 762000"/>
              <a:gd name="connsiteX51" fmla="*/ 261938 w 557212"/>
              <a:gd name="connsiteY51" fmla="*/ 431483 h 762000"/>
              <a:gd name="connsiteX52" fmla="*/ 274320 w 557212"/>
              <a:gd name="connsiteY52" fmla="*/ 512445 h 762000"/>
              <a:gd name="connsiteX53" fmla="*/ 287655 w 557212"/>
              <a:gd name="connsiteY53" fmla="*/ 667703 h 762000"/>
              <a:gd name="connsiteX54" fmla="*/ 239078 w 557212"/>
              <a:gd name="connsiteY54" fmla="*/ 699135 h 762000"/>
              <a:gd name="connsiteX55" fmla="*/ 178118 w 557212"/>
              <a:gd name="connsiteY55" fmla="*/ 685800 h 762000"/>
              <a:gd name="connsiteX56" fmla="*/ 51435 w 557212"/>
              <a:gd name="connsiteY56" fmla="*/ 762000 h 762000"/>
              <a:gd name="connsiteX57" fmla="*/ 545783 w 557212"/>
              <a:gd name="connsiteY57" fmla="*/ 762000 h 762000"/>
              <a:gd name="connsiteX58" fmla="*/ 437197 w 557212"/>
              <a:gd name="connsiteY58" fmla="*/ 69627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7212" h="762000">
                <a:moveTo>
                  <a:pt x="437197" y="696278"/>
                </a:moveTo>
                <a:cubicBezTo>
                  <a:pt x="411480" y="672465"/>
                  <a:pt x="377190" y="657225"/>
                  <a:pt x="340043" y="657225"/>
                </a:cubicBezTo>
                <a:cubicBezTo>
                  <a:pt x="335280" y="657225"/>
                  <a:pt x="330518" y="657225"/>
                  <a:pt x="325755" y="658178"/>
                </a:cubicBezTo>
                <a:cubicBezTo>
                  <a:pt x="328613" y="610553"/>
                  <a:pt x="320993" y="561975"/>
                  <a:pt x="311468" y="511493"/>
                </a:cubicBezTo>
                <a:cubicBezTo>
                  <a:pt x="314325" y="505778"/>
                  <a:pt x="320993" y="499110"/>
                  <a:pt x="329565" y="493395"/>
                </a:cubicBezTo>
                <a:cubicBezTo>
                  <a:pt x="345758" y="527685"/>
                  <a:pt x="380048" y="552450"/>
                  <a:pt x="421005" y="552450"/>
                </a:cubicBezTo>
                <a:cubicBezTo>
                  <a:pt x="439103" y="552450"/>
                  <a:pt x="456247" y="547688"/>
                  <a:pt x="470535" y="539115"/>
                </a:cubicBezTo>
                <a:lnTo>
                  <a:pt x="470535" y="539115"/>
                </a:lnTo>
                <a:cubicBezTo>
                  <a:pt x="547688" y="497205"/>
                  <a:pt x="557213" y="418148"/>
                  <a:pt x="557213" y="330518"/>
                </a:cubicBezTo>
                <a:cubicBezTo>
                  <a:pt x="557213" y="330518"/>
                  <a:pt x="474345" y="353378"/>
                  <a:pt x="421958" y="351473"/>
                </a:cubicBezTo>
                <a:cubicBezTo>
                  <a:pt x="366713" y="351473"/>
                  <a:pt x="321945" y="396240"/>
                  <a:pt x="321945" y="451485"/>
                </a:cubicBezTo>
                <a:cubicBezTo>
                  <a:pt x="321945" y="452438"/>
                  <a:pt x="321945" y="452438"/>
                  <a:pt x="321945" y="453390"/>
                </a:cubicBezTo>
                <a:cubicBezTo>
                  <a:pt x="316230" y="456248"/>
                  <a:pt x="310515" y="460058"/>
                  <a:pt x="304800" y="464820"/>
                </a:cubicBezTo>
                <a:cubicBezTo>
                  <a:pt x="293370" y="394335"/>
                  <a:pt x="286703" y="321945"/>
                  <a:pt x="309563" y="242888"/>
                </a:cubicBezTo>
                <a:cubicBezTo>
                  <a:pt x="319088" y="239077"/>
                  <a:pt x="330518" y="236220"/>
                  <a:pt x="340995" y="235268"/>
                </a:cubicBezTo>
                <a:cubicBezTo>
                  <a:pt x="341948" y="248602"/>
                  <a:pt x="348615" y="260985"/>
                  <a:pt x="360045" y="269558"/>
                </a:cubicBezTo>
                <a:cubicBezTo>
                  <a:pt x="367665" y="275273"/>
                  <a:pt x="375285" y="278130"/>
                  <a:pt x="383858" y="279083"/>
                </a:cubicBezTo>
                <a:lnTo>
                  <a:pt x="383858" y="279083"/>
                </a:lnTo>
                <a:cubicBezTo>
                  <a:pt x="426720" y="285750"/>
                  <a:pt x="454343" y="257175"/>
                  <a:pt x="481013" y="221933"/>
                </a:cubicBezTo>
                <a:cubicBezTo>
                  <a:pt x="481013" y="221933"/>
                  <a:pt x="441008" y="205740"/>
                  <a:pt x="420053" y="189548"/>
                </a:cubicBezTo>
                <a:cubicBezTo>
                  <a:pt x="399098" y="173355"/>
                  <a:pt x="370523" y="177165"/>
                  <a:pt x="353378" y="195263"/>
                </a:cubicBezTo>
                <a:cubicBezTo>
                  <a:pt x="343853" y="195263"/>
                  <a:pt x="333375" y="196215"/>
                  <a:pt x="323850" y="198120"/>
                </a:cubicBezTo>
                <a:cubicBezTo>
                  <a:pt x="335280" y="171450"/>
                  <a:pt x="350520" y="143828"/>
                  <a:pt x="369570" y="115253"/>
                </a:cubicBezTo>
                <a:cubicBezTo>
                  <a:pt x="373380" y="116205"/>
                  <a:pt x="376238" y="116205"/>
                  <a:pt x="380048" y="116205"/>
                </a:cubicBezTo>
                <a:cubicBezTo>
                  <a:pt x="407670" y="116205"/>
                  <a:pt x="429578" y="93345"/>
                  <a:pt x="429578" y="66675"/>
                </a:cubicBezTo>
                <a:cubicBezTo>
                  <a:pt x="429578" y="41910"/>
                  <a:pt x="441008" y="0"/>
                  <a:pt x="441008" y="0"/>
                </a:cubicBezTo>
                <a:cubicBezTo>
                  <a:pt x="397193" y="0"/>
                  <a:pt x="358140" y="4763"/>
                  <a:pt x="337185" y="42863"/>
                </a:cubicBezTo>
                <a:lnTo>
                  <a:pt x="337185" y="42863"/>
                </a:lnTo>
                <a:cubicBezTo>
                  <a:pt x="333375" y="50483"/>
                  <a:pt x="330518" y="59055"/>
                  <a:pt x="330518" y="67628"/>
                </a:cubicBezTo>
                <a:cubicBezTo>
                  <a:pt x="330518" y="78105"/>
                  <a:pt x="333375" y="86678"/>
                  <a:pt x="339090" y="95250"/>
                </a:cubicBezTo>
                <a:cubicBezTo>
                  <a:pt x="327660" y="112395"/>
                  <a:pt x="317183" y="129540"/>
                  <a:pt x="307658" y="146685"/>
                </a:cubicBezTo>
                <a:cubicBezTo>
                  <a:pt x="303848" y="141923"/>
                  <a:pt x="300038" y="138113"/>
                  <a:pt x="295275" y="133350"/>
                </a:cubicBezTo>
                <a:cubicBezTo>
                  <a:pt x="295275" y="131445"/>
                  <a:pt x="296228" y="129540"/>
                  <a:pt x="296228" y="127635"/>
                </a:cubicBezTo>
                <a:cubicBezTo>
                  <a:pt x="296228" y="100013"/>
                  <a:pt x="273368" y="78105"/>
                  <a:pt x="246698" y="78105"/>
                </a:cubicBezTo>
                <a:cubicBezTo>
                  <a:pt x="220028" y="79057"/>
                  <a:pt x="179070" y="67628"/>
                  <a:pt x="179070" y="67628"/>
                </a:cubicBezTo>
                <a:cubicBezTo>
                  <a:pt x="179070" y="111443"/>
                  <a:pt x="183833" y="150495"/>
                  <a:pt x="221933" y="171450"/>
                </a:cubicBezTo>
                <a:lnTo>
                  <a:pt x="221933" y="171450"/>
                </a:lnTo>
                <a:cubicBezTo>
                  <a:pt x="229553" y="175260"/>
                  <a:pt x="238125" y="178118"/>
                  <a:pt x="246698" y="178118"/>
                </a:cubicBezTo>
                <a:cubicBezTo>
                  <a:pt x="258128" y="178118"/>
                  <a:pt x="267653" y="174308"/>
                  <a:pt x="276225" y="168593"/>
                </a:cubicBezTo>
                <a:cubicBezTo>
                  <a:pt x="281940" y="174308"/>
                  <a:pt x="285750" y="180023"/>
                  <a:pt x="289560" y="186690"/>
                </a:cubicBezTo>
                <a:cubicBezTo>
                  <a:pt x="259080" y="257175"/>
                  <a:pt x="252413" y="323850"/>
                  <a:pt x="256223" y="386715"/>
                </a:cubicBezTo>
                <a:cubicBezTo>
                  <a:pt x="255270" y="385763"/>
                  <a:pt x="254318" y="385763"/>
                  <a:pt x="252413" y="384810"/>
                </a:cubicBezTo>
                <a:cubicBezTo>
                  <a:pt x="245745" y="381953"/>
                  <a:pt x="240030" y="378143"/>
                  <a:pt x="233363" y="375285"/>
                </a:cubicBezTo>
                <a:cubicBezTo>
                  <a:pt x="234315" y="369570"/>
                  <a:pt x="234315" y="364808"/>
                  <a:pt x="234315" y="359093"/>
                </a:cubicBezTo>
                <a:cubicBezTo>
                  <a:pt x="234315" y="303848"/>
                  <a:pt x="189548" y="259080"/>
                  <a:pt x="134303" y="259080"/>
                </a:cubicBezTo>
                <a:cubicBezTo>
                  <a:pt x="82868" y="260985"/>
                  <a:pt x="0" y="238125"/>
                  <a:pt x="0" y="238125"/>
                </a:cubicBezTo>
                <a:cubicBezTo>
                  <a:pt x="0" y="325755"/>
                  <a:pt x="9525" y="403860"/>
                  <a:pt x="86678" y="446723"/>
                </a:cubicBezTo>
                <a:lnTo>
                  <a:pt x="86678" y="446723"/>
                </a:lnTo>
                <a:cubicBezTo>
                  <a:pt x="100965" y="455295"/>
                  <a:pt x="118110" y="460058"/>
                  <a:pt x="136208" y="460058"/>
                </a:cubicBezTo>
                <a:cubicBezTo>
                  <a:pt x="172403" y="460058"/>
                  <a:pt x="203835" y="441008"/>
                  <a:pt x="221933" y="412433"/>
                </a:cubicBezTo>
                <a:cubicBezTo>
                  <a:pt x="226695" y="415290"/>
                  <a:pt x="232410" y="417195"/>
                  <a:pt x="237173" y="420053"/>
                </a:cubicBezTo>
                <a:cubicBezTo>
                  <a:pt x="244793" y="423863"/>
                  <a:pt x="253365" y="427673"/>
                  <a:pt x="261938" y="431483"/>
                </a:cubicBezTo>
                <a:cubicBezTo>
                  <a:pt x="265748" y="459105"/>
                  <a:pt x="270510" y="486728"/>
                  <a:pt x="274320" y="512445"/>
                </a:cubicBezTo>
                <a:cubicBezTo>
                  <a:pt x="283845" y="566738"/>
                  <a:pt x="293370" y="619125"/>
                  <a:pt x="287655" y="667703"/>
                </a:cubicBezTo>
                <a:cubicBezTo>
                  <a:pt x="269558" y="675323"/>
                  <a:pt x="253365" y="685800"/>
                  <a:pt x="239078" y="699135"/>
                </a:cubicBezTo>
                <a:cubicBezTo>
                  <a:pt x="220980" y="690563"/>
                  <a:pt x="200025" y="685800"/>
                  <a:pt x="178118" y="685800"/>
                </a:cubicBezTo>
                <a:cubicBezTo>
                  <a:pt x="122873" y="685800"/>
                  <a:pt x="76200" y="716280"/>
                  <a:pt x="51435" y="762000"/>
                </a:cubicBezTo>
                <a:lnTo>
                  <a:pt x="545783" y="762000"/>
                </a:lnTo>
                <a:cubicBezTo>
                  <a:pt x="522922" y="724853"/>
                  <a:pt x="483870" y="700088"/>
                  <a:pt x="437197" y="696278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6C0FDB9-E3BE-4994-AD5F-20131D01EED4}"/>
              </a:ext>
            </a:extLst>
          </p:cNvPr>
          <p:cNvSpPr/>
          <p:nvPr/>
        </p:nvSpPr>
        <p:spPr>
          <a:xfrm>
            <a:off x="2081049" y="2716075"/>
            <a:ext cx="363062" cy="325469"/>
          </a:xfrm>
          <a:custGeom>
            <a:avLst/>
            <a:gdLst>
              <a:gd name="connsiteX0" fmla="*/ 37021 w 363062"/>
              <a:gd name="connsiteY0" fmla="*/ 229838 h 325469"/>
              <a:gd name="connsiteX1" fmla="*/ 37021 w 363062"/>
              <a:gd name="connsiteY1" fmla="*/ 229838 h 325469"/>
              <a:gd name="connsiteX2" fmla="*/ 90647 w 363062"/>
              <a:gd name="connsiteY2" fmla="*/ 252031 h 325469"/>
              <a:gd name="connsiteX3" fmla="*/ 157839 w 363062"/>
              <a:gd name="connsiteY3" fmla="*/ 191777 h 325469"/>
              <a:gd name="connsiteX4" fmla="*/ 213329 w 363062"/>
              <a:gd name="connsiteY4" fmla="*/ 231076 h 325469"/>
              <a:gd name="connsiteX5" fmla="*/ 202185 w 363062"/>
              <a:gd name="connsiteY5" fmla="*/ 298228 h 325469"/>
              <a:gd name="connsiteX6" fmla="*/ 266764 w 363062"/>
              <a:gd name="connsiteY6" fmla="*/ 324993 h 325469"/>
              <a:gd name="connsiteX7" fmla="*/ 267907 w 363062"/>
              <a:gd name="connsiteY7" fmla="*/ 325469 h 325469"/>
              <a:gd name="connsiteX8" fmla="*/ 363062 w 363062"/>
              <a:gd name="connsiteY8" fmla="*/ 95250 h 325469"/>
              <a:gd name="connsiteX9" fmla="*/ 132176 w 363062"/>
              <a:gd name="connsiteY9" fmla="*/ 0 h 325469"/>
              <a:gd name="connsiteX10" fmla="*/ 96267 w 363062"/>
              <a:gd name="connsiteY10" fmla="*/ 88297 h 325469"/>
              <a:gd name="connsiteX11" fmla="*/ 96267 w 363062"/>
              <a:gd name="connsiteY11" fmla="*/ 88297 h 325469"/>
              <a:gd name="connsiteX12" fmla="*/ 93505 w 363062"/>
              <a:gd name="connsiteY12" fmla="*/ 94869 h 325469"/>
              <a:gd name="connsiteX13" fmla="*/ 92743 w 363062"/>
              <a:gd name="connsiteY13" fmla="*/ 91821 h 325469"/>
              <a:gd name="connsiteX14" fmla="*/ 28163 w 363062"/>
              <a:gd name="connsiteY14" fmla="*/ 65056 h 325469"/>
              <a:gd name="connsiteX15" fmla="*/ 2731 w 363062"/>
              <a:gd name="connsiteY15" fmla="*/ 89154 h 325469"/>
              <a:gd name="connsiteX16" fmla="*/ 33203 w 363062"/>
              <a:gd name="connsiteY16" fmla="*/ 151926 h 325469"/>
              <a:gd name="connsiteX17" fmla="*/ 68263 w 363062"/>
              <a:gd name="connsiteY17" fmla="*/ 150876 h 325469"/>
              <a:gd name="connsiteX18" fmla="*/ 71311 w 363062"/>
              <a:gd name="connsiteY18" fmla="*/ 149638 h 325469"/>
              <a:gd name="connsiteX19" fmla="*/ 69502 w 363062"/>
              <a:gd name="connsiteY19" fmla="*/ 154019 h 325469"/>
              <a:gd name="connsiteX20" fmla="*/ 69502 w 363062"/>
              <a:gd name="connsiteY20" fmla="*/ 154019 h 32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062" h="325469">
                <a:moveTo>
                  <a:pt x="37021" y="229838"/>
                </a:moveTo>
                <a:lnTo>
                  <a:pt x="37021" y="229838"/>
                </a:lnTo>
                <a:lnTo>
                  <a:pt x="90647" y="252031"/>
                </a:lnTo>
                <a:cubicBezTo>
                  <a:pt x="92563" y="216839"/>
                  <a:pt x="122645" y="189862"/>
                  <a:pt x="157839" y="191777"/>
                </a:cubicBezTo>
                <a:cubicBezTo>
                  <a:pt x="182356" y="193112"/>
                  <a:pt x="203933" y="208393"/>
                  <a:pt x="213329" y="231076"/>
                </a:cubicBezTo>
                <a:cubicBezTo>
                  <a:pt x="222421" y="253788"/>
                  <a:pt x="218125" y="279670"/>
                  <a:pt x="202185" y="298228"/>
                </a:cubicBezTo>
                <a:lnTo>
                  <a:pt x="266764" y="324993"/>
                </a:lnTo>
                <a:lnTo>
                  <a:pt x="267907" y="325469"/>
                </a:lnTo>
                <a:lnTo>
                  <a:pt x="363062" y="95250"/>
                </a:lnTo>
                <a:lnTo>
                  <a:pt x="132176" y="0"/>
                </a:lnTo>
                <a:lnTo>
                  <a:pt x="96267" y="88297"/>
                </a:lnTo>
                <a:lnTo>
                  <a:pt x="96267" y="88297"/>
                </a:lnTo>
                <a:lnTo>
                  <a:pt x="93505" y="94869"/>
                </a:lnTo>
                <a:lnTo>
                  <a:pt x="92743" y="91821"/>
                </a:lnTo>
                <a:cubicBezTo>
                  <a:pt x="82259" y="66639"/>
                  <a:pt x="53387" y="54673"/>
                  <a:pt x="28163" y="65056"/>
                </a:cubicBezTo>
                <a:cubicBezTo>
                  <a:pt x="17105" y="69831"/>
                  <a:pt x="8094" y="78368"/>
                  <a:pt x="2731" y="89154"/>
                </a:cubicBezTo>
                <a:cubicBezTo>
                  <a:pt x="-6188" y="114902"/>
                  <a:pt x="7454" y="143006"/>
                  <a:pt x="33203" y="151926"/>
                </a:cubicBezTo>
                <a:cubicBezTo>
                  <a:pt x="44623" y="155882"/>
                  <a:pt x="57099" y="155509"/>
                  <a:pt x="68263" y="150876"/>
                </a:cubicBezTo>
                <a:lnTo>
                  <a:pt x="71311" y="149638"/>
                </a:lnTo>
                <a:lnTo>
                  <a:pt x="69502" y="154019"/>
                </a:lnTo>
                <a:lnTo>
                  <a:pt x="69502" y="154019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3F57271F-96BB-4E9D-BB58-8FDF343903F5}"/>
              </a:ext>
            </a:extLst>
          </p:cNvPr>
          <p:cNvSpPr/>
          <p:nvPr/>
        </p:nvSpPr>
        <p:spPr>
          <a:xfrm>
            <a:off x="1773742" y="3124887"/>
            <a:ext cx="352907" cy="247650"/>
          </a:xfrm>
          <a:custGeom>
            <a:avLst/>
            <a:gdLst>
              <a:gd name="connsiteX0" fmla="*/ 320231 w 352907"/>
              <a:gd name="connsiteY0" fmla="*/ 158877 h 247650"/>
              <a:gd name="connsiteX1" fmla="*/ 350484 w 352907"/>
              <a:gd name="connsiteY1" fmla="*/ 98702 h 247650"/>
              <a:gd name="connsiteX2" fmla="*/ 290309 w 352907"/>
              <a:gd name="connsiteY2" fmla="*/ 68449 h 247650"/>
              <a:gd name="connsiteX3" fmla="*/ 266700 w 352907"/>
              <a:gd name="connsiteY3" fmla="*/ 85725 h 247650"/>
              <a:gd name="connsiteX4" fmla="*/ 266700 w 352907"/>
              <a:gd name="connsiteY4" fmla="*/ 0 h 247650"/>
              <a:gd name="connsiteX5" fmla="*/ 208883 w 352907"/>
              <a:gd name="connsiteY5" fmla="*/ 0 h 247650"/>
              <a:gd name="connsiteX6" fmla="*/ 209550 w 352907"/>
              <a:gd name="connsiteY6" fmla="*/ 9525 h 247650"/>
              <a:gd name="connsiteX7" fmla="*/ 133350 w 352907"/>
              <a:gd name="connsiteY7" fmla="*/ 85725 h 247650"/>
              <a:gd name="connsiteX8" fmla="*/ 57150 w 352907"/>
              <a:gd name="connsiteY8" fmla="*/ 9525 h 247650"/>
              <a:gd name="connsiteX9" fmla="*/ 57817 w 352907"/>
              <a:gd name="connsiteY9" fmla="*/ 0 h 247650"/>
              <a:gd name="connsiteX10" fmla="*/ 0 w 352907"/>
              <a:gd name="connsiteY10" fmla="*/ 0 h 247650"/>
              <a:gd name="connsiteX11" fmla="*/ 0 w 352907"/>
              <a:gd name="connsiteY11" fmla="*/ 247650 h 247650"/>
              <a:gd name="connsiteX12" fmla="*/ 266700 w 352907"/>
              <a:gd name="connsiteY12" fmla="*/ 247650 h 247650"/>
              <a:gd name="connsiteX13" fmla="*/ 266700 w 352907"/>
              <a:gd name="connsiteY13" fmla="*/ 142875 h 247650"/>
              <a:gd name="connsiteX14" fmla="*/ 270129 w 352907"/>
              <a:gd name="connsiteY14" fmla="*/ 147066 h 247650"/>
              <a:gd name="connsiteX15" fmla="*/ 271939 w 352907"/>
              <a:gd name="connsiteY15" fmla="*/ 149828 h 247650"/>
              <a:gd name="connsiteX16" fmla="*/ 314325 w 352907"/>
              <a:gd name="connsiteY16" fmla="*/ 160782 h 247650"/>
              <a:gd name="connsiteX17" fmla="*/ 318992 w 352907"/>
              <a:gd name="connsiteY17" fmla="*/ 15935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907" h="247650">
                <a:moveTo>
                  <a:pt x="320231" y="158877"/>
                </a:moveTo>
                <a:cubicBezTo>
                  <a:pt x="345201" y="150614"/>
                  <a:pt x="358747" y="123673"/>
                  <a:pt x="350484" y="98702"/>
                </a:cubicBezTo>
                <a:cubicBezTo>
                  <a:pt x="342221" y="73731"/>
                  <a:pt x="315279" y="60187"/>
                  <a:pt x="290309" y="68449"/>
                </a:cubicBezTo>
                <a:cubicBezTo>
                  <a:pt x="280822" y="71588"/>
                  <a:pt x="272562" y="77632"/>
                  <a:pt x="266700" y="85725"/>
                </a:cubicBezTo>
                <a:lnTo>
                  <a:pt x="266700" y="0"/>
                </a:lnTo>
                <a:lnTo>
                  <a:pt x="208883" y="0"/>
                </a:lnTo>
                <a:cubicBezTo>
                  <a:pt x="209301" y="3158"/>
                  <a:pt x="209524" y="6339"/>
                  <a:pt x="209550" y="9525"/>
                </a:cubicBezTo>
                <a:cubicBezTo>
                  <a:pt x="209550" y="51609"/>
                  <a:pt x="175434" y="85725"/>
                  <a:pt x="133350" y="85725"/>
                </a:cubicBezTo>
                <a:cubicBezTo>
                  <a:pt x="91266" y="85725"/>
                  <a:pt x="57150" y="51609"/>
                  <a:pt x="57150" y="9525"/>
                </a:cubicBezTo>
                <a:cubicBezTo>
                  <a:pt x="57176" y="6339"/>
                  <a:pt x="57399" y="3158"/>
                  <a:pt x="57817" y="0"/>
                </a:cubicBezTo>
                <a:lnTo>
                  <a:pt x="0" y="0"/>
                </a:lnTo>
                <a:lnTo>
                  <a:pt x="0" y="247650"/>
                </a:lnTo>
                <a:lnTo>
                  <a:pt x="266700" y="247650"/>
                </a:lnTo>
                <a:lnTo>
                  <a:pt x="266700" y="142875"/>
                </a:lnTo>
                <a:cubicBezTo>
                  <a:pt x="267762" y="144337"/>
                  <a:pt x="268907" y="145736"/>
                  <a:pt x="270129" y="147066"/>
                </a:cubicBezTo>
                <a:cubicBezTo>
                  <a:pt x="270642" y="148042"/>
                  <a:pt x="271248" y="148967"/>
                  <a:pt x="271939" y="149828"/>
                </a:cubicBezTo>
                <a:cubicBezTo>
                  <a:pt x="283197" y="160610"/>
                  <a:pt x="299253" y="164760"/>
                  <a:pt x="314325" y="160782"/>
                </a:cubicBezTo>
                <a:cubicBezTo>
                  <a:pt x="315944" y="160782"/>
                  <a:pt x="317468" y="159829"/>
                  <a:pt x="318992" y="159353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61C4BA56-74FD-499F-B5FB-BAB9886EB07D}"/>
              </a:ext>
            </a:extLst>
          </p:cNvPr>
          <p:cNvSpPr/>
          <p:nvPr/>
        </p:nvSpPr>
        <p:spPr>
          <a:xfrm>
            <a:off x="2069017" y="3039555"/>
            <a:ext cx="247650" cy="332792"/>
          </a:xfrm>
          <a:custGeom>
            <a:avLst/>
            <a:gdLst>
              <a:gd name="connsiteX0" fmla="*/ 142875 w 247650"/>
              <a:gd name="connsiteY0" fmla="*/ 85142 h 332792"/>
              <a:gd name="connsiteX1" fmla="*/ 147066 w 247650"/>
              <a:gd name="connsiteY1" fmla="*/ 81618 h 332792"/>
              <a:gd name="connsiteX2" fmla="*/ 149828 w 247650"/>
              <a:gd name="connsiteY2" fmla="*/ 79808 h 332792"/>
              <a:gd name="connsiteX3" fmla="*/ 159925 w 247650"/>
              <a:gd name="connsiteY3" fmla="*/ 33041 h 332792"/>
              <a:gd name="connsiteX4" fmla="*/ 159925 w 247650"/>
              <a:gd name="connsiteY4" fmla="*/ 31612 h 332792"/>
              <a:gd name="connsiteX5" fmla="*/ 99051 w 247650"/>
              <a:gd name="connsiteY5" fmla="*/ 2790 h 332792"/>
              <a:gd name="connsiteX6" fmla="*/ 70230 w 247650"/>
              <a:gd name="connsiteY6" fmla="*/ 63664 h 332792"/>
              <a:gd name="connsiteX7" fmla="*/ 85725 w 247650"/>
              <a:gd name="connsiteY7" fmla="*/ 85142 h 332792"/>
              <a:gd name="connsiteX8" fmla="*/ 0 w 247650"/>
              <a:gd name="connsiteY8" fmla="*/ 85142 h 332792"/>
              <a:gd name="connsiteX9" fmla="*/ 0 w 247650"/>
              <a:gd name="connsiteY9" fmla="*/ 124195 h 332792"/>
              <a:gd name="connsiteX10" fmla="*/ 9525 w 247650"/>
              <a:gd name="connsiteY10" fmla="*/ 123623 h 332792"/>
              <a:gd name="connsiteX11" fmla="*/ 85725 w 247650"/>
              <a:gd name="connsiteY11" fmla="*/ 199823 h 332792"/>
              <a:gd name="connsiteX12" fmla="*/ 9525 w 247650"/>
              <a:gd name="connsiteY12" fmla="*/ 276023 h 332792"/>
              <a:gd name="connsiteX13" fmla="*/ 0 w 247650"/>
              <a:gd name="connsiteY13" fmla="*/ 275357 h 332792"/>
              <a:gd name="connsiteX14" fmla="*/ 0 w 247650"/>
              <a:gd name="connsiteY14" fmla="*/ 332792 h 332792"/>
              <a:gd name="connsiteX15" fmla="*/ 247650 w 247650"/>
              <a:gd name="connsiteY15" fmla="*/ 332792 h 332792"/>
              <a:gd name="connsiteX16" fmla="*/ 247650 w 247650"/>
              <a:gd name="connsiteY16" fmla="*/ 85142 h 33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650" h="332792">
                <a:moveTo>
                  <a:pt x="142875" y="85142"/>
                </a:moveTo>
                <a:cubicBezTo>
                  <a:pt x="144353" y="84067"/>
                  <a:pt x="145753" y="82890"/>
                  <a:pt x="147066" y="81618"/>
                </a:cubicBezTo>
                <a:cubicBezTo>
                  <a:pt x="148106" y="81221"/>
                  <a:pt x="149049" y="80604"/>
                  <a:pt x="149828" y="79808"/>
                </a:cubicBezTo>
                <a:cubicBezTo>
                  <a:pt x="161536" y="67261"/>
                  <a:pt x="165413" y="49301"/>
                  <a:pt x="159925" y="33041"/>
                </a:cubicBezTo>
                <a:lnTo>
                  <a:pt x="159925" y="31612"/>
                </a:lnTo>
                <a:cubicBezTo>
                  <a:pt x="151074" y="6843"/>
                  <a:pt x="123820" y="-6060"/>
                  <a:pt x="99051" y="2790"/>
                </a:cubicBezTo>
                <a:cubicBezTo>
                  <a:pt x="74283" y="11641"/>
                  <a:pt x="61379" y="38895"/>
                  <a:pt x="70230" y="63664"/>
                </a:cubicBezTo>
                <a:cubicBezTo>
                  <a:pt x="73260" y="72145"/>
                  <a:pt x="78633" y="79592"/>
                  <a:pt x="85725" y="85142"/>
                </a:cubicBezTo>
                <a:lnTo>
                  <a:pt x="0" y="85142"/>
                </a:lnTo>
                <a:lnTo>
                  <a:pt x="0" y="124195"/>
                </a:lnTo>
                <a:cubicBezTo>
                  <a:pt x="3160" y="123812"/>
                  <a:pt x="6342" y="123622"/>
                  <a:pt x="9525" y="123623"/>
                </a:cubicBezTo>
                <a:cubicBezTo>
                  <a:pt x="51609" y="123623"/>
                  <a:pt x="85725" y="157739"/>
                  <a:pt x="85725" y="199823"/>
                </a:cubicBezTo>
                <a:cubicBezTo>
                  <a:pt x="85725" y="241908"/>
                  <a:pt x="51609" y="276023"/>
                  <a:pt x="9525" y="276023"/>
                </a:cubicBezTo>
                <a:cubicBezTo>
                  <a:pt x="6340" y="275994"/>
                  <a:pt x="3158" y="275772"/>
                  <a:pt x="0" y="275357"/>
                </a:cubicBezTo>
                <a:lnTo>
                  <a:pt x="0" y="332792"/>
                </a:lnTo>
                <a:lnTo>
                  <a:pt x="247650" y="332792"/>
                </a:lnTo>
                <a:lnTo>
                  <a:pt x="247650" y="85142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42FC3A00-6C2D-48A3-BA70-597CA42BC3A3}"/>
              </a:ext>
            </a:extLst>
          </p:cNvPr>
          <p:cNvSpPr/>
          <p:nvPr/>
        </p:nvSpPr>
        <p:spPr>
          <a:xfrm>
            <a:off x="1773742" y="2829422"/>
            <a:ext cx="266700" cy="352425"/>
          </a:xfrm>
          <a:custGeom>
            <a:avLst/>
            <a:gdLst>
              <a:gd name="connsiteX0" fmla="*/ 266700 w 266700"/>
              <a:gd name="connsiteY0" fmla="*/ 98869 h 352425"/>
              <a:gd name="connsiteX1" fmla="*/ 266700 w 266700"/>
              <a:gd name="connsiteY1" fmla="*/ 0 h 352425"/>
              <a:gd name="connsiteX2" fmla="*/ 0 w 266700"/>
              <a:gd name="connsiteY2" fmla="*/ 0 h 352425"/>
              <a:gd name="connsiteX3" fmla="*/ 0 w 266700"/>
              <a:gd name="connsiteY3" fmla="*/ 266700 h 352425"/>
              <a:gd name="connsiteX4" fmla="*/ 104775 w 266700"/>
              <a:gd name="connsiteY4" fmla="*/ 266700 h 352425"/>
              <a:gd name="connsiteX5" fmla="*/ 85725 w 266700"/>
              <a:gd name="connsiteY5" fmla="*/ 304800 h 352425"/>
              <a:gd name="connsiteX6" fmla="*/ 133350 w 266700"/>
              <a:gd name="connsiteY6" fmla="*/ 352425 h 352425"/>
              <a:gd name="connsiteX7" fmla="*/ 180975 w 266700"/>
              <a:gd name="connsiteY7" fmla="*/ 304800 h 352425"/>
              <a:gd name="connsiteX8" fmla="*/ 161925 w 266700"/>
              <a:gd name="connsiteY8" fmla="*/ 266700 h 352425"/>
              <a:gd name="connsiteX9" fmla="*/ 266700 w 266700"/>
              <a:gd name="connsiteY9" fmla="*/ 266700 h 352425"/>
              <a:gd name="connsiteX10" fmla="*/ 266700 w 266700"/>
              <a:gd name="connsiteY10" fmla="*/ 168783 h 352425"/>
              <a:gd name="connsiteX11" fmla="*/ 193834 w 266700"/>
              <a:gd name="connsiteY11" fmla="*/ 168783 h 352425"/>
              <a:gd name="connsiteX12" fmla="*/ 193018 w 266700"/>
              <a:gd name="connsiteY12" fmla="*/ 99685 h 352425"/>
              <a:gd name="connsiteX13" fmla="*/ 193834 w 266700"/>
              <a:gd name="connsiteY13" fmla="*/ 98869 h 352425"/>
              <a:gd name="connsiteX14" fmla="*/ 266700 w 266700"/>
              <a:gd name="connsiteY14" fmla="*/ 988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" h="352425">
                <a:moveTo>
                  <a:pt x="266700" y="98869"/>
                </a:move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lnTo>
                  <a:pt x="104775" y="266700"/>
                </a:lnTo>
                <a:cubicBezTo>
                  <a:pt x="92783" y="275694"/>
                  <a:pt x="85725" y="289810"/>
                  <a:pt x="85725" y="304800"/>
                </a:cubicBezTo>
                <a:cubicBezTo>
                  <a:pt x="85725" y="331102"/>
                  <a:pt x="107048" y="352425"/>
                  <a:pt x="133350" y="352425"/>
                </a:cubicBezTo>
                <a:cubicBezTo>
                  <a:pt x="159652" y="352425"/>
                  <a:pt x="180975" y="331102"/>
                  <a:pt x="180975" y="304800"/>
                </a:cubicBezTo>
                <a:cubicBezTo>
                  <a:pt x="180975" y="289810"/>
                  <a:pt x="173917" y="275694"/>
                  <a:pt x="161925" y="266700"/>
                </a:cubicBezTo>
                <a:lnTo>
                  <a:pt x="266700" y="266700"/>
                </a:lnTo>
                <a:lnTo>
                  <a:pt x="266700" y="168783"/>
                </a:lnTo>
                <a:cubicBezTo>
                  <a:pt x="246215" y="188005"/>
                  <a:pt x="214319" y="188005"/>
                  <a:pt x="193834" y="168783"/>
                </a:cubicBezTo>
                <a:cubicBezTo>
                  <a:pt x="174528" y="149927"/>
                  <a:pt x="174163" y="118991"/>
                  <a:pt x="193018" y="99685"/>
                </a:cubicBezTo>
                <a:cubicBezTo>
                  <a:pt x="193287" y="99410"/>
                  <a:pt x="193558" y="99138"/>
                  <a:pt x="193834" y="98869"/>
                </a:cubicBezTo>
                <a:cubicBezTo>
                  <a:pt x="214319" y="79647"/>
                  <a:pt x="246215" y="79647"/>
                  <a:pt x="266700" y="98869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FF06426-20AB-487A-9EA9-87AC6134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0" y="1237331"/>
            <a:ext cx="623951" cy="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Block Flow Diagram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83FE39-B8DE-416A-8A8C-6E5E101C2986}"/>
              </a:ext>
            </a:extLst>
          </p:cNvPr>
          <p:cNvCxnSpPr>
            <a:cxnSpLocks/>
          </p:cNvCxnSpPr>
          <p:nvPr/>
        </p:nvCxnSpPr>
        <p:spPr>
          <a:xfrm>
            <a:off x="1309042" y="1398235"/>
            <a:ext cx="37781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3BA6A6A-7606-48E4-8F2D-92C7C08A7E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66791" y="1638918"/>
            <a:ext cx="621068" cy="139700"/>
          </a:xfrm>
          <a:prstGeom prst="bentConnector3">
            <a:avLst>
              <a:gd name="adj1" fmla="val 100611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DF90FDD-2162-47C7-BE62-F8862D8AFF38}"/>
              </a:ext>
            </a:extLst>
          </p:cNvPr>
          <p:cNvSpPr/>
          <p:nvPr/>
        </p:nvSpPr>
        <p:spPr>
          <a:xfrm>
            <a:off x="4152900" y="1595991"/>
            <a:ext cx="838200" cy="417141"/>
          </a:xfrm>
          <a:prstGeom prst="rect">
            <a:avLst/>
          </a:prstGeom>
          <a:solidFill>
            <a:srgbClr val="FFC423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Hydrogen Plant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B98AF8-4C81-4FED-B750-EF2A1D7D7D17}"/>
              </a:ext>
            </a:extLst>
          </p:cNvPr>
          <p:cNvSpPr/>
          <p:nvPr/>
        </p:nvSpPr>
        <p:spPr>
          <a:xfrm>
            <a:off x="4152900" y="2001769"/>
            <a:ext cx="838200" cy="201474"/>
          </a:xfrm>
          <a:prstGeom prst="rect">
            <a:avLst/>
          </a:prstGeom>
          <a:solidFill>
            <a:srgbClr val="FFC423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PSA Unit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0D503C-5AC2-4A3C-90A2-4B8DC94A9B77}"/>
              </a:ext>
            </a:extLst>
          </p:cNvPr>
          <p:cNvSpPr/>
          <p:nvPr/>
        </p:nvSpPr>
        <p:spPr>
          <a:xfrm>
            <a:off x="5383605" y="2321269"/>
            <a:ext cx="838200" cy="506628"/>
          </a:xfrm>
          <a:prstGeom prst="rect">
            <a:avLst/>
          </a:prstGeom>
          <a:solidFill>
            <a:srgbClr val="0397D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Compression and H2S Scavenger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42254C-9EC1-4BF5-9F99-27C351B7E04A}"/>
              </a:ext>
            </a:extLst>
          </p:cNvPr>
          <p:cNvSpPr/>
          <p:nvPr/>
        </p:nvSpPr>
        <p:spPr>
          <a:xfrm>
            <a:off x="5248912" y="4086127"/>
            <a:ext cx="593088" cy="417141"/>
          </a:xfrm>
          <a:prstGeom prst="rect">
            <a:avLst/>
          </a:prstGeom>
          <a:solidFill>
            <a:srgbClr val="7A68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Salt Driers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6BD93D-5327-4013-943C-7E639C5FC42B}"/>
              </a:ext>
            </a:extLst>
          </p:cNvPr>
          <p:cNvSpPr txBox="1"/>
          <p:nvPr/>
        </p:nvSpPr>
        <p:spPr>
          <a:xfrm>
            <a:off x="1711414" y="3533374"/>
            <a:ext cx="1465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Waste Water</a:t>
            </a:r>
            <a:endParaRPr 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CAD416-12B9-48E6-BB3F-09CE6338AF66}"/>
              </a:ext>
            </a:extLst>
          </p:cNvPr>
          <p:cNvSpPr txBox="1"/>
          <p:nvPr/>
        </p:nvSpPr>
        <p:spPr>
          <a:xfrm>
            <a:off x="3577487" y="4504599"/>
            <a:ext cx="1465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Sour Water</a:t>
            </a:r>
            <a:endParaRPr 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62BAE8-C86F-4721-BCD4-9E6F87FE807F}"/>
              </a:ext>
            </a:extLst>
          </p:cNvPr>
          <p:cNvSpPr txBox="1"/>
          <p:nvPr/>
        </p:nvSpPr>
        <p:spPr>
          <a:xfrm>
            <a:off x="4145280" y="1134584"/>
            <a:ext cx="8382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Natural Gas</a:t>
            </a:r>
            <a:endParaRPr lang="en-US" sz="1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9773B4-1999-459B-81A5-F2463B2FA9CD}"/>
              </a:ext>
            </a:extLst>
          </p:cNvPr>
          <p:cNvSpPr txBox="1"/>
          <p:nvPr/>
        </p:nvSpPr>
        <p:spPr>
          <a:xfrm>
            <a:off x="7804601" y="3578044"/>
            <a:ext cx="59308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Renewable Diesel Sales</a:t>
            </a:r>
            <a:endParaRPr lang="en-US" sz="1000" dirty="0"/>
          </a:p>
        </p:txBody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57A6B059-69E1-48E4-B2BE-11380223A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091" y="1274588"/>
            <a:ext cx="581306" cy="4062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96D9459-7CEF-4A46-BCA5-99C99B00F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4215" y="1831838"/>
            <a:ext cx="581306" cy="406213"/>
          </a:xfrm>
          <a:prstGeom prst="rect">
            <a:avLst/>
          </a:prstGeom>
        </p:spPr>
      </p:pic>
      <p:cxnSp>
        <p:nvCxnSpPr>
          <p:cNvPr id="1038" name="Connector: Elbow 1037">
            <a:extLst>
              <a:ext uri="{FF2B5EF4-FFF2-40B4-BE49-F238E27FC236}">
                <a16:creationId xmlns:a16="http://schemas.microsoft.com/office/drawing/2014/main" id="{63EDB4CE-4252-47EE-B2C2-B9A8B2822434}"/>
              </a:ext>
            </a:extLst>
          </p:cNvPr>
          <p:cNvCxnSpPr>
            <a:cxnSpLocks/>
            <a:endCxn id="1033" idx="0"/>
          </p:cNvCxnSpPr>
          <p:nvPr/>
        </p:nvCxnSpPr>
        <p:spPr>
          <a:xfrm rot="16200000" flipH="1">
            <a:off x="1916602" y="1844212"/>
            <a:ext cx="1079472" cy="329883"/>
          </a:xfrm>
          <a:prstGeom prst="bentConnector3">
            <a:avLst>
              <a:gd name="adj1" fmla="val -88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AD353F32-61E8-4963-BA12-ED1C6331EF27}"/>
              </a:ext>
            </a:extLst>
          </p:cNvPr>
          <p:cNvCxnSpPr>
            <a:cxnSpLocks/>
            <a:endCxn id="1033" idx="0"/>
          </p:cNvCxnSpPr>
          <p:nvPr/>
        </p:nvCxnSpPr>
        <p:spPr>
          <a:xfrm rot="16200000" flipH="1">
            <a:off x="2182216" y="2109825"/>
            <a:ext cx="514133" cy="363996"/>
          </a:xfrm>
          <a:prstGeom prst="bentConnector3">
            <a:avLst>
              <a:gd name="adj1" fmla="val 825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ctor: Elbow 1046">
            <a:extLst>
              <a:ext uri="{FF2B5EF4-FFF2-40B4-BE49-F238E27FC236}">
                <a16:creationId xmlns:a16="http://schemas.microsoft.com/office/drawing/2014/main" id="{1BF89DC0-1C09-472B-A552-2799FD45238B}"/>
              </a:ext>
            </a:extLst>
          </p:cNvPr>
          <p:cNvCxnSpPr>
            <a:cxnSpLocks/>
            <a:stCxn id="1033" idx="2"/>
          </p:cNvCxnSpPr>
          <p:nvPr/>
        </p:nvCxnSpPr>
        <p:spPr>
          <a:xfrm rot="16200000" flipH="1">
            <a:off x="2541397" y="3005963"/>
            <a:ext cx="525526" cy="365760"/>
          </a:xfrm>
          <a:prstGeom prst="bentConnector3">
            <a:avLst>
              <a:gd name="adj1" fmla="val 99930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ECDD330-DCF3-47A3-A4C4-E9C029739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040" y="3248499"/>
            <a:ext cx="581306" cy="406213"/>
          </a:xfrm>
          <a:prstGeom prst="rect">
            <a:avLst/>
          </a:prstGeom>
        </p:spPr>
      </p:pic>
      <p:cxnSp>
        <p:nvCxnSpPr>
          <p:cNvPr id="1052" name="Straight Arrow Connector 1051">
            <a:extLst>
              <a:ext uri="{FF2B5EF4-FFF2-40B4-BE49-F238E27FC236}">
                <a16:creationId xmlns:a16="http://schemas.microsoft.com/office/drawing/2014/main" id="{DBABF45D-EFCA-4293-8375-3C48A5354BFF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577487" y="3438395"/>
            <a:ext cx="567793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6AC0CA2-D247-4A11-AAD2-D2740341B972}"/>
              </a:ext>
            </a:extLst>
          </p:cNvPr>
          <p:cNvCxnSpPr>
            <a:cxnSpLocks/>
            <a:endCxn id="44" idx="0"/>
          </p:cNvCxnSpPr>
          <p:nvPr/>
        </p:nvCxnSpPr>
        <p:spPr>
          <a:xfrm rot="5400000">
            <a:off x="3719796" y="2292621"/>
            <a:ext cx="623219" cy="242995"/>
          </a:xfrm>
          <a:prstGeom prst="bentConnector3">
            <a:avLst>
              <a:gd name="adj1" fmla="val 1518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CDA363C-0914-436C-8733-26EC87699432}"/>
              </a:ext>
            </a:extLst>
          </p:cNvPr>
          <p:cNvSpPr/>
          <p:nvPr/>
        </p:nvSpPr>
        <p:spPr>
          <a:xfrm>
            <a:off x="3490807" y="2725728"/>
            <a:ext cx="838200" cy="214679"/>
          </a:xfrm>
          <a:prstGeom prst="rect">
            <a:avLst/>
          </a:prstGeom>
          <a:solidFill>
            <a:srgbClr val="0397D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Compression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3DC61D-8E97-4E5D-B38E-16F967342B4B}"/>
              </a:ext>
            </a:extLst>
          </p:cNvPr>
          <p:cNvSpPr txBox="1"/>
          <p:nvPr/>
        </p:nvSpPr>
        <p:spPr>
          <a:xfrm>
            <a:off x="3466349" y="2318983"/>
            <a:ext cx="8382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Hydrogen</a:t>
            </a:r>
            <a:endParaRPr lang="en-US" sz="1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654937-0E1C-46F5-A167-5F18CE88A92D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443988" y="2926079"/>
            <a:ext cx="12350" cy="60729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lg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C0DEBD0-7B2B-474D-AFDE-9FC2A4E307C2}"/>
              </a:ext>
            </a:extLst>
          </p:cNvPr>
          <p:cNvSpPr/>
          <p:nvPr/>
        </p:nvSpPr>
        <p:spPr>
          <a:xfrm>
            <a:off x="2255520" y="2548890"/>
            <a:ext cx="731520" cy="377190"/>
          </a:xfrm>
          <a:prstGeom prst="rect">
            <a:avLst/>
          </a:prstGeom>
          <a:solidFill>
            <a:srgbClr val="CFAB7A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Pre- Treatment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0D07F319-95F1-422C-9B14-51D041D9899C}"/>
              </a:ext>
            </a:extLst>
          </p:cNvPr>
          <p:cNvCxnSpPr>
            <a:stCxn id="44" idx="2"/>
          </p:cNvCxnSpPr>
          <p:nvPr/>
        </p:nvCxnSpPr>
        <p:spPr>
          <a:xfrm rot="16200000" flipH="1">
            <a:off x="3846526" y="3003787"/>
            <a:ext cx="362134" cy="235373"/>
          </a:xfrm>
          <a:prstGeom prst="bentConnector3">
            <a:avLst>
              <a:gd name="adj1" fmla="val 100501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D425ACA-3DE0-44D6-B0C4-16C496EEB9ED}"/>
              </a:ext>
            </a:extLst>
          </p:cNvPr>
          <p:cNvCxnSpPr>
            <a:stCxn id="42" idx="0"/>
            <a:endCxn id="46" idx="2"/>
          </p:cNvCxnSpPr>
          <p:nvPr/>
        </p:nvCxnSpPr>
        <p:spPr>
          <a:xfrm flipV="1">
            <a:off x="4564380" y="2203243"/>
            <a:ext cx="7620" cy="96260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6F5E134-28DF-4483-A95F-F5F356478535}"/>
              </a:ext>
            </a:extLst>
          </p:cNvPr>
          <p:cNvSpPr txBox="1"/>
          <p:nvPr/>
        </p:nvSpPr>
        <p:spPr>
          <a:xfrm>
            <a:off x="4204435" y="2500212"/>
            <a:ext cx="8382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H.P. Purge</a:t>
            </a:r>
            <a:endParaRPr lang="en-US" sz="1000" dirty="0"/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9F34E558-CFE4-40A8-AD53-BF4BB4A3D12C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4997908" y="2827897"/>
            <a:ext cx="804797" cy="425842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F42DC0-19C8-4F18-9007-A7783A2F8180}"/>
              </a:ext>
            </a:extLst>
          </p:cNvPr>
          <p:cNvSpPr txBox="1"/>
          <p:nvPr/>
        </p:nvSpPr>
        <p:spPr>
          <a:xfrm>
            <a:off x="5201840" y="3034953"/>
            <a:ext cx="4612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Off-Gas &amp; LPG</a:t>
            </a:r>
            <a:endParaRPr lang="en-US" sz="10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FB0FDE9A-7441-4998-B014-62247723013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88033" y="1982970"/>
            <a:ext cx="1714482" cy="1323589"/>
          </a:xfrm>
          <a:prstGeom prst="bentConnector3">
            <a:avLst>
              <a:gd name="adj1" fmla="val -2406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B8A02F4-755A-47AA-AF45-510874922D0B}"/>
              </a:ext>
            </a:extLst>
          </p:cNvPr>
          <p:cNvSpPr txBox="1"/>
          <p:nvPr/>
        </p:nvSpPr>
        <p:spPr>
          <a:xfrm>
            <a:off x="5109349" y="3464500"/>
            <a:ext cx="107435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Renewable Naphtha</a:t>
            </a:r>
            <a:endParaRPr lang="en-US" sz="1000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EFE40751-DC6B-4548-98C8-9A44D5D44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144" y="3605769"/>
            <a:ext cx="581306" cy="40621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6B869EC-ACA6-453F-8928-5DA388D34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144" y="4105796"/>
            <a:ext cx="581306" cy="406213"/>
          </a:xfrm>
          <a:prstGeom prst="rect">
            <a:avLst/>
          </a:prstGeom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0F8B160-2935-43D7-8085-6646A9405F00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4303828" y="3696394"/>
            <a:ext cx="6233" cy="80820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lg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9746E430-F9F9-42AB-9129-87A7651F074E}"/>
              </a:ext>
            </a:extLst>
          </p:cNvPr>
          <p:cNvCxnSpPr>
            <a:cxnSpLocks/>
            <a:stCxn id="42" idx="2"/>
            <a:endCxn id="48" idx="1"/>
          </p:cNvCxnSpPr>
          <p:nvPr/>
        </p:nvCxnSpPr>
        <p:spPr>
          <a:xfrm rot="16200000" flipH="1">
            <a:off x="4614767" y="3660552"/>
            <a:ext cx="583759" cy="684532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EC59ED4-BC9C-4580-BE9C-5CC45D922D7A}"/>
              </a:ext>
            </a:extLst>
          </p:cNvPr>
          <p:cNvCxnSpPr>
            <a:cxnSpLocks/>
            <a:stCxn id="48" idx="3"/>
            <a:endCxn id="114" idx="1"/>
          </p:cNvCxnSpPr>
          <p:nvPr/>
        </p:nvCxnSpPr>
        <p:spPr>
          <a:xfrm flipV="1">
            <a:off x="5842000" y="3808876"/>
            <a:ext cx="809144" cy="485822"/>
          </a:xfrm>
          <a:prstGeom prst="bentConnector3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E93E2C4-455F-49B1-94A6-3D6425E9C143}"/>
              </a:ext>
            </a:extLst>
          </p:cNvPr>
          <p:cNvCxnSpPr>
            <a:cxnSpLocks/>
            <a:stCxn id="48" idx="3"/>
            <a:endCxn id="115" idx="1"/>
          </p:cNvCxnSpPr>
          <p:nvPr/>
        </p:nvCxnSpPr>
        <p:spPr>
          <a:xfrm>
            <a:off x="5842000" y="4294698"/>
            <a:ext cx="809144" cy="142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3587FCD-E529-49A9-962F-96DEB495EF8F}"/>
              </a:ext>
            </a:extLst>
          </p:cNvPr>
          <p:cNvCxnSpPr>
            <a:cxnSpLocks/>
            <a:stCxn id="114" idx="3"/>
            <a:endCxn id="58" idx="1"/>
          </p:cNvCxnSpPr>
          <p:nvPr/>
        </p:nvCxnSpPr>
        <p:spPr>
          <a:xfrm>
            <a:off x="7232450" y="3808876"/>
            <a:ext cx="572151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E2185699-4559-4A3D-9E06-E9B5C07F3D2D}"/>
              </a:ext>
            </a:extLst>
          </p:cNvPr>
          <p:cNvCxnSpPr>
            <a:cxnSpLocks/>
            <a:stCxn id="115" idx="3"/>
          </p:cNvCxnSpPr>
          <p:nvPr/>
        </p:nvCxnSpPr>
        <p:spPr>
          <a:xfrm flipV="1">
            <a:off x="7232450" y="3825239"/>
            <a:ext cx="286075" cy="483664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2">
            <a:extLst>
              <a:ext uri="{FF2B5EF4-FFF2-40B4-BE49-F238E27FC236}">
                <a16:creationId xmlns:a16="http://schemas.microsoft.com/office/drawing/2014/main" id="{FE63FF26-71F5-468B-BC77-69E38272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01" y="4066448"/>
            <a:ext cx="581305" cy="2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97C8884-A239-43F7-BE0D-01BC2F4A2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174" y="4391774"/>
            <a:ext cx="576515" cy="387744"/>
          </a:xfrm>
          <a:prstGeom prst="rect">
            <a:avLst/>
          </a:prstGeom>
        </p:spPr>
      </p:pic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DBDCC822-71CF-4DDB-A4D1-9CC62DD0762A}"/>
              </a:ext>
            </a:extLst>
          </p:cNvPr>
          <p:cNvCxnSpPr>
            <a:cxnSpLocks/>
            <a:stCxn id="47" idx="0"/>
          </p:cNvCxnSpPr>
          <p:nvPr/>
        </p:nvCxnSpPr>
        <p:spPr>
          <a:xfrm rot="16200000" flipV="1">
            <a:off x="5198489" y="1717052"/>
            <a:ext cx="401981" cy="806453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33C7A1-CA78-477C-86B4-659975E74A6C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4991100" y="1787523"/>
            <a:ext cx="1315969" cy="1703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1C7D1F2-00CC-4005-B516-D0FDADFA8CF6}"/>
              </a:ext>
            </a:extLst>
          </p:cNvPr>
          <p:cNvCxnSpPr>
            <a:endCxn id="45" idx="0"/>
          </p:cNvCxnSpPr>
          <p:nvPr/>
        </p:nvCxnSpPr>
        <p:spPr>
          <a:xfrm>
            <a:off x="4564380" y="1288472"/>
            <a:ext cx="7620" cy="3075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777CF02-6B46-4343-9853-235DDB337766}"/>
              </a:ext>
            </a:extLst>
          </p:cNvPr>
          <p:cNvSpPr txBox="1"/>
          <p:nvPr/>
        </p:nvSpPr>
        <p:spPr>
          <a:xfrm>
            <a:off x="4602593" y="3688767"/>
            <a:ext cx="124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baseline="30000" dirty="0">
                <a:solidFill>
                  <a:schemeClr val="accent3"/>
                </a:solidFill>
              </a:rPr>
              <a:t>(1) </a:t>
            </a:r>
            <a:r>
              <a:rPr lang="en-US" sz="800" i="1" dirty="0">
                <a:solidFill>
                  <a:schemeClr val="accent3"/>
                </a:solidFill>
              </a:rPr>
              <a:t>Can be configured to produce Jet or Diesel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C227A1-3D15-4A72-A77D-AF7DFDC573AD}"/>
              </a:ext>
            </a:extLst>
          </p:cNvPr>
          <p:cNvSpPr/>
          <p:nvPr/>
        </p:nvSpPr>
        <p:spPr>
          <a:xfrm>
            <a:off x="1806" y="-21734"/>
            <a:ext cx="9144000" cy="516523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571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newable">
            <a:extLst>
              <a:ext uri="{FF2B5EF4-FFF2-40B4-BE49-F238E27FC236}">
                <a16:creationId xmlns:a16="http://schemas.microsoft.com/office/drawing/2014/main" id="{754F3CB1-7EF9-43D5-B032-EE2C0AF9881D}"/>
              </a:ext>
            </a:extLst>
          </p:cNvPr>
          <p:cNvSpPr/>
          <p:nvPr/>
        </p:nvSpPr>
        <p:spPr>
          <a:xfrm>
            <a:off x="4145280" y="3165852"/>
            <a:ext cx="838200" cy="545087"/>
          </a:xfrm>
          <a:prstGeom prst="rect">
            <a:avLst/>
          </a:prstGeom>
          <a:solidFill>
            <a:srgbClr val="47AA4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Renewable Diesel Unit</a:t>
            </a:r>
            <a:r>
              <a:rPr lang="en-US" sz="900" baseline="30000" dirty="0">
                <a:solidFill>
                  <a:prstClr val="white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405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Reaction Pathways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HDO">
            <a:extLst>
              <a:ext uri="{FF2B5EF4-FFF2-40B4-BE49-F238E27FC236}">
                <a16:creationId xmlns:a16="http://schemas.microsoft.com/office/drawing/2014/main" id="{C31EF078-6C71-42F2-B750-150BF85A2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0" y="3617871"/>
            <a:ext cx="2516726" cy="528679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lIns="45720" anchor="ctr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accent2"/>
              </a:buClr>
            </a:pPr>
            <a:r>
              <a:rPr lang="en-US" sz="1200" dirty="0"/>
              <a:t>Produces H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</a:pPr>
            <a:r>
              <a:rPr lang="en-US" sz="1200" dirty="0"/>
              <a:t>High yield, high H2 consumption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68B8DB-7C53-4FAB-94C5-9AE78B51E069}"/>
              </a:ext>
            </a:extLst>
          </p:cNvPr>
          <p:cNvGrpSpPr/>
          <p:nvPr/>
        </p:nvGrpSpPr>
        <p:grpSpPr>
          <a:xfrm>
            <a:off x="1844086" y="1061702"/>
            <a:ext cx="2049584" cy="1033190"/>
            <a:chOff x="1988970" y="1150602"/>
            <a:chExt cx="1904700" cy="10331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68C57B-D6A6-46B3-8BBE-401B2A67B729}"/>
                </a:ext>
              </a:extLst>
            </p:cNvPr>
            <p:cNvSpPr txBox="1"/>
            <p:nvPr/>
          </p:nvSpPr>
          <p:spPr>
            <a:xfrm>
              <a:off x="2004210" y="1150602"/>
              <a:ext cx="1889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– O – CO – C</a:t>
              </a:r>
              <a:r>
                <a:rPr lang="en-US" sz="1400" b="1" baseline="-25000" dirty="0"/>
                <a:t>17</a:t>
              </a:r>
              <a:r>
                <a:rPr lang="en-US" sz="1400" b="1" dirty="0"/>
                <a:t>H</a:t>
              </a:r>
              <a:r>
                <a:rPr lang="en-US" sz="1400" b="1" baseline="-25000" dirty="0"/>
                <a:t>33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2EE32F-F063-44CF-B989-364742A5FC84}"/>
                </a:ext>
              </a:extLst>
            </p:cNvPr>
            <p:cNvSpPr txBox="1"/>
            <p:nvPr/>
          </p:nvSpPr>
          <p:spPr>
            <a:xfrm>
              <a:off x="1988970" y="1525563"/>
              <a:ext cx="1889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 – O – CO – C</a:t>
              </a:r>
              <a:r>
                <a:rPr lang="en-US" sz="1400" b="1" baseline="-25000" dirty="0"/>
                <a:t>17</a:t>
              </a:r>
              <a:r>
                <a:rPr lang="en-US" sz="1400" b="1" dirty="0"/>
                <a:t>H</a:t>
              </a:r>
              <a:r>
                <a:rPr lang="en-US" sz="1400" b="1" baseline="-25000" dirty="0"/>
                <a:t>33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0FA834-E299-4E12-A5BE-1A7F455AEA95}"/>
                </a:ext>
              </a:extLst>
            </p:cNvPr>
            <p:cNvSpPr txBox="1"/>
            <p:nvPr/>
          </p:nvSpPr>
          <p:spPr>
            <a:xfrm>
              <a:off x="1988970" y="1876015"/>
              <a:ext cx="1889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– O – CO – C</a:t>
              </a:r>
              <a:r>
                <a:rPr lang="en-US" sz="1400" b="1" baseline="-25000" dirty="0"/>
                <a:t>17</a:t>
              </a:r>
              <a:r>
                <a:rPr lang="en-US" sz="1400" b="1" dirty="0"/>
                <a:t>H</a:t>
              </a:r>
              <a:r>
                <a:rPr lang="en-US" sz="1400" b="1" baseline="-25000" dirty="0"/>
                <a:t>33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058D28-8775-4D93-9D41-96FB96E8E9E9}"/>
                </a:ext>
              </a:extLst>
            </p:cNvPr>
            <p:cNvCxnSpPr/>
            <p:nvPr/>
          </p:nvCxnSpPr>
          <p:spPr>
            <a:xfrm>
              <a:off x="2112168" y="1439329"/>
              <a:ext cx="0" cy="1135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7D7FF9-5E92-43A2-BC97-38160DA5541E}"/>
                </a:ext>
              </a:extLst>
            </p:cNvPr>
            <p:cNvCxnSpPr/>
            <p:nvPr/>
          </p:nvCxnSpPr>
          <p:spPr>
            <a:xfrm>
              <a:off x="2114551" y="1804932"/>
              <a:ext cx="0" cy="1135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4115C1A-885F-470A-A8B8-7864DC96B6E1}"/>
              </a:ext>
            </a:extLst>
          </p:cNvPr>
          <p:cNvSpPr txBox="1"/>
          <p:nvPr/>
        </p:nvSpPr>
        <p:spPr>
          <a:xfrm>
            <a:off x="3973350" y="1282217"/>
            <a:ext cx="48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3H</a:t>
            </a:r>
            <a:r>
              <a:rPr lang="en-US" sz="1400" b="1" baseline="-25000" dirty="0"/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7C85E8-A8EC-43EC-A738-59333F715565}"/>
              </a:ext>
            </a:extLst>
          </p:cNvPr>
          <p:cNvCxnSpPr/>
          <p:nvPr/>
        </p:nvCxnSpPr>
        <p:spPr>
          <a:xfrm>
            <a:off x="3834491" y="1590551"/>
            <a:ext cx="8651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D3EB3E-782F-4622-876A-6B94C0753CFE}"/>
              </a:ext>
            </a:extLst>
          </p:cNvPr>
          <p:cNvGrpSpPr/>
          <p:nvPr/>
        </p:nvGrpSpPr>
        <p:grpSpPr>
          <a:xfrm>
            <a:off x="4791694" y="1099584"/>
            <a:ext cx="2066305" cy="1033190"/>
            <a:chOff x="1988970" y="1150602"/>
            <a:chExt cx="1904700" cy="10331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7B550C-D3AF-44C5-9DA6-91F3EF6804C7}"/>
                </a:ext>
              </a:extLst>
            </p:cNvPr>
            <p:cNvSpPr txBox="1"/>
            <p:nvPr/>
          </p:nvSpPr>
          <p:spPr>
            <a:xfrm>
              <a:off x="2004210" y="1150602"/>
              <a:ext cx="1889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– O – CO – C</a:t>
              </a:r>
              <a:r>
                <a:rPr lang="en-US" sz="1400" b="1" baseline="-25000" dirty="0"/>
                <a:t>17</a:t>
              </a:r>
              <a:r>
                <a:rPr lang="en-US" sz="1400" b="1" dirty="0"/>
                <a:t>H</a:t>
              </a:r>
              <a:r>
                <a:rPr lang="en-US" sz="1400" b="1" baseline="-25000" dirty="0"/>
                <a:t>35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CB0DAC-86DF-4595-97BB-9689D42F5F0E}"/>
                </a:ext>
              </a:extLst>
            </p:cNvPr>
            <p:cNvSpPr txBox="1"/>
            <p:nvPr/>
          </p:nvSpPr>
          <p:spPr>
            <a:xfrm>
              <a:off x="1988970" y="1525563"/>
              <a:ext cx="1889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 – O – CO – C</a:t>
              </a:r>
              <a:r>
                <a:rPr lang="en-US" sz="1400" b="1" baseline="-25000" dirty="0"/>
                <a:t>17</a:t>
              </a:r>
              <a:r>
                <a:rPr lang="en-US" sz="1400" b="1" dirty="0"/>
                <a:t>H</a:t>
              </a:r>
              <a:r>
                <a:rPr lang="en-US" sz="1400" b="1" baseline="-25000" dirty="0"/>
                <a:t>35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A4A22E-68B1-4662-A2F6-40B57C728975}"/>
                </a:ext>
              </a:extLst>
            </p:cNvPr>
            <p:cNvSpPr txBox="1"/>
            <p:nvPr/>
          </p:nvSpPr>
          <p:spPr>
            <a:xfrm>
              <a:off x="1988970" y="1876015"/>
              <a:ext cx="1889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– O – CO – C</a:t>
              </a:r>
              <a:r>
                <a:rPr lang="en-US" sz="1400" b="1" baseline="-25000" dirty="0"/>
                <a:t>17</a:t>
              </a:r>
              <a:r>
                <a:rPr lang="en-US" sz="1400" b="1" dirty="0"/>
                <a:t>H</a:t>
              </a:r>
              <a:r>
                <a:rPr lang="en-US" sz="1400" b="1" baseline="-25000" dirty="0"/>
                <a:t>35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20B1BE-0475-4793-92D0-13C84A17DC3E}"/>
                </a:ext>
              </a:extLst>
            </p:cNvPr>
            <p:cNvCxnSpPr/>
            <p:nvPr/>
          </p:nvCxnSpPr>
          <p:spPr>
            <a:xfrm>
              <a:off x="2112168" y="1432979"/>
              <a:ext cx="0" cy="1135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66653F3-72D8-4F0D-A97C-AB748D12175E}"/>
                </a:ext>
              </a:extLst>
            </p:cNvPr>
            <p:cNvCxnSpPr/>
            <p:nvPr/>
          </p:nvCxnSpPr>
          <p:spPr>
            <a:xfrm>
              <a:off x="2114551" y="1804932"/>
              <a:ext cx="0" cy="1135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24A30F-9D01-4A7E-B259-2B063246FD94}"/>
              </a:ext>
            </a:extLst>
          </p:cNvPr>
          <p:cNvSpPr txBox="1"/>
          <p:nvPr/>
        </p:nvSpPr>
        <p:spPr>
          <a:xfrm>
            <a:off x="5669342" y="2289932"/>
            <a:ext cx="483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3H</a:t>
            </a:r>
            <a:r>
              <a:rPr lang="en-US" sz="1400" b="1" baseline="-25000" dirty="0"/>
              <a:t>2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9375F5-7328-4AC4-A26C-C24C56B38521}"/>
              </a:ext>
            </a:extLst>
          </p:cNvPr>
          <p:cNvCxnSpPr/>
          <p:nvPr/>
        </p:nvCxnSpPr>
        <p:spPr>
          <a:xfrm>
            <a:off x="5690390" y="2162051"/>
            <a:ext cx="0" cy="630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1832500-620B-4A83-B7D9-64F7612723AB}"/>
              </a:ext>
            </a:extLst>
          </p:cNvPr>
          <p:cNvSpPr txBox="1"/>
          <p:nvPr/>
        </p:nvSpPr>
        <p:spPr>
          <a:xfrm>
            <a:off x="2822251" y="3043906"/>
            <a:ext cx="153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3C</a:t>
            </a:r>
            <a:r>
              <a:rPr lang="en-US" sz="1400" b="1" baseline="-25000" dirty="0"/>
              <a:t>17</a:t>
            </a:r>
            <a:r>
              <a:rPr lang="en-US" sz="1400" b="1" dirty="0"/>
              <a:t>H</a:t>
            </a:r>
            <a:r>
              <a:rPr lang="en-US" sz="1400" b="1" baseline="-25000" dirty="0"/>
              <a:t>36</a:t>
            </a:r>
            <a:r>
              <a:rPr lang="en-US" sz="1400" b="1" dirty="0"/>
              <a:t> + 3CO</a:t>
            </a:r>
            <a:r>
              <a:rPr lang="en-US" sz="1400" b="1" baseline="-250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018C9-6F44-4E10-AA21-15020E42D1DB}"/>
              </a:ext>
            </a:extLst>
          </p:cNvPr>
          <p:cNvSpPr txBox="1"/>
          <p:nvPr/>
        </p:nvSpPr>
        <p:spPr>
          <a:xfrm>
            <a:off x="3998959" y="2877021"/>
            <a:ext cx="141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Decarboxylation</a:t>
            </a:r>
            <a:endParaRPr lang="en-US" sz="1200" b="1" i="1" baseline="-250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79E0879-9ADD-4E3C-A0A1-4CFFE2298D11}"/>
              </a:ext>
            </a:extLst>
          </p:cNvPr>
          <p:cNvCxnSpPr>
            <a:cxnSpLocks/>
          </p:cNvCxnSpPr>
          <p:nvPr/>
        </p:nvCxnSpPr>
        <p:spPr>
          <a:xfrm flipH="1">
            <a:off x="4267200" y="3197525"/>
            <a:ext cx="7315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4E0461B-3748-4217-B015-29E76B0AEA4B}"/>
              </a:ext>
            </a:extLst>
          </p:cNvPr>
          <p:cNvSpPr txBox="1"/>
          <p:nvPr/>
        </p:nvSpPr>
        <p:spPr>
          <a:xfrm>
            <a:off x="4987256" y="3039662"/>
            <a:ext cx="194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3C</a:t>
            </a:r>
            <a:r>
              <a:rPr lang="en-US" sz="1400" b="1" baseline="-25000" dirty="0"/>
              <a:t>17</a:t>
            </a:r>
            <a:r>
              <a:rPr lang="en-US" sz="1400" b="1" dirty="0"/>
              <a:t>H</a:t>
            </a:r>
            <a:r>
              <a:rPr lang="en-US" sz="1400" b="1" baseline="-25000" dirty="0"/>
              <a:t>35</a:t>
            </a:r>
            <a:r>
              <a:rPr lang="en-US" sz="1400" b="1" dirty="0"/>
              <a:t>COOH + C</a:t>
            </a:r>
            <a:r>
              <a:rPr lang="en-US" sz="1400" b="1" baseline="-25000" dirty="0"/>
              <a:t>3</a:t>
            </a:r>
            <a:r>
              <a:rPr lang="en-US" sz="1400" b="1" dirty="0"/>
              <a:t>H</a:t>
            </a:r>
            <a:r>
              <a:rPr lang="en-US" sz="1400" b="1" baseline="-25000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4D6B94-B620-49A9-A66D-47178668A0F7}"/>
              </a:ext>
            </a:extLst>
          </p:cNvPr>
          <p:cNvSpPr txBox="1"/>
          <p:nvPr/>
        </p:nvSpPr>
        <p:spPr>
          <a:xfrm>
            <a:off x="4791695" y="3630848"/>
            <a:ext cx="53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3H</a:t>
            </a:r>
            <a:r>
              <a:rPr lang="en-US" sz="1400" b="1" baseline="-25000" dirty="0"/>
              <a:t>2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23233CF-3E3A-4FEE-99E4-2AE7F8C6F929}"/>
              </a:ext>
            </a:extLst>
          </p:cNvPr>
          <p:cNvCxnSpPr/>
          <p:nvPr/>
        </p:nvCxnSpPr>
        <p:spPr>
          <a:xfrm>
            <a:off x="5410200" y="3458991"/>
            <a:ext cx="0" cy="6875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D514B9C-90F1-458F-BD1D-97EE12A59DCC}"/>
              </a:ext>
            </a:extLst>
          </p:cNvPr>
          <p:cNvSpPr txBox="1"/>
          <p:nvPr/>
        </p:nvSpPr>
        <p:spPr>
          <a:xfrm>
            <a:off x="4032423" y="3438218"/>
            <a:ext cx="141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/>
              <a:t>Decarbonylation</a:t>
            </a:r>
            <a:endParaRPr lang="en-US" sz="1200" b="1" i="1" baseline="-25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756DAA-295A-4B00-AC50-6D338AA408F1}"/>
              </a:ext>
            </a:extLst>
          </p:cNvPr>
          <p:cNvSpPr txBox="1"/>
          <p:nvPr/>
        </p:nvSpPr>
        <p:spPr>
          <a:xfrm>
            <a:off x="4156278" y="4158706"/>
            <a:ext cx="209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3C</a:t>
            </a:r>
            <a:r>
              <a:rPr lang="en-US" sz="1400" b="1" baseline="-25000" dirty="0"/>
              <a:t>17</a:t>
            </a:r>
            <a:r>
              <a:rPr lang="en-US" sz="1400" b="1" dirty="0"/>
              <a:t>H</a:t>
            </a:r>
            <a:r>
              <a:rPr lang="en-US" sz="1400" b="1" baseline="-25000" dirty="0"/>
              <a:t>36</a:t>
            </a:r>
            <a:r>
              <a:rPr lang="en-US" sz="1400" b="1" dirty="0"/>
              <a:t> + 3H</a:t>
            </a:r>
            <a:r>
              <a:rPr lang="en-US" sz="1400" b="1" baseline="-25000" dirty="0"/>
              <a:t>2</a:t>
            </a:r>
            <a:r>
              <a:rPr lang="en-US" sz="1400" b="1" dirty="0"/>
              <a:t>O + 3CO</a:t>
            </a:r>
            <a:endParaRPr lang="en-US" sz="1400" b="1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E05DA9-1259-4936-BCA6-CA4DE32F69F0}"/>
              </a:ext>
            </a:extLst>
          </p:cNvPr>
          <p:cNvSpPr txBox="1"/>
          <p:nvPr/>
        </p:nvSpPr>
        <p:spPr>
          <a:xfrm>
            <a:off x="6090178" y="3496736"/>
            <a:ext cx="53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9H</a:t>
            </a:r>
            <a:r>
              <a:rPr lang="en-US" sz="1400" b="1" baseline="-25000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62F057-FD38-4C41-8DF4-15A8C0344EB9}"/>
              </a:ext>
            </a:extLst>
          </p:cNvPr>
          <p:cNvSpPr txBox="1"/>
          <p:nvPr/>
        </p:nvSpPr>
        <p:spPr>
          <a:xfrm>
            <a:off x="5841825" y="3302772"/>
            <a:ext cx="172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/>
              <a:t>Hydrodeoxygenation</a:t>
            </a:r>
            <a:endParaRPr lang="en-US" sz="1200" b="1" i="1" baseline="-250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52E066A-BFD6-47C7-A608-E662D53450A7}"/>
              </a:ext>
            </a:extLst>
          </p:cNvPr>
          <p:cNvCxnSpPr/>
          <p:nvPr/>
        </p:nvCxnSpPr>
        <p:spPr>
          <a:xfrm>
            <a:off x="5720142" y="3432361"/>
            <a:ext cx="718758" cy="7141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B95DD3F-138F-4C99-817C-ED0FAA137842}"/>
              </a:ext>
            </a:extLst>
          </p:cNvPr>
          <p:cNvSpPr txBox="1"/>
          <p:nvPr/>
        </p:nvSpPr>
        <p:spPr>
          <a:xfrm>
            <a:off x="6286796" y="4217404"/>
            <a:ext cx="1485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3C</a:t>
            </a:r>
            <a:r>
              <a:rPr lang="en-US" sz="1400" b="1" baseline="-25000" dirty="0"/>
              <a:t>18</a:t>
            </a:r>
            <a:r>
              <a:rPr lang="en-US" sz="1400" b="1" dirty="0"/>
              <a:t>H</a:t>
            </a:r>
            <a:r>
              <a:rPr lang="en-US" sz="1400" b="1" baseline="-25000" dirty="0"/>
              <a:t>38</a:t>
            </a:r>
            <a:r>
              <a:rPr lang="en-US" sz="1400" b="1" dirty="0"/>
              <a:t> + 6H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  <a:endParaRPr lang="en-US" sz="1400" b="1" baseline="-25000" dirty="0"/>
          </a:p>
        </p:txBody>
      </p:sp>
      <p:grpSp>
        <p:nvGrpSpPr>
          <p:cNvPr id="52" name="DCO2 Group">
            <a:extLst>
              <a:ext uri="{FF2B5EF4-FFF2-40B4-BE49-F238E27FC236}">
                <a16:creationId xmlns:a16="http://schemas.microsoft.com/office/drawing/2014/main" id="{C56E4D8E-25D9-4242-AAD0-489B2DA61459}"/>
              </a:ext>
            </a:extLst>
          </p:cNvPr>
          <p:cNvGrpSpPr/>
          <p:nvPr/>
        </p:nvGrpSpPr>
        <p:grpSpPr>
          <a:xfrm>
            <a:off x="85628" y="2601606"/>
            <a:ext cx="2706589" cy="1439205"/>
            <a:chOff x="74598" y="2642593"/>
            <a:chExt cx="2706589" cy="1439205"/>
          </a:xfrm>
        </p:grpSpPr>
        <p:sp>
          <p:nvSpPr>
            <p:cNvPr id="53" name="DCO2">
              <a:extLst>
                <a:ext uri="{FF2B5EF4-FFF2-40B4-BE49-F238E27FC236}">
                  <a16:creationId xmlns:a16="http://schemas.microsoft.com/office/drawing/2014/main" id="{610C5CF9-CEB5-4703-B052-7690C77A7DB7}"/>
                </a:ext>
              </a:extLst>
            </p:cNvPr>
            <p:cNvSpPr txBox="1">
              <a:spLocks/>
            </p:cNvSpPr>
            <p:nvPr/>
          </p:nvSpPr>
          <p:spPr>
            <a:xfrm>
              <a:off x="74598" y="2642593"/>
              <a:ext cx="2706589" cy="1439205"/>
            </a:xfrm>
            <a:prstGeom prst="rect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lIns="45720" tIns="45720" rIns="0" bIns="0" rtlCol="0" anchor="t">
              <a:noAutofit/>
            </a:bodyPr>
            <a:lstStyle>
              <a:defPPr>
                <a:defRPr lang="en-US"/>
              </a:defPPr>
              <a:lvl1pPr marL="171450" indent="-171450">
                <a:lnSpc>
                  <a:spcPct val="90000"/>
                </a:lnSpc>
                <a:spcBef>
                  <a:spcPts val="0"/>
                </a:spcBef>
                <a:buClr>
                  <a:schemeClr val="accent2"/>
                </a:buClr>
                <a:buFont typeface="Webdings" panose="05030102010509060703" pitchFamily="18" charset="2"/>
                <a:buChar char=""/>
                <a:tabLst>
                  <a:tab pos="1600200" algn="l"/>
                </a:tabLst>
                <a:defRPr sz="1200"/>
              </a:lvl1pPr>
              <a:lvl2pPr marL="512763" indent="-173038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Calibri" panose="020F0502020204030204" pitchFamily="34" charset="0"/>
                <a:buChar char="–"/>
                <a:tabLst>
                  <a:tab pos="1600200" algn="l"/>
                </a:tabLst>
                <a:defRPr sz="2000"/>
              </a:lvl2pPr>
              <a:lvl3pPr marL="742950" indent="-168275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tabLst>
                  <a:tab pos="1600200" algn="l"/>
                </a:tabLst>
                <a:defRPr sz="17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en-US" dirty="0"/>
                <a:t>DCO with Reverse Water Gas Shift</a:t>
              </a:r>
            </a:p>
            <a:p>
              <a:pPr marL="0" indent="0">
                <a:buNone/>
              </a:pPr>
              <a:r>
                <a:rPr lang="en-US" dirty="0"/>
                <a:t> </a:t>
              </a:r>
            </a:p>
            <a:p>
              <a:pPr marL="0" indent="0">
                <a:buNone/>
              </a:pPr>
              <a:endParaRPr lang="en-US" dirty="0"/>
            </a:p>
            <a:p>
              <a:r>
                <a:rPr lang="en-US" dirty="0"/>
                <a:t>Methanation</a:t>
              </a:r>
            </a:p>
            <a:p>
              <a:pPr marL="0" indent="0">
                <a:buNone/>
              </a:pPr>
              <a:endParaRPr lang="en-US" dirty="0"/>
            </a:p>
            <a:p>
              <a:pPr marL="0" indent="0">
                <a:buNone/>
              </a:pPr>
              <a:endParaRPr lang="en-US" dirty="0"/>
            </a:p>
            <a:p>
              <a:pPr marL="171450" lvl="1" indent="-171450">
                <a:spcBef>
                  <a:spcPts val="0"/>
                </a:spcBef>
                <a:buClr>
                  <a:schemeClr val="accent2"/>
                </a:buClr>
                <a:buFont typeface="Webdings" panose="05030102010509060703" pitchFamily="18" charset="2"/>
                <a:buChar char=""/>
              </a:pPr>
              <a:r>
                <a:rPr lang="en-US" sz="1200" dirty="0"/>
                <a:t>Lower yield, high H2 consumption, methane production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DEBA9DF-30A7-485D-815F-22281044627F}"/>
                </a:ext>
              </a:extLst>
            </p:cNvPr>
            <p:cNvGrpSpPr/>
            <p:nvPr/>
          </p:nvGrpSpPr>
          <p:grpSpPr>
            <a:xfrm>
              <a:off x="190760" y="2817827"/>
              <a:ext cx="2058570" cy="799633"/>
              <a:chOff x="-2367091" y="2188544"/>
              <a:chExt cx="2058570" cy="79963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76DD264-13FE-4EBC-ACCB-BB26C8055170}"/>
                  </a:ext>
                </a:extLst>
              </p:cNvPr>
              <p:cNvSpPr txBox="1"/>
              <p:nvPr/>
            </p:nvSpPr>
            <p:spPr>
              <a:xfrm>
                <a:off x="-2367091" y="2188544"/>
                <a:ext cx="2058570" cy="307777"/>
              </a:xfrm>
              <a:prstGeom prst="rect">
                <a:avLst/>
              </a:prstGeom>
              <a:noFill/>
            </p:spPr>
            <p:txBody>
              <a:bodyPr wrap="square" tIns="45720" rtlCol="0">
                <a:spAutoFit/>
              </a:bodyPr>
              <a:lstStyle/>
              <a:p>
                <a:r>
                  <a:rPr lang="en-US" sz="1400" b="1" dirty="0"/>
                  <a:t>CO</a:t>
                </a:r>
                <a:r>
                  <a:rPr lang="en-US" sz="1400" b="1" baseline="-25000" dirty="0"/>
                  <a:t>2</a:t>
                </a:r>
                <a:r>
                  <a:rPr lang="en-US" sz="1400" b="1" dirty="0"/>
                  <a:t> + H</a:t>
                </a:r>
                <a:r>
                  <a:rPr lang="en-US" sz="1400" b="1" baseline="-25000" dirty="0"/>
                  <a:t>2</a:t>
                </a:r>
                <a:r>
                  <a:rPr lang="en-US" sz="1400" b="1" dirty="0"/>
                  <a:t> </a:t>
                </a:r>
                <a:r>
                  <a:rPr lang="en-US" sz="1100" b="1" dirty="0"/>
                  <a:t>↔</a:t>
                </a:r>
                <a:r>
                  <a:rPr lang="en-US" sz="1400" b="1" dirty="0"/>
                  <a:t> CO – H</a:t>
                </a:r>
                <a:r>
                  <a:rPr lang="en-US" sz="1400" b="1" baseline="-25000" dirty="0"/>
                  <a:t>2</a:t>
                </a:r>
                <a:r>
                  <a:rPr lang="en-US" sz="1400" b="1" dirty="0"/>
                  <a:t>O</a:t>
                </a:r>
                <a:endParaRPr lang="en-US" sz="1400" b="1" baseline="-250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F4F3C88-36C0-4ACB-96E9-5B271F6F9048}"/>
                  </a:ext>
                </a:extLst>
              </p:cNvPr>
              <p:cNvSpPr txBox="1"/>
              <p:nvPr/>
            </p:nvSpPr>
            <p:spPr>
              <a:xfrm>
                <a:off x="-2363357" y="2680400"/>
                <a:ext cx="2054835" cy="307777"/>
              </a:xfrm>
              <a:prstGeom prst="rect">
                <a:avLst/>
              </a:prstGeom>
              <a:noFill/>
            </p:spPr>
            <p:txBody>
              <a:bodyPr wrap="square" tIns="45720" rtlCol="0">
                <a:spAutoFit/>
              </a:bodyPr>
              <a:lstStyle/>
              <a:p>
                <a:r>
                  <a:rPr lang="en-US" sz="1400" b="1" dirty="0"/>
                  <a:t>CO + 3H</a:t>
                </a:r>
                <a:r>
                  <a:rPr lang="en-US" sz="1400" b="1" baseline="-25000" dirty="0"/>
                  <a:t>2</a:t>
                </a:r>
                <a:r>
                  <a:rPr lang="en-US" sz="1400" b="1" dirty="0"/>
                  <a:t> </a:t>
                </a:r>
                <a:r>
                  <a:rPr lang="en-US" sz="1100" b="1" dirty="0"/>
                  <a:t>→</a:t>
                </a:r>
                <a:r>
                  <a:rPr lang="en-US" sz="1400" b="1" dirty="0"/>
                  <a:t> CH</a:t>
                </a:r>
                <a:r>
                  <a:rPr lang="en-US" sz="1400" b="1" baseline="-25000" dirty="0"/>
                  <a:t>4</a:t>
                </a:r>
                <a:r>
                  <a:rPr lang="en-US" sz="1400" b="1" dirty="0"/>
                  <a:t> + H</a:t>
                </a:r>
                <a:r>
                  <a:rPr lang="en-US" sz="1400" b="1" baseline="-25000" dirty="0"/>
                  <a:t>2</a:t>
                </a:r>
                <a:r>
                  <a:rPr lang="en-US" sz="1400" b="1" dirty="0"/>
                  <a:t>O</a:t>
                </a:r>
                <a:endParaRPr lang="en-US" sz="1400" b="1" baseline="-25000" dirty="0"/>
              </a:p>
            </p:txBody>
          </p:sp>
        </p:grpSp>
      </p:grpSp>
      <p:sp>
        <p:nvSpPr>
          <p:cNvPr id="61" name="DCO1">
            <a:extLst>
              <a:ext uri="{FF2B5EF4-FFF2-40B4-BE49-F238E27FC236}">
                <a16:creationId xmlns:a16="http://schemas.microsoft.com/office/drawing/2014/main" id="{A1B3A0CF-93B7-40FE-B195-C416A3B3ACE8}"/>
              </a:ext>
            </a:extLst>
          </p:cNvPr>
          <p:cNvSpPr txBox="1">
            <a:spLocks/>
          </p:cNvSpPr>
          <p:nvPr/>
        </p:nvSpPr>
        <p:spPr>
          <a:xfrm>
            <a:off x="1449913" y="3586476"/>
            <a:ext cx="2629467" cy="643331"/>
          </a:xfrm>
          <a:prstGeom prst="rect">
            <a:avLst/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45720" tIns="0" rIns="0" bIns="0" rtlCol="0" anchor="ctr">
            <a:noAutofit/>
          </a:bodyPr>
          <a:lstStyle>
            <a:lvl1pPr marL="171450" indent="-17145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1200"/>
            </a:lvl1pPr>
            <a:lvl2pPr marL="512763" indent="-17303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/>
            </a:lvl2pPr>
            <a:lvl3pPr marL="742950" indent="-1682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17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Produces CO and CO</a:t>
            </a:r>
            <a:r>
              <a:rPr lang="en-US" baseline="-25000" dirty="0"/>
              <a:t>2</a:t>
            </a:r>
          </a:p>
          <a:p>
            <a:pPr marL="171450" lvl="1" indent="-171450">
              <a:spcBef>
                <a:spcPts val="0"/>
              </a:spcBef>
              <a:buClr>
                <a:schemeClr val="accent2"/>
              </a:buClr>
              <a:buFont typeface="Webdings" panose="05030102010509060703" pitchFamily="18" charset="2"/>
              <a:buChar char=""/>
            </a:pPr>
            <a:r>
              <a:rPr lang="en-US" sz="1200" dirty="0"/>
              <a:t>Lower yield, lower H2 Consumption</a:t>
            </a:r>
          </a:p>
        </p:txBody>
      </p:sp>
    </p:spTree>
    <p:extLst>
      <p:ext uri="{BB962C8B-B14F-4D97-AF65-F5344CB8AC3E}">
        <p14:creationId xmlns:p14="http://schemas.microsoft.com/office/powerpoint/2010/main" val="23171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58025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38" grpId="0"/>
      <p:bldP spid="46" grpId="0"/>
      <p:bldP spid="51" grpId="0"/>
      <p:bldP spid="61" grpId="0" animBg="1"/>
      <p:bldP spid="6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Hydrogen Consumption</a:t>
            </a:r>
            <a:br>
              <a:rPr lang="en-US" dirty="0"/>
            </a:br>
            <a:r>
              <a:rPr lang="en-US" dirty="0"/>
              <a:t>and Heat Release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83331"/>
              </p:ext>
            </p:extLst>
          </p:nvPr>
        </p:nvGraphicFramePr>
        <p:xfrm>
          <a:off x="152400" y="1143000"/>
          <a:ext cx="8839199" cy="335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959">
                  <a:extLst>
                    <a:ext uri="{9D8B030D-6E8A-4147-A177-3AD203B41FA5}">
                      <a16:colId xmlns:a16="http://schemas.microsoft.com/office/drawing/2014/main" val="556942055"/>
                    </a:ext>
                  </a:extLst>
                </a:gridCol>
                <a:gridCol w="1798560">
                  <a:extLst>
                    <a:ext uri="{9D8B030D-6E8A-4147-A177-3AD203B41FA5}">
                      <a16:colId xmlns:a16="http://schemas.microsoft.com/office/drawing/2014/main" val="4134731317"/>
                    </a:ext>
                  </a:extLst>
                </a:gridCol>
                <a:gridCol w="1798560">
                  <a:extLst>
                    <a:ext uri="{9D8B030D-6E8A-4147-A177-3AD203B41FA5}">
                      <a16:colId xmlns:a16="http://schemas.microsoft.com/office/drawing/2014/main" val="136209387"/>
                    </a:ext>
                  </a:extLst>
                </a:gridCol>
                <a:gridCol w="1798560">
                  <a:extLst>
                    <a:ext uri="{9D8B030D-6E8A-4147-A177-3AD203B41FA5}">
                      <a16:colId xmlns:a16="http://schemas.microsoft.com/office/drawing/2014/main" val="280369524"/>
                    </a:ext>
                  </a:extLst>
                </a:gridCol>
                <a:gridCol w="1798560">
                  <a:extLst>
                    <a:ext uri="{9D8B030D-6E8A-4147-A177-3AD203B41FA5}">
                      <a16:colId xmlns:a16="http://schemas.microsoft.com/office/drawing/2014/main" val="2836453531"/>
                    </a:ext>
                  </a:extLst>
                </a:gridCol>
              </a:tblGrid>
              <a:tr h="396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Petroleum</a:t>
                      </a:r>
                      <a:r>
                        <a:rPr lang="en-US" baseline="0" dirty="0"/>
                        <a:t> Hydroprocessing</a:t>
                      </a:r>
                      <a:r>
                        <a:rPr lang="en-US" b="0" baseline="30000" dirty="0"/>
                        <a:t>(1)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Renewable Diesel</a:t>
                      </a:r>
                      <a:r>
                        <a:rPr lang="en-US" b="0" baseline="30000" dirty="0"/>
                        <a:t>(2)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41076"/>
                  </a:ext>
                </a:extLst>
              </a:tr>
              <a:tr h="608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ULSD HDT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</a:t>
                      </a:r>
                      <a:r>
                        <a:rPr lang="en-US" baseline="0" dirty="0"/>
                        <a:t> Oil HCK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 Oil (100% HDO)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Tallow</a:t>
                      </a:r>
                      <a:br>
                        <a:rPr lang="en-US" dirty="0"/>
                      </a:br>
                      <a:r>
                        <a:rPr lang="en-US" dirty="0"/>
                        <a:t>(100% HDO)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16721"/>
                  </a:ext>
                </a:extLst>
              </a:tr>
              <a:tr h="868727">
                <a:tc>
                  <a:txBody>
                    <a:bodyPr/>
                    <a:lstStyle/>
                    <a:p>
                      <a:r>
                        <a:rPr lang="en-US" dirty="0"/>
                        <a:t>Chemical</a:t>
                      </a:r>
                      <a:r>
                        <a:rPr lang="en-US" baseline="0" dirty="0"/>
                        <a:t> 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Consumption</a:t>
                      </a:r>
                    </a:p>
                    <a:p>
                      <a:r>
                        <a:rPr lang="en-US" baseline="0" dirty="0"/>
                        <a:t>(SCFB)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 – 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1500 – 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629114"/>
                  </a:ext>
                </a:extLst>
              </a:tr>
              <a:tr h="608109">
                <a:tc>
                  <a:txBody>
                    <a:bodyPr/>
                    <a:lstStyle/>
                    <a:p>
                      <a:r>
                        <a:rPr lang="en-US" dirty="0"/>
                        <a:t>Heat</a:t>
                      </a:r>
                      <a:r>
                        <a:rPr lang="en-US" baseline="0" dirty="0"/>
                        <a:t> Release</a:t>
                      </a:r>
                    </a:p>
                    <a:p>
                      <a:r>
                        <a:rPr lang="en-US" baseline="0" dirty="0"/>
                        <a:t>(BTU/SCF 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126613"/>
                  </a:ext>
                </a:extLst>
              </a:tr>
              <a:tr h="762675">
                <a:tc>
                  <a:txBody>
                    <a:bodyPr/>
                    <a:lstStyle/>
                    <a:p>
                      <a:r>
                        <a:rPr lang="en-US" dirty="0"/>
                        <a:t>Heat Release</a:t>
                      </a:r>
                    </a:p>
                    <a:p>
                      <a:r>
                        <a:rPr lang="en-US" dirty="0"/>
                        <a:t>(MBTU/BBL)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 – 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–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42352"/>
                  </a:ext>
                </a:extLst>
              </a:tr>
            </a:tbl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7CE1F1A-0CEB-45B8-AD38-95C467ED5F55}"/>
              </a:ext>
            </a:extLst>
          </p:cNvPr>
          <p:cNvSpPr txBox="1">
            <a:spLocks/>
          </p:cNvSpPr>
          <p:nvPr/>
        </p:nvSpPr>
        <p:spPr bwMode="auto">
          <a:xfrm>
            <a:off x="1885081" y="4719110"/>
            <a:ext cx="5373835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Sources:  (1) DIPPR Database V12.0.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  (2) Hydroprocessing:  Hydrotreating &amp; Hydrocracking, Colorado School of Mines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33054B-BAB4-4F62-9721-91866D3ED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29104"/>
              </p:ext>
            </p:extLst>
          </p:nvPr>
        </p:nvGraphicFramePr>
        <p:xfrm>
          <a:off x="5410199" y="3714750"/>
          <a:ext cx="3581400" cy="77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361910229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991507"/>
                    </a:ext>
                  </a:extLst>
                </a:gridCol>
              </a:tblGrid>
              <a:tr h="77884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244</a:t>
                      </a:r>
                    </a:p>
                  </a:txBody>
                  <a:tcPr anchor="ctr">
                    <a:solidFill>
                      <a:srgbClr val="E51B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184</a:t>
                      </a:r>
                    </a:p>
                  </a:txBody>
                  <a:tcPr anchor="ctr">
                    <a:solidFill>
                      <a:srgbClr val="E51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2030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5DCA351-88A1-48B0-BDCD-A8C0F73EE7DF}"/>
              </a:ext>
            </a:extLst>
          </p:cNvPr>
          <p:cNvGrpSpPr/>
          <p:nvPr/>
        </p:nvGrpSpPr>
        <p:grpSpPr>
          <a:xfrm>
            <a:off x="6778880" y="4226001"/>
            <a:ext cx="2288920" cy="631749"/>
            <a:chOff x="6085490" y="4335409"/>
            <a:chExt cx="2288920" cy="631749"/>
          </a:xfrm>
        </p:grpSpPr>
        <p:sp>
          <p:nvSpPr>
            <p:cNvPr id="10" name="TextBox 9"/>
            <p:cNvSpPr txBox="1"/>
            <p:nvPr/>
          </p:nvSpPr>
          <p:spPr>
            <a:xfrm>
              <a:off x="6085490" y="4388276"/>
              <a:ext cx="2288920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Ins="91440" bIns="45720" rtlCol="0" anchor="b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      2x to 3x higher than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petroleum hydroprocessing!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0498B1-5BA1-42FF-9793-05CF17B13F55}"/>
                </a:ext>
              </a:extLst>
            </p:cNvPr>
            <p:cNvGrpSpPr/>
            <p:nvPr/>
          </p:nvGrpSpPr>
          <p:grpSpPr>
            <a:xfrm>
              <a:off x="6209358" y="4335409"/>
              <a:ext cx="312420" cy="338554"/>
              <a:chOff x="9054465" y="3903721"/>
              <a:chExt cx="312420" cy="338554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604A5669-BC62-4D17-BC03-DD6B592BD185}"/>
                  </a:ext>
                </a:extLst>
              </p:cNvPr>
              <p:cNvSpPr/>
              <p:nvPr/>
            </p:nvSpPr>
            <p:spPr>
              <a:xfrm>
                <a:off x="9054465" y="3919855"/>
                <a:ext cx="312420" cy="251460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45720" rtlCol="0" anchor="ctr"/>
              <a:lstStyle/>
              <a:p>
                <a:pPr algn="ctr"/>
                <a:endParaRPr lang="en-US" sz="9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9859AFA-71AA-4C9F-AFB1-996A72E42DC3}"/>
                  </a:ext>
                </a:extLst>
              </p:cNvPr>
              <p:cNvSpPr/>
              <p:nvPr/>
            </p:nvSpPr>
            <p:spPr>
              <a:xfrm>
                <a:off x="9082286" y="3903721"/>
                <a:ext cx="251992" cy="338554"/>
              </a:xfrm>
              <a:prstGeom prst="rect">
                <a:avLst/>
              </a:prstGeom>
            </p:spPr>
            <p:txBody>
              <a:bodyPr wrap="none" bIns="4572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83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Impact on Carbon Intensity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901" y="1580225"/>
            <a:ext cx="4332688" cy="2677698"/>
          </a:xfrm>
        </p:spPr>
        <p:txBody>
          <a:bodyPr/>
          <a:lstStyle/>
          <a:p>
            <a:r>
              <a:rPr lang="en-US" dirty="0"/>
              <a:t>Hydrogen production is a significant fraction of the carbon intensity of Renewable Diesel</a:t>
            </a:r>
          </a:p>
          <a:p>
            <a:r>
              <a:rPr lang="en-US" dirty="0"/>
              <a:t>Reducing the carbon intensity of hydrogen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80771"/>
              </p:ext>
            </p:extLst>
          </p:nvPr>
        </p:nvGraphicFramePr>
        <p:xfrm>
          <a:off x="4802589" y="1332218"/>
          <a:ext cx="3855387" cy="232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811">
                  <a:extLst>
                    <a:ext uri="{9D8B030D-6E8A-4147-A177-3AD203B41FA5}">
                      <a16:colId xmlns:a16="http://schemas.microsoft.com/office/drawing/2014/main" val="977893585"/>
                    </a:ext>
                  </a:extLst>
                </a:gridCol>
                <a:gridCol w="1266576">
                  <a:extLst>
                    <a:ext uri="{9D8B030D-6E8A-4147-A177-3AD203B41FA5}">
                      <a16:colId xmlns:a16="http://schemas.microsoft.com/office/drawing/2014/main" val="3702717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Carbon Intensity </a:t>
                      </a:r>
                      <a:br>
                        <a:rPr lang="en-US" sz="1600" dirty="0"/>
                      </a:br>
                      <a:r>
                        <a:rPr lang="en-US" sz="1400" dirty="0"/>
                        <a:t>g CO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baseline="0" dirty="0"/>
                        <a:t>e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dirty="0"/>
                        <a:t>/ MJ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32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  <a:r>
                        <a:rPr lang="en-US" sz="1600" baseline="0" dirty="0"/>
                        <a:t> CA LCFS for Diesel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3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Currently Blended</a:t>
                      </a:r>
                      <a:r>
                        <a:rPr lang="en-US" sz="1600" baseline="0" dirty="0"/>
                        <a:t> Renewable Diesel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SMR Hydrogen Content of Renewable 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26837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1" y="3659666"/>
            <a:ext cx="393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Basis: 100% HDO reaction for Renewable Diesel from soybean oil.  Hydrogen carbon intensity for natural gas via SMR.</a:t>
            </a:r>
          </a:p>
        </p:txBody>
      </p:sp>
    </p:spTree>
    <p:extLst>
      <p:ext uri="{BB962C8B-B14F-4D97-AF65-F5344CB8AC3E}">
        <p14:creationId xmlns:p14="http://schemas.microsoft.com/office/powerpoint/2010/main" val="37861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/>
          <a:p>
            <a:r>
              <a:rPr lang="en-US" altLang="en-US" dirty="0"/>
              <a:t>Hydrogen Production with</a:t>
            </a:r>
            <a:br>
              <a:rPr lang="en-US" altLang="en-US" dirty="0"/>
            </a:br>
            <a:r>
              <a:rPr lang="en-US" altLang="en-US" dirty="0"/>
              <a:t>Renewable Diesel Byproducts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62164" y="4894806"/>
            <a:ext cx="294362" cy="248694"/>
          </a:xfrm>
        </p:spPr>
        <p:txBody>
          <a:bodyPr/>
          <a:lstStyle/>
          <a:p>
            <a:fld id="{E39DF700-FE3D-4E04-BD4B-426002AF4378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83FE39-B8DE-416A-8A8C-6E5E101C2986}"/>
              </a:ext>
            </a:extLst>
          </p:cNvPr>
          <p:cNvCxnSpPr>
            <a:cxnSpLocks/>
          </p:cNvCxnSpPr>
          <p:nvPr/>
        </p:nvCxnSpPr>
        <p:spPr>
          <a:xfrm>
            <a:off x="1079472" y="1398235"/>
            <a:ext cx="37781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3BA6A6A-7606-48E4-8F2D-92C7C08A7E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7221" y="1638918"/>
            <a:ext cx="621068" cy="139700"/>
          </a:xfrm>
          <a:prstGeom prst="bentConnector3">
            <a:avLst>
              <a:gd name="adj1" fmla="val 100611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DF90FDD-2162-47C7-BE62-F8862D8AFF38}"/>
              </a:ext>
            </a:extLst>
          </p:cNvPr>
          <p:cNvSpPr/>
          <p:nvPr/>
        </p:nvSpPr>
        <p:spPr>
          <a:xfrm>
            <a:off x="4152900" y="1595991"/>
            <a:ext cx="838200" cy="417141"/>
          </a:xfrm>
          <a:prstGeom prst="rect">
            <a:avLst/>
          </a:prstGeom>
          <a:solidFill>
            <a:srgbClr val="FFC423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Hydrogen Plant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B98AF8-4C81-4FED-B750-EF2A1D7D7D17}"/>
              </a:ext>
            </a:extLst>
          </p:cNvPr>
          <p:cNvSpPr/>
          <p:nvPr/>
        </p:nvSpPr>
        <p:spPr>
          <a:xfrm>
            <a:off x="4152900" y="2001769"/>
            <a:ext cx="838200" cy="201474"/>
          </a:xfrm>
          <a:prstGeom prst="rect">
            <a:avLst/>
          </a:prstGeom>
          <a:solidFill>
            <a:srgbClr val="FFC423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PSA Unit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0D503C-5AC2-4A3C-90A2-4B8DC94A9B77}"/>
              </a:ext>
            </a:extLst>
          </p:cNvPr>
          <p:cNvSpPr/>
          <p:nvPr/>
        </p:nvSpPr>
        <p:spPr>
          <a:xfrm>
            <a:off x="5302466" y="2321269"/>
            <a:ext cx="919339" cy="506628"/>
          </a:xfrm>
          <a:prstGeom prst="rect">
            <a:avLst/>
          </a:prstGeom>
          <a:solidFill>
            <a:srgbClr val="0397D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Compression and H</a:t>
            </a:r>
            <a:r>
              <a:rPr lang="en-US" sz="900" b="1" baseline="-25000" dirty="0">
                <a:solidFill>
                  <a:prstClr val="white"/>
                </a:solidFill>
              </a:rPr>
              <a:t>2</a:t>
            </a:r>
            <a:r>
              <a:rPr lang="en-US" sz="900" b="1" dirty="0">
                <a:solidFill>
                  <a:prstClr val="white"/>
                </a:solidFill>
              </a:rPr>
              <a:t>S Scavenger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42254C-9EC1-4BF5-9F99-27C351B7E04A}"/>
              </a:ext>
            </a:extLst>
          </p:cNvPr>
          <p:cNvSpPr/>
          <p:nvPr/>
        </p:nvSpPr>
        <p:spPr>
          <a:xfrm>
            <a:off x="5350512" y="4086127"/>
            <a:ext cx="593088" cy="417141"/>
          </a:xfrm>
          <a:prstGeom prst="rect">
            <a:avLst/>
          </a:prstGeom>
          <a:solidFill>
            <a:srgbClr val="7A68AE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Salt Driers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6BD93D-5327-4013-943C-7E639C5FC42B}"/>
              </a:ext>
            </a:extLst>
          </p:cNvPr>
          <p:cNvSpPr txBox="1"/>
          <p:nvPr/>
        </p:nvSpPr>
        <p:spPr>
          <a:xfrm>
            <a:off x="1932324" y="3533374"/>
            <a:ext cx="58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Waste</a:t>
            </a:r>
            <a:br>
              <a:rPr lang="en-US" sz="1000" b="1" dirty="0"/>
            </a:br>
            <a:r>
              <a:rPr lang="en-US" sz="1000" b="1" dirty="0"/>
              <a:t>Water</a:t>
            </a:r>
            <a:endParaRPr 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CAD416-12B9-48E6-BB3F-09CE6338AF66}"/>
              </a:ext>
            </a:extLst>
          </p:cNvPr>
          <p:cNvSpPr txBox="1"/>
          <p:nvPr/>
        </p:nvSpPr>
        <p:spPr>
          <a:xfrm>
            <a:off x="3505200" y="4398169"/>
            <a:ext cx="1465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Sour Water</a:t>
            </a:r>
            <a:endParaRPr 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62BAE8-C86F-4721-BCD4-9E6F87FE807F}"/>
              </a:ext>
            </a:extLst>
          </p:cNvPr>
          <p:cNvSpPr txBox="1"/>
          <p:nvPr/>
        </p:nvSpPr>
        <p:spPr>
          <a:xfrm>
            <a:off x="4152900" y="1274862"/>
            <a:ext cx="8382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Natural Gas</a:t>
            </a:r>
            <a:endParaRPr lang="en-US" sz="1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9773B4-1999-459B-81A5-F2463B2FA9CD}"/>
              </a:ext>
            </a:extLst>
          </p:cNvPr>
          <p:cNvSpPr txBox="1"/>
          <p:nvPr/>
        </p:nvSpPr>
        <p:spPr>
          <a:xfrm>
            <a:off x="7804600" y="3578044"/>
            <a:ext cx="72979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Renewable Diesel Sales</a:t>
            </a:r>
            <a:endParaRPr lang="en-US" sz="1000" dirty="0"/>
          </a:p>
        </p:txBody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57A6B059-69E1-48E4-B2BE-11380223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521" y="1274588"/>
            <a:ext cx="581306" cy="4062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96D9459-7CEF-4A46-BCA5-99C99B00F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6830" y="1831838"/>
            <a:ext cx="581306" cy="406213"/>
          </a:xfrm>
          <a:prstGeom prst="rect">
            <a:avLst/>
          </a:prstGeom>
        </p:spPr>
      </p:pic>
      <p:cxnSp>
        <p:nvCxnSpPr>
          <p:cNvPr id="1038" name="Connector: Elbow 1037">
            <a:extLst>
              <a:ext uri="{FF2B5EF4-FFF2-40B4-BE49-F238E27FC236}">
                <a16:creationId xmlns:a16="http://schemas.microsoft.com/office/drawing/2014/main" id="{63EDB4CE-4252-47EE-B2C2-B9A8B2822434}"/>
              </a:ext>
            </a:extLst>
          </p:cNvPr>
          <p:cNvCxnSpPr>
            <a:cxnSpLocks/>
            <a:endCxn id="1033" idx="0"/>
          </p:cNvCxnSpPr>
          <p:nvPr/>
        </p:nvCxnSpPr>
        <p:spPr>
          <a:xfrm rot="16200000" flipH="1">
            <a:off x="1690842" y="1840402"/>
            <a:ext cx="1079472" cy="33750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AD353F32-61E8-4963-BA12-ED1C6331EF27}"/>
              </a:ext>
            </a:extLst>
          </p:cNvPr>
          <p:cNvCxnSpPr>
            <a:cxnSpLocks/>
            <a:endCxn id="1033" idx="0"/>
          </p:cNvCxnSpPr>
          <p:nvPr/>
        </p:nvCxnSpPr>
        <p:spPr>
          <a:xfrm rot="16200000" flipH="1">
            <a:off x="1956455" y="2106015"/>
            <a:ext cx="514134" cy="3716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ctor: Elbow 1046">
            <a:extLst>
              <a:ext uri="{FF2B5EF4-FFF2-40B4-BE49-F238E27FC236}">
                <a16:creationId xmlns:a16="http://schemas.microsoft.com/office/drawing/2014/main" id="{1BF89DC0-1C09-472B-A552-2799FD45238B}"/>
              </a:ext>
            </a:extLst>
          </p:cNvPr>
          <p:cNvCxnSpPr>
            <a:cxnSpLocks/>
            <a:stCxn id="1033" idx="2"/>
            <a:endCxn id="75" idx="1"/>
          </p:cNvCxnSpPr>
          <p:nvPr/>
        </p:nvCxnSpPr>
        <p:spPr>
          <a:xfrm rot="16200000" flipH="1">
            <a:off x="2349780" y="2975630"/>
            <a:ext cx="585564" cy="486464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ECDD330-DCF3-47A3-A4C4-E9C029739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794" y="3308537"/>
            <a:ext cx="581306" cy="406213"/>
          </a:xfrm>
          <a:prstGeom prst="rect">
            <a:avLst/>
          </a:prstGeom>
        </p:spPr>
      </p:pic>
      <p:cxnSp>
        <p:nvCxnSpPr>
          <p:cNvPr id="1052" name="Straight Arrow Connector 1051">
            <a:extLst>
              <a:ext uri="{FF2B5EF4-FFF2-40B4-BE49-F238E27FC236}">
                <a16:creationId xmlns:a16="http://schemas.microsoft.com/office/drawing/2014/main" id="{DBABF45D-EFCA-4293-8375-3C48A5354BFF}"/>
              </a:ext>
            </a:extLst>
          </p:cNvPr>
          <p:cNvCxnSpPr>
            <a:cxnSpLocks/>
          </p:cNvCxnSpPr>
          <p:nvPr/>
        </p:nvCxnSpPr>
        <p:spPr>
          <a:xfrm>
            <a:off x="3505200" y="3506861"/>
            <a:ext cx="647700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6AC0CA2-D247-4A11-AAD2-D2740341B972}"/>
              </a:ext>
            </a:extLst>
          </p:cNvPr>
          <p:cNvCxnSpPr>
            <a:cxnSpLocks/>
            <a:endCxn id="44" idx="0"/>
          </p:cNvCxnSpPr>
          <p:nvPr/>
        </p:nvCxnSpPr>
        <p:spPr>
          <a:xfrm rot="5400000">
            <a:off x="3700535" y="2273358"/>
            <a:ext cx="623220" cy="281521"/>
          </a:xfrm>
          <a:prstGeom prst="bentConnector3">
            <a:avLst>
              <a:gd name="adj1" fmla="val -130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CDA363C-0914-436C-8733-26EC87699432}"/>
              </a:ext>
            </a:extLst>
          </p:cNvPr>
          <p:cNvSpPr/>
          <p:nvPr/>
        </p:nvSpPr>
        <p:spPr>
          <a:xfrm>
            <a:off x="3413760" y="2725728"/>
            <a:ext cx="915247" cy="214679"/>
          </a:xfrm>
          <a:prstGeom prst="rect">
            <a:avLst/>
          </a:prstGeom>
          <a:solidFill>
            <a:srgbClr val="0397D6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Compression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3DC61D-8E97-4E5D-B38E-16F967342B4B}"/>
              </a:ext>
            </a:extLst>
          </p:cNvPr>
          <p:cNvSpPr txBox="1"/>
          <p:nvPr/>
        </p:nvSpPr>
        <p:spPr>
          <a:xfrm>
            <a:off x="3466349" y="2318983"/>
            <a:ext cx="8382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Hydrogen</a:t>
            </a:r>
            <a:endParaRPr lang="en-US" sz="10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654937-0E1C-46F5-A167-5F18CE88A92D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2207616" y="2926079"/>
            <a:ext cx="0" cy="60729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lg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C0DEBD0-7B2B-474D-AFDE-9FC2A4E307C2}"/>
              </a:ext>
            </a:extLst>
          </p:cNvPr>
          <p:cNvSpPr/>
          <p:nvPr/>
        </p:nvSpPr>
        <p:spPr>
          <a:xfrm>
            <a:off x="2025949" y="2548890"/>
            <a:ext cx="746761" cy="377190"/>
          </a:xfrm>
          <a:prstGeom prst="rect">
            <a:avLst/>
          </a:prstGeom>
          <a:solidFill>
            <a:srgbClr val="CFAB7A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Pre- Treatment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0D07F319-95F1-422C-9B14-51D041D9899C}"/>
              </a:ext>
            </a:extLst>
          </p:cNvPr>
          <p:cNvCxnSpPr>
            <a:cxnSpLocks/>
            <a:stCxn id="44" idx="2"/>
          </p:cNvCxnSpPr>
          <p:nvPr/>
        </p:nvCxnSpPr>
        <p:spPr>
          <a:xfrm rot="16200000" flipH="1">
            <a:off x="3827264" y="2984527"/>
            <a:ext cx="362134" cy="273894"/>
          </a:xfrm>
          <a:prstGeom prst="bentConnector3">
            <a:avLst>
              <a:gd name="adj1" fmla="val 100501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D425ACA-3DE0-44D6-B0C4-16C496EEB9ED}"/>
              </a:ext>
            </a:extLst>
          </p:cNvPr>
          <p:cNvCxnSpPr>
            <a:cxnSpLocks/>
            <a:stCxn id="42" idx="0"/>
            <a:endCxn id="46" idx="2"/>
          </p:cNvCxnSpPr>
          <p:nvPr/>
        </p:nvCxnSpPr>
        <p:spPr>
          <a:xfrm flipH="1" flipV="1">
            <a:off x="4572000" y="2203243"/>
            <a:ext cx="138" cy="96260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6F5E134-28DF-4483-A95F-F5F356478535}"/>
              </a:ext>
            </a:extLst>
          </p:cNvPr>
          <p:cNvSpPr txBox="1"/>
          <p:nvPr/>
        </p:nvSpPr>
        <p:spPr>
          <a:xfrm>
            <a:off x="4204435" y="2500212"/>
            <a:ext cx="8382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H.P. Purge</a:t>
            </a:r>
            <a:endParaRPr lang="en-US" sz="1000" dirty="0"/>
          </a:p>
        </p:txBody>
      </p: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9F34E558-CFE4-40A8-AD53-BF4BB4A3D12C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4997908" y="2827897"/>
            <a:ext cx="764228" cy="425842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F42DC0-19C8-4F18-9007-A7783A2F8180}"/>
              </a:ext>
            </a:extLst>
          </p:cNvPr>
          <p:cNvSpPr txBox="1"/>
          <p:nvPr/>
        </p:nvSpPr>
        <p:spPr>
          <a:xfrm>
            <a:off x="5154482" y="3028950"/>
            <a:ext cx="50860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Off-Gas &amp; LPG</a:t>
            </a:r>
            <a:endParaRPr lang="en-US" sz="1000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EFE40751-DC6B-4548-98C8-9A44D5D4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144" y="3605769"/>
            <a:ext cx="581306" cy="40621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6B869EC-ACA6-453F-8928-5DA388D34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144" y="4105796"/>
            <a:ext cx="581306" cy="406213"/>
          </a:xfrm>
          <a:prstGeom prst="rect">
            <a:avLst/>
          </a:prstGeom>
        </p:spPr>
      </p:pic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0F8B160-2935-43D7-8085-6646A9405F00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4231541" y="3589964"/>
            <a:ext cx="6233" cy="80820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lg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9746E430-F9F9-42AB-9129-87A7651F074E}"/>
              </a:ext>
            </a:extLst>
          </p:cNvPr>
          <p:cNvCxnSpPr>
            <a:cxnSpLocks/>
            <a:stCxn id="42" idx="2"/>
            <a:endCxn id="48" idx="1"/>
          </p:cNvCxnSpPr>
          <p:nvPr/>
        </p:nvCxnSpPr>
        <p:spPr>
          <a:xfrm rot="16200000" flipH="1">
            <a:off x="4669446" y="3613631"/>
            <a:ext cx="583759" cy="778374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5EC59ED4-BC9C-4580-BE9C-5CC45D922D7A}"/>
              </a:ext>
            </a:extLst>
          </p:cNvPr>
          <p:cNvCxnSpPr>
            <a:cxnSpLocks/>
            <a:stCxn id="48" idx="3"/>
            <a:endCxn id="114" idx="1"/>
          </p:cNvCxnSpPr>
          <p:nvPr/>
        </p:nvCxnSpPr>
        <p:spPr>
          <a:xfrm flipV="1">
            <a:off x="5943600" y="3808876"/>
            <a:ext cx="707544" cy="485822"/>
          </a:xfrm>
          <a:prstGeom prst="bentConnector3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E93E2C4-455F-49B1-94A6-3D6425E9C143}"/>
              </a:ext>
            </a:extLst>
          </p:cNvPr>
          <p:cNvCxnSpPr>
            <a:cxnSpLocks/>
            <a:stCxn id="48" idx="3"/>
            <a:endCxn id="115" idx="1"/>
          </p:cNvCxnSpPr>
          <p:nvPr/>
        </p:nvCxnSpPr>
        <p:spPr>
          <a:xfrm>
            <a:off x="5943600" y="4294698"/>
            <a:ext cx="70754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3587FCD-E529-49A9-962F-96DEB495EF8F}"/>
              </a:ext>
            </a:extLst>
          </p:cNvPr>
          <p:cNvCxnSpPr>
            <a:cxnSpLocks/>
            <a:stCxn id="114" idx="3"/>
            <a:endCxn id="58" idx="1"/>
          </p:cNvCxnSpPr>
          <p:nvPr/>
        </p:nvCxnSpPr>
        <p:spPr>
          <a:xfrm>
            <a:off x="7232450" y="3808876"/>
            <a:ext cx="572150" cy="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E2185699-4559-4A3D-9E06-E9B5C07F3D2D}"/>
              </a:ext>
            </a:extLst>
          </p:cNvPr>
          <p:cNvCxnSpPr>
            <a:cxnSpLocks/>
            <a:stCxn id="115" idx="3"/>
          </p:cNvCxnSpPr>
          <p:nvPr/>
        </p:nvCxnSpPr>
        <p:spPr>
          <a:xfrm flipV="1">
            <a:off x="7232450" y="3825239"/>
            <a:ext cx="286075" cy="483664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2">
            <a:extLst>
              <a:ext uri="{FF2B5EF4-FFF2-40B4-BE49-F238E27FC236}">
                <a16:creationId xmlns:a16="http://schemas.microsoft.com/office/drawing/2014/main" id="{FE63FF26-71F5-468B-BC77-69E38272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72" y="4034790"/>
            <a:ext cx="581305" cy="2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97C8884-A239-43F7-BE0D-01BC2F4A2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545" y="4216492"/>
            <a:ext cx="576515" cy="387744"/>
          </a:xfrm>
          <a:prstGeom prst="rect">
            <a:avLst/>
          </a:prstGeom>
        </p:spPr>
      </p:pic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DBDCC822-71CF-4DDB-A4D1-9CC62DD0762A}"/>
              </a:ext>
            </a:extLst>
          </p:cNvPr>
          <p:cNvCxnSpPr>
            <a:cxnSpLocks/>
            <a:stCxn id="47" idx="0"/>
          </p:cNvCxnSpPr>
          <p:nvPr/>
        </p:nvCxnSpPr>
        <p:spPr>
          <a:xfrm rot="16200000" flipV="1">
            <a:off x="5178205" y="1737338"/>
            <a:ext cx="401980" cy="765882"/>
          </a:xfrm>
          <a:prstGeom prst="bentConnector2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33C7A1-CA78-477C-86B4-659975E74A6C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4991100" y="1787523"/>
            <a:ext cx="13159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1C7D1F2-00CC-4005-B516-D0FDADFA8CF6}"/>
              </a:ext>
            </a:extLst>
          </p:cNvPr>
          <p:cNvCxnSpPr>
            <a:cxnSpLocks/>
            <a:stCxn id="54" idx="2"/>
            <a:endCxn id="45" idx="0"/>
          </p:cNvCxnSpPr>
          <p:nvPr/>
        </p:nvCxnSpPr>
        <p:spPr>
          <a:xfrm>
            <a:off x="4572000" y="1428750"/>
            <a:ext cx="0" cy="16724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777CF02-6B46-4343-9853-235DDB337766}"/>
              </a:ext>
            </a:extLst>
          </p:cNvPr>
          <p:cNvSpPr txBox="1"/>
          <p:nvPr/>
        </p:nvSpPr>
        <p:spPr>
          <a:xfrm>
            <a:off x="4602593" y="3688767"/>
            <a:ext cx="124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baseline="30000" dirty="0">
                <a:solidFill>
                  <a:schemeClr val="accent3"/>
                </a:solidFill>
              </a:rPr>
              <a:t>(1) </a:t>
            </a:r>
            <a:r>
              <a:rPr lang="en-US" sz="800" i="1" dirty="0">
                <a:solidFill>
                  <a:schemeClr val="accent3"/>
                </a:solidFill>
              </a:rPr>
              <a:t>Can be configured to produce Jet or Diesel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FF06426-20AB-487A-9EA9-87AC6134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7331"/>
            <a:ext cx="623951" cy="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67C59D26-3656-4FFB-97FF-33C9A0DD1686}"/>
              </a:ext>
            </a:extLst>
          </p:cNvPr>
          <p:cNvSpPr txBox="1"/>
          <p:nvPr/>
        </p:nvSpPr>
        <p:spPr>
          <a:xfrm>
            <a:off x="4516741" y="4090392"/>
            <a:ext cx="90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Renewable Diesel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695A23-9E47-423D-A5C0-A8CEC96E240B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4572138" y="3710939"/>
            <a:ext cx="15102" cy="5979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F65107AB-DB76-4278-BBD2-16FB60A2BD21}"/>
              </a:ext>
            </a:extLst>
          </p:cNvPr>
          <p:cNvSpPr txBox="1"/>
          <p:nvPr/>
        </p:nvSpPr>
        <p:spPr>
          <a:xfrm>
            <a:off x="-1878054" y="1586047"/>
            <a:ext cx="173659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Incorporate SMR carbon capture into graphic or at least into script.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AFA687-74A2-49B2-B966-05D2D45D5843}"/>
              </a:ext>
            </a:extLst>
          </p:cNvPr>
          <p:cNvSpPr txBox="1"/>
          <p:nvPr/>
        </p:nvSpPr>
        <p:spPr>
          <a:xfrm>
            <a:off x="-1878054" y="242247"/>
            <a:ext cx="1736591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Updates:</a:t>
            </a:r>
          </a:p>
          <a:p>
            <a:r>
              <a:rPr lang="en-US" sz="1000" dirty="0">
                <a:solidFill>
                  <a:schemeClr val="bg1"/>
                </a:solidFill>
              </a:rPr>
              <a:t>If offgas/naphtha yields present, potentially quantify extent of hydrogen production that could be achieved from these sources.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5BB4C-148A-4189-8E27-91C1B32EEA39}"/>
              </a:ext>
            </a:extLst>
          </p:cNvPr>
          <p:cNvSpPr txBox="1"/>
          <p:nvPr/>
        </p:nvSpPr>
        <p:spPr>
          <a:xfrm>
            <a:off x="2567684" y="3314640"/>
            <a:ext cx="124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Renewable Feedstock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FB0FDE9A-7441-4998-B014-62247723013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88033" y="1982970"/>
            <a:ext cx="1714482" cy="1323589"/>
          </a:xfrm>
          <a:prstGeom prst="bentConnector3">
            <a:avLst>
              <a:gd name="adj1" fmla="val -2406"/>
            </a:avLst>
          </a:prstGeom>
          <a:ln w="12700">
            <a:solidFill>
              <a:schemeClr val="tx1"/>
            </a:solidFill>
            <a:headEnd type="none" w="med" len="lg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2C7669C-4827-4AC1-9D41-C7BA5F889B78}"/>
              </a:ext>
            </a:extLst>
          </p:cNvPr>
          <p:cNvSpPr txBox="1"/>
          <p:nvPr/>
        </p:nvSpPr>
        <p:spPr>
          <a:xfrm>
            <a:off x="5219700" y="3391733"/>
            <a:ext cx="88239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Renewable Naphtha</a:t>
            </a:r>
            <a:endParaRPr lang="en-US" sz="1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4F3CB1-7EF9-43D5-B032-EE2C0AF9881D}"/>
              </a:ext>
            </a:extLst>
          </p:cNvPr>
          <p:cNvSpPr/>
          <p:nvPr/>
        </p:nvSpPr>
        <p:spPr>
          <a:xfrm>
            <a:off x="4145556" y="3165852"/>
            <a:ext cx="853164" cy="545087"/>
          </a:xfrm>
          <a:prstGeom prst="rect">
            <a:avLst/>
          </a:prstGeom>
          <a:solidFill>
            <a:srgbClr val="47AA42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Renewable Diesel Unit </a:t>
            </a:r>
            <a:r>
              <a:rPr lang="en-US" sz="900" baseline="30000" dirty="0">
                <a:solidFill>
                  <a:prstClr val="white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8504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  <p:bldP spid="58" grpId="0" animBg="1"/>
      <p:bldP spid="1033" grpId="0" animBg="1"/>
      <p:bldP spid="7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DA5D1F5-EE7A-4197-A3A2-E6E00CCA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2" y="1170316"/>
            <a:ext cx="4634832" cy="3120367"/>
          </a:xfrm>
          <a:prstGeom prst="rect">
            <a:avLst/>
          </a:prstGeom>
        </p:spPr>
      </p:pic>
      <p:pic>
        <p:nvPicPr>
          <p:cNvPr id="64" name="Content Placeholder 11">
            <a:extLst>
              <a:ext uri="{FF2B5EF4-FFF2-40B4-BE49-F238E27FC236}">
                <a16:creationId xmlns:a16="http://schemas.microsoft.com/office/drawing/2014/main" id="{26AE66BB-0DAC-47AD-B75E-F6F732E4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871" y="1162694"/>
            <a:ext cx="2544603" cy="3394695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55CBE5A-BCC1-4FA8-967F-71E5F745766D}"/>
              </a:ext>
            </a:extLst>
          </p:cNvPr>
          <p:cNvSpPr txBox="1"/>
          <p:nvPr/>
        </p:nvSpPr>
        <p:spPr>
          <a:xfrm>
            <a:off x="5492148" y="4227527"/>
            <a:ext cx="3270852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200" b="1" dirty="0"/>
              <a:t>CRACK EXTENDED CIRCUMFERENTIALLY</a:t>
            </a:r>
            <a:br>
              <a:rPr lang="en-US" sz="1200" b="1" dirty="0"/>
            </a:br>
            <a:r>
              <a:rPr lang="en-US" sz="1200" b="1" dirty="0"/>
              <a:t>10” IN BOTH DIRECTIONS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E5D77C-639F-498C-8058-C4A413624F1D}"/>
              </a:ext>
            </a:extLst>
          </p:cNvPr>
          <p:cNvSpPr/>
          <p:nvPr/>
        </p:nvSpPr>
        <p:spPr>
          <a:xfrm>
            <a:off x="6553200" y="1911350"/>
            <a:ext cx="762000" cy="81915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D0E8D00-BEBB-4A30-982A-9282D0257DF8}"/>
              </a:ext>
            </a:extLst>
          </p:cNvPr>
          <p:cNvCxnSpPr>
            <a:cxnSpLocks/>
            <a:endCxn id="73" idx="1"/>
          </p:cNvCxnSpPr>
          <p:nvPr/>
        </p:nvCxnSpPr>
        <p:spPr>
          <a:xfrm flipV="1">
            <a:off x="7100172" y="1445491"/>
            <a:ext cx="284697" cy="51751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0A489D85-8A4C-4537-8F27-132175C4672D}"/>
              </a:ext>
            </a:extLst>
          </p:cNvPr>
          <p:cNvSpPr txBox="1">
            <a:spLocks/>
          </p:cNvSpPr>
          <p:nvPr/>
        </p:nvSpPr>
        <p:spPr>
          <a:xfrm>
            <a:off x="727402" y="4336288"/>
            <a:ext cx="4128412" cy="164592"/>
          </a:xfrm>
          <a:prstGeom prst="rect">
            <a:avLst/>
          </a:prstGeom>
          <a:noFill/>
        </p:spPr>
        <p:txBody>
          <a:bodyPr wrap="square" lIns="91440" tIns="27432" rIns="91440" anchor="ctr">
            <a:noAutofit/>
          </a:bodyPr>
          <a:lstStyle>
            <a:lvl1pPr marL="914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None/>
              <a:tabLst>
                <a:tab pos="1600200" algn="l"/>
              </a:tabLs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2763" indent="-1730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  <a:defRPr/>
            </a:pPr>
            <a:r>
              <a:rPr lang="en-US" altLang="en-US" i="1" kern="0" dirty="0">
                <a:solidFill>
                  <a:schemeClr val="tx1"/>
                </a:solidFill>
              </a:rPr>
              <a:t>Source:  REFIN-COR 2004F5.7-33.</a:t>
            </a:r>
            <a:endParaRPr lang="en-US" altLang="en-US" sz="2400" i="1" kern="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79BE66A-1C2F-4AB9-B373-EB6028C985A9}"/>
              </a:ext>
            </a:extLst>
          </p:cNvPr>
          <p:cNvCxnSpPr/>
          <p:nvPr/>
        </p:nvCxnSpPr>
        <p:spPr>
          <a:xfrm flipH="1">
            <a:off x="5932787" y="3273301"/>
            <a:ext cx="483704" cy="210858"/>
          </a:xfrm>
          <a:prstGeom prst="line">
            <a:avLst/>
          </a:prstGeom>
          <a:ln w="22225">
            <a:solidFill>
              <a:schemeClr val="accent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2703058-B90B-4F3A-AC9B-3DFB001ACC3E}"/>
              </a:ext>
            </a:extLst>
          </p:cNvPr>
          <p:cNvGrpSpPr/>
          <p:nvPr/>
        </p:nvGrpSpPr>
        <p:grpSpPr>
          <a:xfrm>
            <a:off x="6411051" y="3055663"/>
            <a:ext cx="1279159" cy="430959"/>
            <a:chOff x="6405611" y="2839668"/>
            <a:chExt cx="1279159" cy="43095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7CF587-7725-4E93-87EA-86A88B18364F}"/>
                </a:ext>
              </a:extLst>
            </p:cNvPr>
            <p:cNvSpPr txBox="1"/>
            <p:nvPr/>
          </p:nvSpPr>
          <p:spPr>
            <a:xfrm>
              <a:off x="6405611" y="2839668"/>
              <a:ext cx="1279159" cy="3693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square" lIns="9144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0397D6"/>
                  </a:solidFill>
                </a:defRPr>
              </a:lvl1pPr>
            </a:lstStyle>
            <a:p>
              <a:pPr algn="l"/>
              <a:r>
                <a:rPr lang="en-US" dirty="0">
                  <a:solidFill>
                    <a:schemeClr val="tx1"/>
                  </a:solidFill>
                </a:rPr>
                <a:t>WASH WATER CONNECTION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1E1B689-57D2-4676-8BFE-59930A93DD1A}"/>
                </a:ext>
              </a:extLst>
            </p:cNvPr>
            <p:cNvSpPr/>
            <p:nvPr/>
          </p:nvSpPr>
          <p:spPr>
            <a:xfrm>
              <a:off x="6405611" y="2840859"/>
              <a:ext cx="27432" cy="42976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56F1A9B-851C-4C62-BD90-19AC4E907E6A}"/>
              </a:ext>
            </a:extLst>
          </p:cNvPr>
          <p:cNvSpPr txBox="1"/>
          <p:nvPr/>
        </p:nvSpPr>
        <p:spPr>
          <a:xfrm>
            <a:off x="7384869" y="1260825"/>
            <a:ext cx="947051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45720" tIns="0" rIns="9144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LOCATION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OF LEAK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B5CDCCDD-1867-4AB4-9D39-D2D924EB6B41}"/>
              </a:ext>
            </a:extLst>
          </p:cNvPr>
          <p:cNvSpPr txBox="1">
            <a:spLocks/>
          </p:cNvSpPr>
          <p:nvPr/>
        </p:nvSpPr>
        <p:spPr bwMode="white">
          <a:xfrm>
            <a:off x="457200" y="0"/>
            <a:ext cx="8229600" cy="9809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Safety Topic</a:t>
            </a:r>
            <a:br>
              <a:rPr lang="en-US" sz="2400" dirty="0"/>
            </a:br>
            <a:r>
              <a:rPr lang="en-US" dirty="0"/>
              <a:t>Thermal Fatigue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B661FB-4C74-41BF-9F31-115801E542D5}"/>
              </a:ext>
            </a:extLst>
          </p:cNvPr>
          <p:cNvGrpSpPr/>
          <p:nvPr/>
        </p:nvGrpSpPr>
        <p:grpSpPr>
          <a:xfrm>
            <a:off x="739248" y="1121091"/>
            <a:ext cx="2334322" cy="3107473"/>
            <a:chOff x="2850262" y="1140530"/>
            <a:chExt cx="2334322" cy="310747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609E53F-6CA4-40E4-8F84-0B0DBABD2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9" t="-8141" r="16211" b="24328"/>
            <a:stretch/>
          </p:blipFill>
          <p:spPr>
            <a:xfrm>
              <a:off x="2850262" y="1140530"/>
              <a:ext cx="2334322" cy="3107473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20F2874-5A1A-4732-936E-E77A18C0A84A}"/>
                </a:ext>
              </a:extLst>
            </p:cNvPr>
            <p:cNvSpPr txBox="1"/>
            <p:nvPr/>
          </p:nvSpPr>
          <p:spPr>
            <a:xfrm>
              <a:off x="2857104" y="3078616"/>
              <a:ext cx="991617" cy="40011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</p:spPr>
          <p:txBody>
            <a:bodyPr wrap="none" lIns="45720" tIns="45720" rIns="45720" bIns="4572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C0A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WASH WATER</a:t>
              </a:r>
              <a:br>
                <a:rPr lang="en-US" sz="1000" b="1" dirty="0">
                  <a:solidFill>
                    <a:srgbClr val="0C0A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0C0A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140°F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667D35-794B-4D68-8DD2-BBF8ACDF4AF9}"/>
              </a:ext>
            </a:extLst>
          </p:cNvPr>
          <p:cNvGrpSpPr/>
          <p:nvPr/>
        </p:nvGrpSpPr>
        <p:grpSpPr>
          <a:xfrm>
            <a:off x="752539" y="1170844"/>
            <a:ext cx="2315254" cy="3090411"/>
            <a:chOff x="3057186" y="1170844"/>
            <a:chExt cx="2327442" cy="3090411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86C001FC-6EBE-4BFA-BB5D-FB1FBB19C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8" t="8482" r="28933" b="18858"/>
            <a:stretch/>
          </p:blipFill>
          <p:spPr>
            <a:xfrm>
              <a:off x="3057186" y="1170844"/>
              <a:ext cx="2327442" cy="3090411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4E26C9A-D6D3-404D-81DB-8CE64534B80D}"/>
                </a:ext>
              </a:extLst>
            </p:cNvPr>
            <p:cNvSpPr txBox="1"/>
            <p:nvPr/>
          </p:nvSpPr>
          <p:spPr>
            <a:xfrm>
              <a:off x="3817483" y="1187075"/>
              <a:ext cx="943661" cy="400110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</p:spPr>
          <p:txBody>
            <a:bodyPr wrap="none" lIns="45720" tIns="45720" rIns="45720" bIns="4572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B517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HPHS VAPOR</a:t>
              </a:r>
              <a:br>
                <a:rPr lang="en-US" sz="1000" b="1" dirty="0">
                  <a:solidFill>
                    <a:srgbClr val="B517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srgbClr val="B517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410°F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237F36-8300-47A6-BC5D-AE12A26031C1}"/>
              </a:ext>
            </a:extLst>
          </p:cNvPr>
          <p:cNvGrpSpPr/>
          <p:nvPr/>
        </p:nvGrpSpPr>
        <p:grpSpPr>
          <a:xfrm>
            <a:off x="4299772" y="0"/>
            <a:ext cx="3244028" cy="1117089"/>
            <a:chOff x="3346933" y="-23012"/>
            <a:chExt cx="3671843" cy="1443661"/>
          </a:xfrm>
        </p:grpSpPr>
        <p:sp>
          <p:nvSpPr>
            <p:cNvPr id="82" name="Thought Bubble: Cloud 81">
              <a:extLst>
                <a:ext uri="{FF2B5EF4-FFF2-40B4-BE49-F238E27FC236}">
                  <a16:creationId xmlns:a16="http://schemas.microsoft.com/office/drawing/2014/main" id="{91BE8585-42BF-4C00-8BD0-16AF4B20B3FB}"/>
                </a:ext>
              </a:extLst>
            </p:cNvPr>
            <p:cNvSpPr/>
            <p:nvPr/>
          </p:nvSpPr>
          <p:spPr>
            <a:xfrm>
              <a:off x="3649053" y="-13037"/>
              <a:ext cx="2900320" cy="1433686"/>
            </a:xfrm>
            <a:custGeom>
              <a:avLst/>
              <a:gdLst>
                <a:gd name="connsiteX0" fmla="*/ 261834 w 2900320"/>
                <a:gd name="connsiteY0" fmla="*/ 476899 h 1433686"/>
                <a:gd name="connsiteX1" fmla="*/ 377511 w 2900320"/>
                <a:gd name="connsiteY1" fmla="*/ 229223 h 1433686"/>
                <a:gd name="connsiteX2" fmla="*/ 940254 w 2900320"/>
                <a:gd name="connsiteY2" fmla="*/ 172639 h 1433686"/>
                <a:gd name="connsiteX3" fmla="*/ 1507629 w 2900320"/>
                <a:gd name="connsiteY3" fmla="*/ 113898 h 1433686"/>
                <a:gd name="connsiteX4" fmla="*/ 1728711 w 2900320"/>
                <a:gd name="connsiteY4" fmla="*/ 6637 h 1433686"/>
                <a:gd name="connsiteX5" fmla="*/ 2002899 w 2900320"/>
                <a:gd name="connsiteY5" fmla="*/ 82337 h 1433686"/>
                <a:gd name="connsiteX6" fmla="*/ 2380880 w 2900320"/>
                <a:gd name="connsiteY6" fmla="*/ 22899 h 1433686"/>
                <a:gd name="connsiteX7" fmla="*/ 2572556 w 2900320"/>
                <a:gd name="connsiteY7" fmla="*/ 185051 h 1433686"/>
                <a:gd name="connsiteX8" fmla="*/ 2818547 w 2900320"/>
                <a:gd name="connsiteY8" fmla="*/ 342425 h 1433686"/>
                <a:gd name="connsiteX9" fmla="*/ 2807536 w 2900320"/>
                <a:gd name="connsiteY9" fmla="*/ 513073 h 1433686"/>
                <a:gd name="connsiteX10" fmla="*/ 2887966 w 2900320"/>
                <a:gd name="connsiteY10" fmla="*/ 773991 h 1433686"/>
                <a:gd name="connsiteX11" fmla="*/ 2511193 w 2900320"/>
                <a:gd name="connsiteY11" fmla="*/ 1002385 h 1433686"/>
                <a:gd name="connsiteX12" fmla="*/ 2376315 w 2900320"/>
                <a:gd name="connsiteY12" fmla="*/ 1198090 h 1433686"/>
                <a:gd name="connsiteX13" fmla="*/ 1917098 w 2900320"/>
                <a:gd name="connsiteY13" fmla="*/ 1221785 h 1433686"/>
                <a:gd name="connsiteX14" fmla="*/ 1588932 w 2900320"/>
                <a:gd name="connsiteY14" fmla="*/ 1430566 h 1433686"/>
                <a:gd name="connsiteX15" fmla="*/ 1106418 w 2900320"/>
                <a:gd name="connsiteY15" fmla="*/ 1303127 h 1433686"/>
                <a:gd name="connsiteX16" fmla="*/ 389663 w 2900320"/>
                <a:gd name="connsiteY16" fmla="*/ 1177215 h 1433686"/>
                <a:gd name="connsiteX17" fmla="*/ 74522 w 2900320"/>
                <a:gd name="connsiteY17" fmla="*/ 1037099 h 1433686"/>
                <a:gd name="connsiteX18" fmla="*/ 141860 w 2900320"/>
                <a:gd name="connsiteY18" fmla="*/ 847965 h 1433686"/>
                <a:gd name="connsiteX19" fmla="*/ -336 w 2900320"/>
                <a:gd name="connsiteY19" fmla="*/ 653920 h 1433686"/>
                <a:gd name="connsiteX20" fmla="*/ 259350 w 2900320"/>
                <a:gd name="connsiteY20" fmla="*/ 481446 h 1433686"/>
                <a:gd name="connsiteX21" fmla="*/ 261834 w 2900320"/>
                <a:gd name="connsiteY21" fmla="*/ 476899 h 1433686"/>
                <a:gd name="connsiteX0" fmla="*/ 2150039 w 2900320"/>
                <a:gd name="connsiteY0" fmla="*/ 1750703 h 1433686"/>
                <a:gd name="connsiteX1" fmla="*/ 2110214 w 2900320"/>
                <a:gd name="connsiteY1" fmla="*/ 1790528 h 1433686"/>
                <a:gd name="connsiteX2" fmla="*/ 2070389 w 2900320"/>
                <a:gd name="connsiteY2" fmla="*/ 1750703 h 1433686"/>
                <a:gd name="connsiteX3" fmla="*/ 2110214 w 2900320"/>
                <a:gd name="connsiteY3" fmla="*/ 1710878 h 1433686"/>
                <a:gd name="connsiteX4" fmla="*/ 2150039 w 2900320"/>
                <a:gd name="connsiteY4" fmla="*/ 1750703 h 1433686"/>
                <a:gd name="connsiteX0" fmla="*/ 2129613 w 2900320"/>
                <a:gd name="connsiteY0" fmla="*/ 1656330 h 1433686"/>
                <a:gd name="connsiteX1" fmla="*/ 2049964 w 2900320"/>
                <a:gd name="connsiteY1" fmla="*/ 1735979 h 1433686"/>
                <a:gd name="connsiteX2" fmla="*/ 1970315 w 2900320"/>
                <a:gd name="connsiteY2" fmla="*/ 1656330 h 1433686"/>
                <a:gd name="connsiteX3" fmla="*/ 2049964 w 2900320"/>
                <a:gd name="connsiteY3" fmla="*/ 1576681 h 1433686"/>
                <a:gd name="connsiteX4" fmla="*/ 2129613 w 2900320"/>
                <a:gd name="connsiteY4" fmla="*/ 1656330 h 1433686"/>
                <a:gd name="connsiteX0" fmla="*/ 2066326 w 2900320"/>
                <a:gd name="connsiteY0" fmla="*/ 1494823 h 1433686"/>
                <a:gd name="connsiteX1" fmla="*/ 1946852 w 2900320"/>
                <a:gd name="connsiteY1" fmla="*/ 1614297 h 1433686"/>
                <a:gd name="connsiteX2" fmla="*/ 1827378 w 2900320"/>
                <a:gd name="connsiteY2" fmla="*/ 1494823 h 1433686"/>
                <a:gd name="connsiteX3" fmla="*/ 1946852 w 2900320"/>
                <a:gd name="connsiteY3" fmla="*/ 1375349 h 1433686"/>
                <a:gd name="connsiteX4" fmla="*/ 2066326 w 2900320"/>
                <a:gd name="connsiteY4" fmla="*/ 1494823 h 1433686"/>
                <a:gd name="connsiteX0" fmla="*/ 315074 w 2900320"/>
                <a:gd name="connsiteY0" fmla="*/ 868740 h 1433686"/>
                <a:gd name="connsiteX1" fmla="*/ 145016 w 2900320"/>
                <a:gd name="connsiteY1" fmla="*/ 842290 h 1433686"/>
                <a:gd name="connsiteX2" fmla="*/ 465125 w 2900320"/>
                <a:gd name="connsiteY2" fmla="*/ 1158199 h 1433686"/>
                <a:gd name="connsiteX3" fmla="*/ 390737 w 2900320"/>
                <a:gd name="connsiteY3" fmla="*/ 1170843 h 1433686"/>
                <a:gd name="connsiteX4" fmla="*/ 1106284 w 2900320"/>
                <a:gd name="connsiteY4" fmla="*/ 1297286 h 1433686"/>
                <a:gd name="connsiteX5" fmla="*/ 1061436 w 2900320"/>
                <a:gd name="connsiteY5" fmla="*/ 1239541 h 1433686"/>
                <a:gd name="connsiteX6" fmla="*/ 1935359 w 2900320"/>
                <a:gd name="connsiteY6" fmla="*/ 1153287 h 1433686"/>
                <a:gd name="connsiteX7" fmla="*/ 1917433 w 2900320"/>
                <a:gd name="connsiteY7" fmla="*/ 1216641 h 1433686"/>
                <a:gd name="connsiteX8" fmla="*/ 2291319 w 2900320"/>
                <a:gd name="connsiteY8" fmla="*/ 761778 h 1433686"/>
                <a:gd name="connsiteX9" fmla="*/ 2509582 w 2900320"/>
                <a:gd name="connsiteY9" fmla="*/ 998602 h 1433686"/>
                <a:gd name="connsiteX10" fmla="*/ 2806193 w 2900320"/>
                <a:gd name="connsiteY10" fmla="*/ 509555 h 1433686"/>
                <a:gd name="connsiteX11" fmla="*/ 2708979 w 2900320"/>
                <a:gd name="connsiteY11" fmla="*/ 598364 h 1433686"/>
                <a:gd name="connsiteX12" fmla="*/ 2572959 w 2900320"/>
                <a:gd name="connsiteY12" fmla="*/ 180073 h 1433686"/>
                <a:gd name="connsiteX13" fmla="*/ 2578062 w 2900320"/>
                <a:gd name="connsiteY13" fmla="*/ 222022 h 1433686"/>
                <a:gd name="connsiteX14" fmla="*/ 1952210 w 2900320"/>
                <a:gd name="connsiteY14" fmla="*/ 131155 h 1433686"/>
                <a:gd name="connsiteX15" fmla="*/ 2002026 w 2900320"/>
                <a:gd name="connsiteY15" fmla="*/ 77657 h 1433686"/>
                <a:gd name="connsiteX16" fmla="*/ 1486481 w 2900320"/>
                <a:gd name="connsiteY16" fmla="*/ 156643 h 1433686"/>
                <a:gd name="connsiteX17" fmla="*/ 1510583 w 2900320"/>
                <a:gd name="connsiteY17" fmla="*/ 110513 h 1433686"/>
                <a:gd name="connsiteX18" fmla="*/ 939918 w 2900320"/>
                <a:gd name="connsiteY18" fmla="*/ 172307 h 1433686"/>
                <a:gd name="connsiteX19" fmla="*/ 1027196 w 2900320"/>
                <a:gd name="connsiteY19" fmla="*/ 217044 h 1433686"/>
                <a:gd name="connsiteX20" fmla="*/ 277074 w 2900320"/>
                <a:gd name="connsiteY20" fmla="*/ 523992 h 1433686"/>
                <a:gd name="connsiteX21" fmla="*/ 261834 w 2900320"/>
                <a:gd name="connsiteY21" fmla="*/ 476899 h 143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00320" h="1433686" fill="none" extrusionOk="0">
                  <a:moveTo>
                    <a:pt x="261834" y="476899"/>
                  </a:moveTo>
                  <a:cubicBezTo>
                    <a:pt x="229950" y="371124"/>
                    <a:pt x="280261" y="314339"/>
                    <a:pt x="377511" y="229223"/>
                  </a:cubicBezTo>
                  <a:cubicBezTo>
                    <a:pt x="513197" y="169813"/>
                    <a:pt x="742708" y="100144"/>
                    <a:pt x="940254" y="172639"/>
                  </a:cubicBezTo>
                  <a:cubicBezTo>
                    <a:pt x="1046237" y="28838"/>
                    <a:pt x="1294830" y="5383"/>
                    <a:pt x="1507629" y="113898"/>
                  </a:cubicBezTo>
                  <a:cubicBezTo>
                    <a:pt x="1552892" y="57032"/>
                    <a:pt x="1640712" y="-2118"/>
                    <a:pt x="1728711" y="6637"/>
                  </a:cubicBezTo>
                  <a:cubicBezTo>
                    <a:pt x="1836499" y="-1066"/>
                    <a:pt x="1950521" y="15551"/>
                    <a:pt x="2002899" y="82337"/>
                  </a:cubicBezTo>
                  <a:cubicBezTo>
                    <a:pt x="2111656" y="-17156"/>
                    <a:pt x="2248725" y="486"/>
                    <a:pt x="2380880" y="22899"/>
                  </a:cubicBezTo>
                  <a:cubicBezTo>
                    <a:pt x="2470919" y="45840"/>
                    <a:pt x="2555828" y="111665"/>
                    <a:pt x="2572556" y="185051"/>
                  </a:cubicBezTo>
                  <a:cubicBezTo>
                    <a:pt x="2693160" y="203491"/>
                    <a:pt x="2773257" y="278782"/>
                    <a:pt x="2818547" y="342425"/>
                  </a:cubicBezTo>
                  <a:cubicBezTo>
                    <a:pt x="2841986" y="411211"/>
                    <a:pt x="2847291" y="466799"/>
                    <a:pt x="2807536" y="513073"/>
                  </a:cubicBezTo>
                  <a:cubicBezTo>
                    <a:pt x="2891452" y="579349"/>
                    <a:pt x="2934323" y="699461"/>
                    <a:pt x="2887966" y="773991"/>
                  </a:cubicBezTo>
                  <a:cubicBezTo>
                    <a:pt x="2837327" y="893646"/>
                    <a:pt x="2657010" y="972576"/>
                    <a:pt x="2511193" y="1002385"/>
                  </a:cubicBezTo>
                  <a:cubicBezTo>
                    <a:pt x="2525711" y="1079635"/>
                    <a:pt x="2465135" y="1146924"/>
                    <a:pt x="2376315" y="1198090"/>
                  </a:cubicBezTo>
                  <a:cubicBezTo>
                    <a:pt x="2229063" y="1263803"/>
                    <a:pt x="2072396" y="1291627"/>
                    <a:pt x="1917098" y="1221785"/>
                  </a:cubicBezTo>
                  <a:cubicBezTo>
                    <a:pt x="1867841" y="1318083"/>
                    <a:pt x="1733635" y="1420170"/>
                    <a:pt x="1588932" y="1430566"/>
                  </a:cubicBezTo>
                  <a:cubicBezTo>
                    <a:pt x="1421465" y="1492224"/>
                    <a:pt x="1186286" y="1402421"/>
                    <a:pt x="1106418" y="1303127"/>
                  </a:cubicBezTo>
                  <a:cubicBezTo>
                    <a:pt x="860130" y="1418400"/>
                    <a:pt x="540037" y="1344941"/>
                    <a:pt x="389663" y="1177215"/>
                  </a:cubicBezTo>
                  <a:cubicBezTo>
                    <a:pt x="259068" y="1193548"/>
                    <a:pt x="117182" y="1119917"/>
                    <a:pt x="74522" y="1037099"/>
                  </a:cubicBezTo>
                  <a:cubicBezTo>
                    <a:pt x="53805" y="971407"/>
                    <a:pt x="86998" y="899534"/>
                    <a:pt x="141860" y="847965"/>
                  </a:cubicBezTo>
                  <a:cubicBezTo>
                    <a:pt x="35046" y="790807"/>
                    <a:pt x="-11228" y="729361"/>
                    <a:pt x="-336" y="653920"/>
                  </a:cubicBezTo>
                  <a:cubicBezTo>
                    <a:pt x="32530" y="542416"/>
                    <a:pt x="111055" y="482044"/>
                    <a:pt x="259350" y="481446"/>
                  </a:cubicBezTo>
                  <a:cubicBezTo>
                    <a:pt x="260016" y="479886"/>
                    <a:pt x="261048" y="478550"/>
                    <a:pt x="261834" y="476899"/>
                  </a:cubicBezTo>
                  <a:close/>
                </a:path>
                <a:path w="2900320" h="1433686" fill="none" extrusionOk="0">
                  <a:moveTo>
                    <a:pt x="2150039" y="1750703"/>
                  </a:moveTo>
                  <a:cubicBezTo>
                    <a:pt x="2151269" y="1775674"/>
                    <a:pt x="2131440" y="1791219"/>
                    <a:pt x="2110214" y="1790528"/>
                  </a:cubicBezTo>
                  <a:cubicBezTo>
                    <a:pt x="2087404" y="1790855"/>
                    <a:pt x="2068505" y="1769270"/>
                    <a:pt x="2070389" y="1750703"/>
                  </a:cubicBezTo>
                  <a:cubicBezTo>
                    <a:pt x="2071432" y="1730561"/>
                    <a:pt x="2087106" y="1713225"/>
                    <a:pt x="2110214" y="1710878"/>
                  </a:cubicBezTo>
                  <a:cubicBezTo>
                    <a:pt x="2131610" y="1710084"/>
                    <a:pt x="2154724" y="1731539"/>
                    <a:pt x="2150039" y="1750703"/>
                  </a:cubicBezTo>
                  <a:close/>
                </a:path>
                <a:path w="2900320" h="1433686" fill="none" extrusionOk="0">
                  <a:moveTo>
                    <a:pt x="2129613" y="1656330"/>
                  </a:moveTo>
                  <a:cubicBezTo>
                    <a:pt x="2131627" y="1699504"/>
                    <a:pt x="2097852" y="1739481"/>
                    <a:pt x="2049964" y="1735979"/>
                  </a:cubicBezTo>
                  <a:cubicBezTo>
                    <a:pt x="2002239" y="1738252"/>
                    <a:pt x="1971714" y="1709358"/>
                    <a:pt x="1970315" y="1656330"/>
                  </a:cubicBezTo>
                  <a:cubicBezTo>
                    <a:pt x="1974819" y="1606355"/>
                    <a:pt x="2010211" y="1573668"/>
                    <a:pt x="2049964" y="1576681"/>
                  </a:cubicBezTo>
                  <a:cubicBezTo>
                    <a:pt x="2098480" y="1567709"/>
                    <a:pt x="2131359" y="1612125"/>
                    <a:pt x="2129613" y="1656330"/>
                  </a:cubicBezTo>
                  <a:close/>
                </a:path>
                <a:path w="2900320" h="1433686" fill="none" extrusionOk="0">
                  <a:moveTo>
                    <a:pt x="2066326" y="1494823"/>
                  </a:moveTo>
                  <a:cubicBezTo>
                    <a:pt x="2062724" y="1565317"/>
                    <a:pt x="2008653" y="1610380"/>
                    <a:pt x="1946852" y="1614297"/>
                  </a:cubicBezTo>
                  <a:cubicBezTo>
                    <a:pt x="1889171" y="1614631"/>
                    <a:pt x="1826285" y="1562658"/>
                    <a:pt x="1827378" y="1494823"/>
                  </a:cubicBezTo>
                  <a:cubicBezTo>
                    <a:pt x="1834207" y="1441580"/>
                    <a:pt x="1887394" y="1368514"/>
                    <a:pt x="1946852" y="1375349"/>
                  </a:cubicBezTo>
                  <a:cubicBezTo>
                    <a:pt x="2015999" y="1388931"/>
                    <a:pt x="2062903" y="1426886"/>
                    <a:pt x="2066326" y="1494823"/>
                  </a:cubicBezTo>
                  <a:close/>
                </a:path>
                <a:path w="2900320" h="1433686" fill="none" extrusionOk="0">
                  <a:moveTo>
                    <a:pt x="315074" y="868740"/>
                  </a:moveTo>
                  <a:cubicBezTo>
                    <a:pt x="261903" y="871720"/>
                    <a:pt x="200700" y="868607"/>
                    <a:pt x="145016" y="842290"/>
                  </a:cubicBezTo>
                  <a:moveTo>
                    <a:pt x="465125" y="1158199"/>
                  </a:moveTo>
                  <a:cubicBezTo>
                    <a:pt x="443363" y="1164150"/>
                    <a:pt x="412492" y="1165904"/>
                    <a:pt x="390737" y="1170843"/>
                  </a:cubicBezTo>
                  <a:moveTo>
                    <a:pt x="1106284" y="1297286"/>
                  </a:moveTo>
                  <a:cubicBezTo>
                    <a:pt x="1085904" y="1282474"/>
                    <a:pt x="1072539" y="1258250"/>
                    <a:pt x="1061436" y="1239541"/>
                  </a:cubicBezTo>
                  <a:moveTo>
                    <a:pt x="1935359" y="1153287"/>
                  </a:moveTo>
                  <a:cubicBezTo>
                    <a:pt x="1936210" y="1173597"/>
                    <a:pt x="1930983" y="1199264"/>
                    <a:pt x="1917433" y="1216641"/>
                  </a:cubicBezTo>
                  <a:moveTo>
                    <a:pt x="2291319" y="761778"/>
                  </a:moveTo>
                  <a:cubicBezTo>
                    <a:pt x="2415329" y="807769"/>
                    <a:pt x="2497899" y="910072"/>
                    <a:pt x="2509582" y="998602"/>
                  </a:cubicBezTo>
                  <a:moveTo>
                    <a:pt x="2806193" y="509555"/>
                  </a:moveTo>
                  <a:cubicBezTo>
                    <a:pt x="2784261" y="546948"/>
                    <a:pt x="2752978" y="567222"/>
                    <a:pt x="2708979" y="598364"/>
                  </a:cubicBezTo>
                  <a:moveTo>
                    <a:pt x="2572959" y="180073"/>
                  </a:moveTo>
                  <a:cubicBezTo>
                    <a:pt x="2578511" y="195896"/>
                    <a:pt x="2580048" y="207779"/>
                    <a:pt x="2578062" y="222022"/>
                  </a:cubicBezTo>
                  <a:moveTo>
                    <a:pt x="1952210" y="131155"/>
                  </a:moveTo>
                  <a:cubicBezTo>
                    <a:pt x="1964386" y="110587"/>
                    <a:pt x="1983753" y="96656"/>
                    <a:pt x="2002026" y="77657"/>
                  </a:cubicBezTo>
                  <a:moveTo>
                    <a:pt x="1486481" y="156643"/>
                  </a:moveTo>
                  <a:cubicBezTo>
                    <a:pt x="1491258" y="143948"/>
                    <a:pt x="1500117" y="125774"/>
                    <a:pt x="1510583" y="110513"/>
                  </a:cubicBezTo>
                  <a:moveTo>
                    <a:pt x="939918" y="172307"/>
                  </a:moveTo>
                  <a:cubicBezTo>
                    <a:pt x="966406" y="188188"/>
                    <a:pt x="995913" y="199039"/>
                    <a:pt x="1027196" y="217044"/>
                  </a:cubicBezTo>
                  <a:moveTo>
                    <a:pt x="277074" y="523992"/>
                  </a:moveTo>
                  <a:cubicBezTo>
                    <a:pt x="270992" y="512563"/>
                    <a:pt x="267004" y="496363"/>
                    <a:pt x="261834" y="476899"/>
                  </a:cubicBezTo>
                </a:path>
                <a:path w="2900320" h="1433686" stroke="0" extrusionOk="0">
                  <a:moveTo>
                    <a:pt x="261834" y="476899"/>
                  </a:moveTo>
                  <a:cubicBezTo>
                    <a:pt x="233060" y="385728"/>
                    <a:pt x="273246" y="291290"/>
                    <a:pt x="377511" y="229223"/>
                  </a:cubicBezTo>
                  <a:cubicBezTo>
                    <a:pt x="537121" y="111947"/>
                    <a:pt x="763142" y="68471"/>
                    <a:pt x="940254" y="172639"/>
                  </a:cubicBezTo>
                  <a:cubicBezTo>
                    <a:pt x="1060149" y="73925"/>
                    <a:pt x="1343126" y="-1351"/>
                    <a:pt x="1507629" y="113898"/>
                  </a:cubicBezTo>
                  <a:cubicBezTo>
                    <a:pt x="1540266" y="57498"/>
                    <a:pt x="1629696" y="6842"/>
                    <a:pt x="1728711" y="6637"/>
                  </a:cubicBezTo>
                  <a:cubicBezTo>
                    <a:pt x="1823385" y="-20663"/>
                    <a:pt x="1941196" y="25653"/>
                    <a:pt x="2002899" y="82337"/>
                  </a:cubicBezTo>
                  <a:cubicBezTo>
                    <a:pt x="2110093" y="-15106"/>
                    <a:pt x="2230510" y="-43275"/>
                    <a:pt x="2380880" y="22899"/>
                  </a:cubicBezTo>
                  <a:cubicBezTo>
                    <a:pt x="2481718" y="37849"/>
                    <a:pt x="2561266" y="105550"/>
                    <a:pt x="2572556" y="185051"/>
                  </a:cubicBezTo>
                  <a:cubicBezTo>
                    <a:pt x="2685706" y="225182"/>
                    <a:pt x="2783376" y="249617"/>
                    <a:pt x="2818547" y="342425"/>
                  </a:cubicBezTo>
                  <a:cubicBezTo>
                    <a:pt x="2847877" y="389282"/>
                    <a:pt x="2849800" y="447414"/>
                    <a:pt x="2807536" y="513073"/>
                  </a:cubicBezTo>
                  <a:cubicBezTo>
                    <a:pt x="2879249" y="569870"/>
                    <a:pt x="2928931" y="694512"/>
                    <a:pt x="2887966" y="773991"/>
                  </a:cubicBezTo>
                  <a:cubicBezTo>
                    <a:pt x="2824930" y="910829"/>
                    <a:pt x="2704257" y="982676"/>
                    <a:pt x="2511193" y="1002385"/>
                  </a:cubicBezTo>
                  <a:cubicBezTo>
                    <a:pt x="2502880" y="1080203"/>
                    <a:pt x="2451505" y="1157833"/>
                    <a:pt x="2376315" y="1198090"/>
                  </a:cubicBezTo>
                  <a:cubicBezTo>
                    <a:pt x="2262579" y="1271221"/>
                    <a:pt x="2063214" y="1287386"/>
                    <a:pt x="1917098" y="1221785"/>
                  </a:cubicBezTo>
                  <a:cubicBezTo>
                    <a:pt x="1846569" y="1311836"/>
                    <a:pt x="1743047" y="1429056"/>
                    <a:pt x="1588932" y="1430566"/>
                  </a:cubicBezTo>
                  <a:cubicBezTo>
                    <a:pt x="1400407" y="1459631"/>
                    <a:pt x="1190714" y="1379060"/>
                    <a:pt x="1106418" y="1303127"/>
                  </a:cubicBezTo>
                  <a:cubicBezTo>
                    <a:pt x="846880" y="1395201"/>
                    <a:pt x="539640" y="1335924"/>
                    <a:pt x="389663" y="1177215"/>
                  </a:cubicBezTo>
                  <a:cubicBezTo>
                    <a:pt x="256454" y="1182834"/>
                    <a:pt x="111925" y="1129400"/>
                    <a:pt x="74522" y="1037099"/>
                  </a:cubicBezTo>
                  <a:cubicBezTo>
                    <a:pt x="31611" y="978279"/>
                    <a:pt x="60107" y="891576"/>
                    <a:pt x="141860" y="847965"/>
                  </a:cubicBezTo>
                  <a:cubicBezTo>
                    <a:pt x="39393" y="800381"/>
                    <a:pt x="-2322" y="733196"/>
                    <a:pt x="-336" y="653920"/>
                  </a:cubicBezTo>
                  <a:cubicBezTo>
                    <a:pt x="30766" y="553260"/>
                    <a:pt x="111700" y="467696"/>
                    <a:pt x="259350" y="481446"/>
                  </a:cubicBezTo>
                  <a:cubicBezTo>
                    <a:pt x="260327" y="480169"/>
                    <a:pt x="260978" y="478558"/>
                    <a:pt x="261834" y="476899"/>
                  </a:cubicBezTo>
                  <a:close/>
                </a:path>
                <a:path w="2900320" h="1433686" stroke="0" extrusionOk="0">
                  <a:moveTo>
                    <a:pt x="2150039" y="1750703"/>
                  </a:moveTo>
                  <a:cubicBezTo>
                    <a:pt x="2152162" y="1770677"/>
                    <a:pt x="2133201" y="1791011"/>
                    <a:pt x="2110214" y="1790528"/>
                  </a:cubicBezTo>
                  <a:cubicBezTo>
                    <a:pt x="2087764" y="1791083"/>
                    <a:pt x="2070194" y="1768686"/>
                    <a:pt x="2070389" y="1750703"/>
                  </a:cubicBezTo>
                  <a:cubicBezTo>
                    <a:pt x="2075099" y="1726645"/>
                    <a:pt x="2090110" y="1710562"/>
                    <a:pt x="2110214" y="1710878"/>
                  </a:cubicBezTo>
                  <a:cubicBezTo>
                    <a:pt x="2133059" y="1712434"/>
                    <a:pt x="2146880" y="1728928"/>
                    <a:pt x="2150039" y="1750703"/>
                  </a:cubicBezTo>
                  <a:close/>
                </a:path>
                <a:path w="2900320" h="1433686" stroke="0" extrusionOk="0">
                  <a:moveTo>
                    <a:pt x="2129613" y="1656330"/>
                  </a:moveTo>
                  <a:cubicBezTo>
                    <a:pt x="2131459" y="1706328"/>
                    <a:pt x="2090467" y="1735273"/>
                    <a:pt x="2049964" y="1735979"/>
                  </a:cubicBezTo>
                  <a:cubicBezTo>
                    <a:pt x="2006309" y="1739920"/>
                    <a:pt x="1963878" y="1709215"/>
                    <a:pt x="1970315" y="1656330"/>
                  </a:cubicBezTo>
                  <a:cubicBezTo>
                    <a:pt x="1971535" y="1610951"/>
                    <a:pt x="2011777" y="1567668"/>
                    <a:pt x="2049964" y="1576681"/>
                  </a:cubicBezTo>
                  <a:cubicBezTo>
                    <a:pt x="2096546" y="1571420"/>
                    <a:pt x="2127194" y="1611814"/>
                    <a:pt x="2129613" y="1656330"/>
                  </a:cubicBezTo>
                  <a:close/>
                </a:path>
                <a:path w="2900320" h="1433686" stroke="0" extrusionOk="0">
                  <a:moveTo>
                    <a:pt x="2066326" y="1494823"/>
                  </a:moveTo>
                  <a:cubicBezTo>
                    <a:pt x="2064811" y="1559022"/>
                    <a:pt x="2023887" y="1613480"/>
                    <a:pt x="1946852" y="1614297"/>
                  </a:cubicBezTo>
                  <a:cubicBezTo>
                    <a:pt x="1874528" y="1616084"/>
                    <a:pt x="1843638" y="1558771"/>
                    <a:pt x="1827378" y="1494823"/>
                  </a:cubicBezTo>
                  <a:cubicBezTo>
                    <a:pt x="1836631" y="1420662"/>
                    <a:pt x="1885379" y="1384986"/>
                    <a:pt x="1946852" y="1375349"/>
                  </a:cubicBezTo>
                  <a:cubicBezTo>
                    <a:pt x="2009638" y="1378257"/>
                    <a:pt x="2062587" y="1421292"/>
                    <a:pt x="2066326" y="1494823"/>
                  </a:cubicBezTo>
                  <a:close/>
                </a:path>
                <a:path w="2900320" h="1433686" fill="none" stroke="0" extrusionOk="0">
                  <a:moveTo>
                    <a:pt x="315074" y="868740"/>
                  </a:moveTo>
                  <a:cubicBezTo>
                    <a:pt x="251554" y="867368"/>
                    <a:pt x="199398" y="864448"/>
                    <a:pt x="145016" y="842290"/>
                  </a:cubicBezTo>
                  <a:moveTo>
                    <a:pt x="465125" y="1158199"/>
                  </a:moveTo>
                  <a:cubicBezTo>
                    <a:pt x="441733" y="1163736"/>
                    <a:pt x="412803" y="1167692"/>
                    <a:pt x="390737" y="1170843"/>
                  </a:cubicBezTo>
                  <a:moveTo>
                    <a:pt x="1106284" y="1297286"/>
                  </a:moveTo>
                  <a:cubicBezTo>
                    <a:pt x="1085213" y="1283341"/>
                    <a:pt x="1068598" y="1262901"/>
                    <a:pt x="1061436" y="1239541"/>
                  </a:cubicBezTo>
                  <a:moveTo>
                    <a:pt x="1935359" y="1153287"/>
                  </a:moveTo>
                  <a:cubicBezTo>
                    <a:pt x="1932885" y="1173872"/>
                    <a:pt x="1923734" y="1192596"/>
                    <a:pt x="1917433" y="1216641"/>
                  </a:cubicBezTo>
                  <a:moveTo>
                    <a:pt x="2291319" y="761778"/>
                  </a:moveTo>
                  <a:cubicBezTo>
                    <a:pt x="2423418" y="805992"/>
                    <a:pt x="2501607" y="916214"/>
                    <a:pt x="2509582" y="998602"/>
                  </a:cubicBezTo>
                  <a:moveTo>
                    <a:pt x="2806193" y="509555"/>
                  </a:moveTo>
                  <a:cubicBezTo>
                    <a:pt x="2792959" y="543090"/>
                    <a:pt x="2748090" y="576142"/>
                    <a:pt x="2708979" y="598364"/>
                  </a:cubicBezTo>
                  <a:moveTo>
                    <a:pt x="2572959" y="180073"/>
                  </a:moveTo>
                  <a:cubicBezTo>
                    <a:pt x="2576755" y="193307"/>
                    <a:pt x="2578709" y="209817"/>
                    <a:pt x="2578062" y="222022"/>
                  </a:cubicBezTo>
                  <a:moveTo>
                    <a:pt x="1952210" y="131155"/>
                  </a:moveTo>
                  <a:cubicBezTo>
                    <a:pt x="1966886" y="108906"/>
                    <a:pt x="1978365" y="89487"/>
                    <a:pt x="2002026" y="77657"/>
                  </a:cubicBezTo>
                  <a:moveTo>
                    <a:pt x="1486481" y="156643"/>
                  </a:moveTo>
                  <a:cubicBezTo>
                    <a:pt x="1492110" y="140468"/>
                    <a:pt x="1499774" y="121677"/>
                    <a:pt x="1510583" y="110513"/>
                  </a:cubicBezTo>
                  <a:moveTo>
                    <a:pt x="939918" y="172307"/>
                  </a:moveTo>
                  <a:cubicBezTo>
                    <a:pt x="972237" y="186816"/>
                    <a:pt x="1004405" y="201772"/>
                    <a:pt x="1027196" y="217044"/>
                  </a:cubicBezTo>
                  <a:moveTo>
                    <a:pt x="277074" y="523992"/>
                  </a:moveTo>
                  <a:cubicBezTo>
                    <a:pt x="272845" y="507395"/>
                    <a:pt x="264479" y="495753"/>
                    <a:pt x="261834" y="476899"/>
                  </a:cubicBezTo>
                </a:path>
              </a:pathLst>
            </a:custGeom>
            <a:solidFill>
              <a:schemeClr val="accent1">
                <a:alpha val="50000"/>
              </a:schemeClr>
            </a:solidFill>
            <a:ln w="12700"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87423613">
                    <a:prstGeom prst="cloudCallout">
                      <a:avLst>
                        <a:gd name="adj1" fmla="val 22758"/>
                        <a:gd name="adj2" fmla="val 7211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83" name="Thought Bubble: Cloud 82">
              <a:extLst>
                <a:ext uri="{FF2B5EF4-FFF2-40B4-BE49-F238E27FC236}">
                  <a16:creationId xmlns:a16="http://schemas.microsoft.com/office/drawing/2014/main" id="{B32B0EE8-9DFB-47CC-8D88-EFE408B647CE}"/>
                </a:ext>
              </a:extLst>
            </p:cNvPr>
            <p:cNvSpPr/>
            <p:nvPr/>
          </p:nvSpPr>
          <p:spPr>
            <a:xfrm>
              <a:off x="3724539" y="-23012"/>
              <a:ext cx="2845705" cy="1433687"/>
            </a:xfrm>
            <a:prstGeom prst="cloudCallout">
              <a:avLst>
                <a:gd name="adj1" fmla="val 23532"/>
                <a:gd name="adj2" fmla="val 74965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84" name="Title 1">
              <a:extLst>
                <a:ext uri="{FF2B5EF4-FFF2-40B4-BE49-F238E27FC236}">
                  <a16:creationId xmlns:a16="http://schemas.microsoft.com/office/drawing/2014/main" id="{3448F43E-8C1D-4EB0-9B36-3138CF5B252D}"/>
                </a:ext>
              </a:extLst>
            </p:cNvPr>
            <p:cNvSpPr txBox="1">
              <a:spLocks/>
            </p:cNvSpPr>
            <p:nvPr/>
          </p:nvSpPr>
          <p:spPr bwMode="white">
            <a:xfrm>
              <a:off x="3346933" y="151310"/>
              <a:ext cx="3671843" cy="919964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tabLst/>
                <a:defRPr lang="en-US" sz="2800" b="1" kern="1200" cap="all" spc="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This heat is</a:t>
              </a:r>
              <a:br>
                <a:rPr lang="en-US" sz="2400" dirty="0">
                  <a:solidFill>
                    <a:schemeClr val="bg1"/>
                  </a:solidFill>
                </a:rPr>
              </a:br>
              <a:r>
                <a:rPr lang="en-US" sz="2400" dirty="0">
                  <a:solidFill>
                    <a:schemeClr val="bg1"/>
                  </a:solidFill>
                </a:rPr>
                <a:t>stressful!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B022539-222B-4F2B-A241-F9384D410106}"/>
              </a:ext>
            </a:extLst>
          </p:cNvPr>
          <p:cNvSpPr/>
          <p:nvPr/>
        </p:nvSpPr>
        <p:spPr>
          <a:xfrm>
            <a:off x="7363998" y="1279399"/>
            <a:ext cx="27432" cy="42976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91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9E82B0F-2B20-44A0-A88B-BB58BAFAD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7" y="1041721"/>
            <a:ext cx="6000704" cy="34625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6BA95E8-35BA-4B8B-9707-4B58E7FEF976}"/>
              </a:ext>
            </a:extLst>
          </p:cNvPr>
          <p:cNvSpPr/>
          <p:nvPr/>
        </p:nvSpPr>
        <p:spPr>
          <a:xfrm>
            <a:off x="5029200" y="96331"/>
            <a:ext cx="2819400" cy="783779"/>
          </a:xfrm>
          <a:custGeom>
            <a:avLst/>
            <a:gdLst>
              <a:gd name="connsiteX0" fmla="*/ 2681475 w 2819400"/>
              <a:gd name="connsiteY0" fmla="*/ -70007 h 783779"/>
              <a:gd name="connsiteX1" fmla="*/ 2464383 w 2819400"/>
              <a:gd name="connsiteY1" fmla="*/ 131864 h 783779"/>
              <a:gd name="connsiteX2" fmla="*/ 1534214 w 2819400"/>
              <a:gd name="connsiteY2" fmla="*/ 782248 h 783779"/>
              <a:gd name="connsiteX3" fmla="*/ 597778 w 2819400"/>
              <a:gd name="connsiteY3" fmla="*/ 712253 h 783779"/>
              <a:gd name="connsiteX4" fmla="*/ 1225426 w 2819400"/>
              <a:gd name="connsiteY4" fmla="*/ 3363 h 783779"/>
              <a:gd name="connsiteX5" fmla="*/ 2037194 w 2819400"/>
              <a:gd name="connsiteY5" fmla="*/ 40965 h 783779"/>
              <a:gd name="connsiteX6" fmla="*/ 2681475 w 2819400"/>
              <a:gd name="connsiteY6" fmla="*/ -70007 h 7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783779" fill="none" extrusionOk="0">
                <a:moveTo>
                  <a:pt x="2681475" y="-70007"/>
                </a:moveTo>
                <a:cubicBezTo>
                  <a:pt x="2648936" y="-26277"/>
                  <a:pt x="2523457" y="56742"/>
                  <a:pt x="2464383" y="131864"/>
                </a:cubicBezTo>
                <a:cubicBezTo>
                  <a:pt x="3238292" y="365342"/>
                  <a:pt x="2643766" y="679430"/>
                  <a:pt x="1534214" y="782248"/>
                </a:cubicBezTo>
                <a:cubicBezTo>
                  <a:pt x="1184445" y="783176"/>
                  <a:pt x="855780" y="780812"/>
                  <a:pt x="597778" y="712253"/>
                </a:cubicBezTo>
                <a:cubicBezTo>
                  <a:pt x="-378988" y="603757"/>
                  <a:pt x="-19922" y="79564"/>
                  <a:pt x="1225426" y="3363"/>
                </a:cubicBezTo>
                <a:cubicBezTo>
                  <a:pt x="1522458" y="-29160"/>
                  <a:pt x="1803821" y="-26512"/>
                  <a:pt x="2037194" y="40965"/>
                </a:cubicBezTo>
                <a:cubicBezTo>
                  <a:pt x="2109681" y="54804"/>
                  <a:pt x="2508847" y="-67009"/>
                  <a:pt x="2681475" y="-70007"/>
                </a:cubicBezTo>
                <a:close/>
              </a:path>
              <a:path w="2819400" h="783779" stroke="0" extrusionOk="0">
                <a:moveTo>
                  <a:pt x="2681475" y="-70007"/>
                </a:moveTo>
                <a:cubicBezTo>
                  <a:pt x="2590858" y="-5152"/>
                  <a:pt x="2578917" y="38486"/>
                  <a:pt x="2464383" y="131864"/>
                </a:cubicBezTo>
                <a:cubicBezTo>
                  <a:pt x="3210799" y="310180"/>
                  <a:pt x="2783817" y="727510"/>
                  <a:pt x="1534214" y="782248"/>
                </a:cubicBezTo>
                <a:cubicBezTo>
                  <a:pt x="1203590" y="810068"/>
                  <a:pt x="878176" y="744614"/>
                  <a:pt x="597778" y="712253"/>
                </a:cubicBezTo>
                <a:cubicBezTo>
                  <a:pt x="-439581" y="461685"/>
                  <a:pt x="-69916" y="52708"/>
                  <a:pt x="1225426" y="3363"/>
                </a:cubicBezTo>
                <a:cubicBezTo>
                  <a:pt x="1535992" y="-18153"/>
                  <a:pt x="1777631" y="-14466"/>
                  <a:pt x="2037194" y="40965"/>
                </a:cubicBezTo>
                <a:cubicBezTo>
                  <a:pt x="2129416" y="69442"/>
                  <a:pt x="2362351" y="-33630"/>
                  <a:pt x="2681475" y="-700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58890014">
                  <a:prstGeom prst="wedgeEllipseCallout">
                    <a:avLst>
                      <a:gd name="adj1" fmla="val 45108"/>
                      <a:gd name="adj2" fmla="val -589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22" y="-36609"/>
            <a:ext cx="8229600" cy="980911"/>
          </a:xfrm>
        </p:spPr>
        <p:txBody>
          <a:bodyPr/>
          <a:lstStyle/>
          <a:p>
            <a:pPr algn="l"/>
            <a:r>
              <a:rPr lang="en-US" dirty="0"/>
              <a:t>Hydroisomerization Section – </a:t>
            </a:r>
            <a:r>
              <a:rPr lang="en-US" sz="2400" b="1" dirty="0">
                <a:solidFill>
                  <a:schemeClr val="bg1"/>
                </a:solidFill>
              </a:rPr>
              <a:t>NO MSG ADDED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AD1A87-69B8-4F32-BAFD-A24723CC6D93}"/>
              </a:ext>
            </a:extLst>
          </p:cNvPr>
          <p:cNvSpPr/>
          <p:nvPr/>
        </p:nvSpPr>
        <p:spPr>
          <a:xfrm>
            <a:off x="32887" y="1034749"/>
            <a:ext cx="6957562" cy="3558854"/>
          </a:xfrm>
          <a:custGeom>
            <a:avLst/>
            <a:gdLst>
              <a:gd name="connsiteX0" fmla="*/ 3262956 w 6957562"/>
              <a:gd name="connsiteY0" fmla="*/ 956877 h 3558854"/>
              <a:gd name="connsiteX1" fmla="*/ 3262956 w 6957562"/>
              <a:gd name="connsiteY1" fmla="*/ 963585 h 3558854"/>
              <a:gd name="connsiteX2" fmla="*/ 3263458 w 6957562"/>
              <a:gd name="connsiteY2" fmla="*/ 960231 h 3558854"/>
              <a:gd name="connsiteX3" fmla="*/ 1997341 w 6957562"/>
              <a:gd name="connsiteY3" fmla="*/ 554192 h 3558854"/>
              <a:gd name="connsiteX4" fmla="*/ 1696351 w 6957562"/>
              <a:gd name="connsiteY4" fmla="*/ 1162517 h 3558854"/>
              <a:gd name="connsiteX5" fmla="*/ 1997341 w 6957562"/>
              <a:gd name="connsiteY5" fmla="*/ 1770842 h 3558854"/>
              <a:gd name="connsiteX6" fmla="*/ 2298331 w 6957562"/>
              <a:gd name="connsiteY6" fmla="*/ 1162517 h 3558854"/>
              <a:gd name="connsiteX7" fmla="*/ 2274678 w 6957562"/>
              <a:gd name="connsiteY7" fmla="*/ 925729 h 3558854"/>
              <a:gd name="connsiteX8" fmla="*/ 2251779 w 6957562"/>
              <a:gd name="connsiteY8" fmla="*/ 840464 h 3558854"/>
              <a:gd name="connsiteX9" fmla="*/ 2484094 w 6957562"/>
              <a:gd name="connsiteY9" fmla="*/ 840464 h 3558854"/>
              <a:gd name="connsiteX10" fmla="*/ 2484094 w 6957562"/>
              <a:gd name="connsiteY10" fmla="*/ 620220 h 3558854"/>
              <a:gd name="connsiteX11" fmla="*/ 2131112 w 6957562"/>
              <a:gd name="connsiteY11" fmla="*/ 620220 h 3558854"/>
              <a:gd name="connsiteX12" fmla="*/ 2114500 w 6957562"/>
              <a:gd name="connsiteY12" fmla="*/ 601997 h 3558854"/>
              <a:gd name="connsiteX13" fmla="*/ 1997341 w 6957562"/>
              <a:gd name="connsiteY13" fmla="*/ 554192 h 3558854"/>
              <a:gd name="connsiteX14" fmla="*/ 2622887 w 6957562"/>
              <a:gd name="connsiteY14" fmla="*/ 426836 h 3558854"/>
              <a:gd name="connsiteX15" fmla="*/ 2622887 w 6957562"/>
              <a:gd name="connsiteY15" fmla="*/ 620220 h 3558854"/>
              <a:gd name="connsiteX16" fmla="*/ 2798713 w 6957562"/>
              <a:gd name="connsiteY16" fmla="*/ 620220 h 3558854"/>
              <a:gd name="connsiteX17" fmla="*/ 2794182 w 6957562"/>
              <a:gd name="connsiteY17" fmla="*/ 623537 h 3558854"/>
              <a:gd name="connsiteX18" fmla="*/ 2661478 w 6957562"/>
              <a:gd name="connsiteY18" fmla="*/ 960231 h 3558854"/>
              <a:gd name="connsiteX19" fmla="*/ 2962469 w 6957562"/>
              <a:gd name="connsiteY19" fmla="*/ 1366270 h 3558854"/>
              <a:gd name="connsiteX20" fmla="*/ 3130755 w 6957562"/>
              <a:gd name="connsiteY20" fmla="*/ 1296925 h 3558854"/>
              <a:gd name="connsiteX21" fmla="*/ 3163233 w 6957562"/>
              <a:gd name="connsiteY21" fmla="*/ 1260775 h 3558854"/>
              <a:gd name="connsiteX22" fmla="*/ 3129606 w 6957562"/>
              <a:gd name="connsiteY22" fmla="*/ 1260775 h 3558854"/>
              <a:gd name="connsiteX23" fmla="*/ 3129606 w 6957562"/>
              <a:gd name="connsiteY23" fmla="*/ 818242 h 3558854"/>
              <a:gd name="connsiteX24" fmla="*/ 3242208 w 6957562"/>
              <a:gd name="connsiteY24" fmla="*/ 818242 h 3558854"/>
              <a:gd name="connsiteX25" fmla="*/ 3239805 w 6957562"/>
              <a:gd name="connsiteY25" fmla="*/ 802183 h 3558854"/>
              <a:gd name="connsiteX26" fmla="*/ 2962469 w 6957562"/>
              <a:gd name="connsiteY26" fmla="*/ 554192 h 3558854"/>
              <a:gd name="connsiteX27" fmla="*/ 2938913 w 6957562"/>
              <a:gd name="connsiteY27" fmla="*/ 557396 h 3558854"/>
              <a:gd name="connsiteX28" fmla="*/ 2938913 w 6957562"/>
              <a:gd name="connsiteY28" fmla="*/ 426836 h 3558854"/>
              <a:gd name="connsiteX29" fmla="*/ 0 w 6957562"/>
              <a:gd name="connsiteY29" fmla="*/ 0 h 3558854"/>
              <a:gd name="connsiteX30" fmla="*/ 6957562 w 6957562"/>
              <a:gd name="connsiteY30" fmla="*/ 0 h 3558854"/>
              <a:gd name="connsiteX31" fmla="*/ 6957562 w 6957562"/>
              <a:gd name="connsiteY31" fmla="*/ 3558854 h 3558854"/>
              <a:gd name="connsiteX32" fmla="*/ 0 w 6957562"/>
              <a:gd name="connsiteY32" fmla="*/ 3558854 h 35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57562" h="3558854">
                <a:moveTo>
                  <a:pt x="3262956" y="956877"/>
                </a:moveTo>
                <a:lnTo>
                  <a:pt x="3262956" y="963585"/>
                </a:lnTo>
                <a:lnTo>
                  <a:pt x="3263458" y="960231"/>
                </a:lnTo>
                <a:close/>
                <a:moveTo>
                  <a:pt x="1997341" y="554192"/>
                </a:moveTo>
                <a:cubicBezTo>
                  <a:pt x="1831109" y="554192"/>
                  <a:pt x="1696351" y="826548"/>
                  <a:pt x="1696351" y="1162517"/>
                </a:cubicBezTo>
                <a:cubicBezTo>
                  <a:pt x="1696351" y="1498486"/>
                  <a:pt x="1831109" y="1770842"/>
                  <a:pt x="1997341" y="1770842"/>
                </a:cubicBezTo>
                <a:cubicBezTo>
                  <a:pt x="2163573" y="1770842"/>
                  <a:pt x="2298331" y="1498486"/>
                  <a:pt x="2298331" y="1162517"/>
                </a:cubicBezTo>
                <a:cubicBezTo>
                  <a:pt x="2298331" y="1078525"/>
                  <a:pt x="2289909" y="998508"/>
                  <a:pt x="2274678" y="925729"/>
                </a:cubicBezTo>
                <a:lnTo>
                  <a:pt x="2251779" y="840464"/>
                </a:lnTo>
                <a:lnTo>
                  <a:pt x="2484094" y="840464"/>
                </a:lnTo>
                <a:lnTo>
                  <a:pt x="2484094" y="620220"/>
                </a:lnTo>
                <a:lnTo>
                  <a:pt x="2131112" y="620220"/>
                </a:lnTo>
                <a:lnTo>
                  <a:pt x="2114500" y="601997"/>
                </a:lnTo>
                <a:cubicBezTo>
                  <a:pt x="2078490" y="571214"/>
                  <a:pt x="2038899" y="554192"/>
                  <a:pt x="1997341" y="554192"/>
                </a:cubicBezTo>
                <a:close/>
                <a:moveTo>
                  <a:pt x="2622887" y="426836"/>
                </a:moveTo>
                <a:lnTo>
                  <a:pt x="2622887" y="620220"/>
                </a:lnTo>
                <a:lnTo>
                  <a:pt x="2798713" y="620220"/>
                </a:lnTo>
                <a:lnTo>
                  <a:pt x="2794182" y="623537"/>
                </a:lnTo>
                <a:cubicBezTo>
                  <a:pt x="2714118" y="696506"/>
                  <a:pt x="2661478" y="820076"/>
                  <a:pt x="2661478" y="960231"/>
                </a:cubicBezTo>
                <a:cubicBezTo>
                  <a:pt x="2661478" y="1184480"/>
                  <a:pt x="2796236" y="1366270"/>
                  <a:pt x="2962469" y="1366270"/>
                </a:cubicBezTo>
                <a:cubicBezTo>
                  <a:pt x="3024806" y="1366270"/>
                  <a:pt x="3082717" y="1340706"/>
                  <a:pt x="3130755" y="1296925"/>
                </a:cubicBezTo>
                <a:lnTo>
                  <a:pt x="3163233" y="1260775"/>
                </a:lnTo>
                <a:lnTo>
                  <a:pt x="3129606" y="1260775"/>
                </a:lnTo>
                <a:lnTo>
                  <a:pt x="3129606" y="818242"/>
                </a:lnTo>
                <a:lnTo>
                  <a:pt x="3242208" y="818242"/>
                </a:lnTo>
                <a:lnTo>
                  <a:pt x="3239805" y="802183"/>
                </a:lnTo>
                <a:cubicBezTo>
                  <a:pt x="3194112" y="656449"/>
                  <a:pt x="3087142" y="554192"/>
                  <a:pt x="2962469" y="554192"/>
                </a:cubicBezTo>
                <a:lnTo>
                  <a:pt x="2938913" y="557396"/>
                </a:lnTo>
                <a:lnTo>
                  <a:pt x="2938913" y="426836"/>
                </a:lnTo>
                <a:close/>
                <a:moveTo>
                  <a:pt x="0" y="0"/>
                </a:moveTo>
                <a:lnTo>
                  <a:pt x="6957562" y="0"/>
                </a:lnTo>
                <a:lnTo>
                  <a:pt x="6957562" y="3558854"/>
                </a:lnTo>
                <a:lnTo>
                  <a:pt x="0" y="3558854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4C35B0-4474-483D-849B-77716D079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2326" y="1564651"/>
            <a:ext cx="2895599" cy="2764388"/>
          </a:xfr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lIns="91440" tIns="9144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Reactor environment may be sweet or sour</a:t>
            </a:r>
          </a:p>
          <a:p>
            <a:pPr marL="58737" lvl="1" indent="0">
              <a:buNone/>
            </a:pPr>
            <a:r>
              <a:rPr lang="en-US" sz="1600" b="1" dirty="0"/>
              <a:t>Sour </a:t>
            </a:r>
            <a:r>
              <a:rPr lang="en-US" sz="1600" b="1" dirty="0">
                <a:sym typeface="Wingdings" panose="05000000000000000000" pitchFamily="2" charset="2"/>
              </a:rPr>
              <a:t> Base metal catalyst</a:t>
            </a:r>
          </a:p>
          <a:p>
            <a:pPr marL="280988" lvl="2"/>
            <a:r>
              <a:rPr lang="en-US" sz="1400" dirty="0">
                <a:sym typeface="Wingdings" panose="05000000000000000000" pitchFamily="2" charset="2"/>
              </a:rPr>
              <a:t>Allows reuse of existing single-stage hydroprocessing units (e.g., DHTs, GOHTs)</a:t>
            </a:r>
          </a:p>
          <a:p>
            <a:pPr marL="58737" lvl="1" indent="0">
              <a:buNone/>
            </a:pPr>
            <a:r>
              <a:rPr lang="en-US" sz="1600" b="1" dirty="0">
                <a:sym typeface="Wingdings" panose="05000000000000000000" pitchFamily="2" charset="2"/>
              </a:rPr>
              <a:t>Sweet</a:t>
            </a:r>
            <a:r>
              <a:rPr lang="en-US" sz="1600" dirty="0">
                <a:sym typeface="Wingdings" panose="05000000000000000000" pitchFamily="2" charset="2"/>
              </a:rPr>
              <a:t>  </a:t>
            </a:r>
            <a:r>
              <a:rPr lang="en-US" sz="1600" b="1" dirty="0">
                <a:sym typeface="Wingdings" panose="05000000000000000000" pitchFamily="2" charset="2"/>
              </a:rPr>
              <a:t>Noble metal catalyst</a:t>
            </a:r>
          </a:p>
          <a:p>
            <a:pPr marL="280988" lvl="2"/>
            <a:r>
              <a:rPr lang="en-US" sz="1400" dirty="0">
                <a:sym typeface="Wingdings" panose="05000000000000000000" pitchFamily="2" charset="2"/>
              </a:rPr>
              <a:t>Best suited for two-stage hydroprocessing units</a:t>
            </a:r>
          </a:p>
          <a:p>
            <a:pPr marL="280988" lvl="2"/>
            <a:r>
              <a:rPr lang="en-US" sz="1400" dirty="0">
                <a:sym typeface="Wingdings" panose="05000000000000000000" pitchFamily="2" charset="2"/>
              </a:rPr>
              <a:t>Facilitate production of arctic-grade diesel and/or renewable jet</a:t>
            </a:r>
            <a:endParaRPr lang="en-US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FB8F18-023B-4623-9F01-F9549F3D2D82}"/>
              </a:ext>
            </a:extLst>
          </p:cNvPr>
          <p:cNvGrpSpPr/>
          <p:nvPr/>
        </p:nvGrpSpPr>
        <p:grpSpPr>
          <a:xfrm>
            <a:off x="3732403" y="1875213"/>
            <a:ext cx="3183974" cy="1960241"/>
            <a:chOff x="4915365" y="914883"/>
            <a:chExt cx="3183974" cy="19602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50EF97-8E66-4113-800F-88AA4FDFA5F2}"/>
                </a:ext>
              </a:extLst>
            </p:cNvPr>
            <p:cNvSpPr/>
            <p:nvPr/>
          </p:nvSpPr>
          <p:spPr>
            <a:xfrm rot="21433901">
              <a:off x="5129434" y="1097907"/>
              <a:ext cx="2969905" cy="17772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b="1" dirty="0">
                <a:solidFill>
                  <a:schemeClr val="tx2"/>
                </a:solidFill>
              </a:endParaRPr>
            </a:p>
            <a:p>
              <a:pPr algn="ctr"/>
              <a:endParaRPr lang="en-US" sz="1600" b="1" dirty="0">
                <a:solidFill>
                  <a:schemeClr val="tx2"/>
                </a:solidFill>
              </a:endParaRPr>
            </a:p>
            <a:p>
              <a:pPr algn="ctr"/>
              <a:endParaRPr lang="en-US" sz="1600" b="1" dirty="0">
                <a:solidFill>
                  <a:schemeClr val="tx2"/>
                </a:solidFill>
              </a:endParaRPr>
            </a:p>
            <a:p>
              <a:pPr algn="ctr"/>
              <a:endParaRPr lang="en-US" sz="500" b="1" dirty="0">
                <a:solidFill>
                  <a:schemeClr val="tx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</a:rPr>
                <a:t>HI catalysts are bi-functional, with acid and metal sites</a:t>
              </a:r>
            </a:p>
            <a:p>
              <a:pPr marL="228600" lvl="1">
                <a:tabLst>
                  <a:tab pos="228600" algn="l"/>
                </a:tabLst>
              </a:pPr>
              <a:r>
                <a:rPr lang="en-US" sz="1200" b="1" i="1" dirty="0">
                  <a:solidFill>
                    <a:schemeClr val="tx1"/>
                  </a:solidFill>
                </a:rPr>
                <a:t>Potential for “runaway”…need to design accordingly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EB138B-7288-4CEA-B5DD-F498A4AA154D}"/>
                </a:ext>
              </a:extLst>
            </p:cNvPr>
            <p:cNvSpPr/>
            <p:nvPr/>
          </p:nvSpPr>
          <p:spPr>
            <a:xfrm rot="21404919">
              <a:off x="5100727" y="1344025"/>
              <a:ext cx="2980186" cy="52460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</a:rPr>
                <a:t>Hydroisomerization is hydrocracking</a:t>
              </a:r>
            </a:p>
          </p:txBody>
        </p:sp>
        <p:pic>
          <p:nvPicPr>
            <p:cNvPr id="26" name="Graphic 25" descr="Pin">
              <a:extLst>
                <a:ext uri="{FF2B5EF4-FFF2-40B4-BE49-F238E27FC236}">
                  <a16:creationId xmlns:a16="http://schemas.microsoft.com/office/drawing/2014/main" id="{9E40EDAC-F3A4-4633-8E93-EAF80CDD5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15365" y="914883"/>
              <a:ext cx="601980" cy="601980"/>
            </a:xfrm>
            <a:prstGeom prst="rect">
              <a:avLst/>
            </a:prstGeom>
          </p:spPr>
        </p:pic>
      </p:grp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0" y="4621458"/>
            <a:ext cx="4437345" cy="4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682625" indent="-682625">
              <a:lnSpc>
                <a:spcPct val="7000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en-US" altLang="en-US" sz="1000" i="1" u="sng" kern="0" dirty="0">
                <a:solidFill>
                  <a:schemeClr val="bg1">
                    <a:lumMod val="50000"/>
                  </a:schemeClr>
                </a:solidFill>
              </a:rPr>
              <a:t>Sources:  </a:t>
            </a:r>
          </a:p>
          <a:p>
            <a:pPr marL="228600" indent="-228600">
              <a:lnSpc>
                <a:spcPct val="7000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(1)  Handbook of Commercial Catalysts, H.F. Rase, CRC Press, 1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pPr marL="173038" indent="-173038">
              <a:lnSpc>
                <a:spcPct val="7000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(2) PFD Adapted from U.S. Patent 8,329,967</a:t>
            </a:r>
            <a:endParaRPr lang="en-US" altLang="en-US" sz="16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Hydroisomerization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775A030-4380-4AEB-9A22-D887B67A8CE5}"/>
              </a:ext>
            </a:extLst>
          </p:cNvPr>
          <p:cNvCxnSpPr>
            <a:cxnSpLocks/>
          </p:cNvCxnSpPr>
          <p:nvPr/>
        </p:nvCxnSpPr>
        <p:spPr>
          <a:xfrm flipH="1">
            <a:off x="6062998" y="2165779"/>
            <a:ext cx="80870" cy="87006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Content Placeholder 19">
            <a:extLst>
              <a:ext uri="{FF2B5EF4-FFF2-40B4-BE49-F238E27FC236}">
                <a16:creationId xmlns:a16="http://schemas.microsoft.com/office/drawing/2014/main" id="{923BBEF8-783E-45BD-82E4-C03D9E98E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8313" y="1206500"/>
            <a:ext cx="6001349" cy="3308350"/>
          </a:xfrm>
          <a:prstGeom prst="rect">
            <a:avLst/>
          </a:prstGeom>
        </p:spPr>
      </p:pic>
      <p:sp>
        <p:nvSpPr>
          <p:cNvPr id="70" name="Speech Bubble: Oval 37">
            <a:extLst>
              <a:ext uri="{FF2B5EF4-FFF2-40B4-BE49-F238E27FC236}">
                <a16:creationId xmlns:a16="http://schemas.microsoft.com/office/drawing/2014/main" id="{A3B3A48F-D69A-4E97-8391-99E1B19A74AA}"/>
              </a:ext>
            </a:extLst>
          </p:cNvPr>
          <p:cNvSpPr/>
          <p:nvPr/>
        </p:nvSpPr>
        <p:spPr>
          <a:xfrm>
            <a:off x="3796887" y="-104834"/>
            <a:ext cx="4103712" cy="1495376"/>
          </a:xfrm>
          <a:custGeom>
            <a:avLst/>
            <a:gdLst>
              <a:gd name="connsiteX0" fmla="*/ 3800280 w 4103712"/>
              <a:gd name="connsiteY0" fmla="*/ 1495376 h 1495376"/>
              <a:gd name="connsiteX1" fmla="*/ 2722257 w 4103712"/>
              <a:gd name="connsiteY1" fmla="*/ 1206625 h 1495376"/>
              <a:gd name="connsiteX2" fmla="*/ 1557442 w 4103712"/>
              <a:gd name="connsiteY2" fmla="*/ 1245959 h 1495376"/>
              <a:gd name="connsiteX3" fmla="*/ 888335 w 4103712"/>
              <a:gd name="connsiteY3" fmla="*/ 94041 h 1495376"/>
              <a:gd name="connsiteX4" fmla="*/ 2193742 w 4103712"/>
              <a:gd name="connsiteY4" fmla="*/ 3893 h 1495376"/>
              <a:gd name="connsiteX5" fmla="*/ 3348643 w 4103712"/>
              <a:gd name="connsiteY5" fmla="*/ 1071469 h 1495376"/>
              <a:gd name="connsiteX6" fmla="*/ 3800280 w 4103712"/>
              <a:gd name="connsiteY6" fmla="*/ 1495376 h 1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712" h="1495376" fill="none" extrusionOk="0">
                <a:moveTo>
                  <a:pt x="3800280" y="1495376"/>
                </a:moveTo>
                <a:cubicBezTo>
                  <a:pt x="3558006" y="1445275"/>
                  <a:pt x="2969960" y="1343388"/>
                  <a:pt x="2722257" y="1206625"/>
                </a:cubicBezTo>
                <a:cubicBezTo>
                  <a:pt x="2296556" y="1241511"/>
                  <a:pt x="1955396" y="1265453"/>
                  <a:pt x="1557442" y="1245959"/>
                </a:cubicBezTo>
                <a:cubicBezTo>
                  <a:pt x="-444391" y="1150133"/>
                  <a:pt x="-350320" y="203816"/>
                  <a:pt x="888335" y="94041"/>
                </a:cubicBezTo>
                <a:cubicBezTo>
                  <a:pt x="1292354" y="31554"/>
                  <a:pt x="1784122" y="-72494"/>
                  <a:pt x="2193742" y="3893"/>
                </a:cubicBezTo>
                <a:cubicBezTo>
                  <a:pt x="4517308" y="-7633"/>
                  <a:pt x="4518758" y="692476"/>
                  <a:pt x="3348643" y="1071469"/>
                </a:cubicBezTo>
                <a:cubicBezTo>
                  <a:pt x="3540132" y="1264148"/>
                  <a:pt x="3788688" y="1415447"/>
                  <a:pt x="3800280" y="1495376"/>
                </a:cubicBezTo>
                <a:close/>
              </a:path>
              <a:path w="4103712" h="1495376" stroke="0" extrusionOk="0">
                <a:moveTo>
                  <a:pt x="3800280" y="1495376"/>
                </a:moveTo>
                <a:cubicBezTo>
                  <a:pt x="3291040" y="1431186"/>
                  <a:pt x="2826140" y="1259242"/>
                  <a:pt x="2722257" y="1206625"/>
                </a:cubicBezTo>
                <a:cubicBezTo>
                  <a:pt x="2353211" y="1296400"/>
                  <a:pt x="1952760" y="1297238"/>
                  <a:pt x="1557442" y="1245959"/>
                </a:cubicBezTo>
                <a:cubicBezTo>
                  <a:pt x="-460286" y="1084773"/>
                  <a:pt x="-341644" y="268173"/>
                  <a:pt x="888335" y="94041"/>
                </a:cubicBezTo>
                <a:cubicBezTo>
                  <a:pt x="1283774" y="104465"/>
                  <a:pt x="1744485" y="-18635"/>
                  <a:pt x="2193742" y="3893"/>
                </a:cubicBezTo>
                <a:cubicBezTo>
                  <a:pt x="4481579" y="-109947"/>
                  <a:pt x="4551054" y="818336"/>
                  <a:pt x="3348643" y="1071469"/>
                </a:cubicBezTo>
                <a:cubicBezTo>
                  <a:pt x="3459120" y="1219347"/>
                  <a:pt x="3748814" y="1427902"/>
                  <a:pt x="3800280" y="149537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85295912">
                  <a:custGeom>
                    <a:avLst/>
                    <a:gdLst>
                      <a:gd name="connsiteX0" fmla="*/ 3846776 w 3970866"/>
                      <a:gd name="connsiteY0" fmla="*/ 1496689 h 1259002"/>
                      <a:gd name="connsiteX1" fmla="*/ 2768753 w 3970866"/>
                      <a:gd name="connsiteY1" fmla="*/ 1207938 h 1259002"/>
                      <a:gd name="connsiteX2" fmla="*/ 1603938 w 3970866"/>
                      <a:gd name="connsiteY2" fmla="*/ 1247272 h 1259002"/>
                      <a:gd name="connsiteX3" fmla="*/ 934831 w 3970866"/>
                      <a:gd name="connsiteY3" fmla="*/ 95354 h 1259002"/>
                      <a:gd name="connsiteX4" fmla="*/ 2240238 w 3970866"/>
                      <a:gd name="connsiteY4" fmla="*/ 5206 h 1259002"/>
                      <a:gd name="connsiteX5" fmla="*/ 3395139 w 3970866"/>
                      <a:gd name="connsiteY5" fmla="*/ 1072782 h 1259002"/>
                      <a:gd name="connsiteX6" fmla="*/ 3846776 w 3970866"/>
                      <a:gd name="connsiteY6" fmla="*/ 1496689 h 1259002"/>
                      <a:gd name="connsiteX0" fmla="*/ 3713118 w 3839550"/>
                      <a:gd name="connsiteY0" fmla="*/ 1495376 h 1495376"/>
                      <a:gd name="connsiteX1" fmla="*/ 2635095 w 3839550"/>
                      <a:gd name="connsiteY1" fmla="*/ 1206625 h 1495376"/>
                      <a:gd name="connsiteX2" fmla="*/ 1470280 w 3839550"/>
                      <a:gd name="connsiteY2" fmla="*/ 1245959 h 1495376"/>
                      <a:gd name="connsiteX3" fmla="*/ 801173 w 3839550"/>
                      <a:gd name="connsiteY3" fmla="*/ 94041 h 1495376"/>
                      <a:gd name="connsiteX4" fmla="*/ 2106580 w 3839550"/>
                      <a:gd name="connsiteY4" fmla="*/ 3893 h 1495376"/>
                      <a:gd name="connsiteX5" fmla="*/ 3261481 w 3839550"/>
                      <a:gd name="connsiteY5" fmla="*/ 1071469 h 1495376"/>
                      <a:gd name="connsiteX6" fmla="*/ 3713118 w 3839550"/>
                      <a:gd name="connsiteY6" fmla="*/ 1495376 h 1495376"/>
                      <a:gd name="connsiteX0" fmla="*/ 3713118 w 4037331"/>
                      <a:gd name="connsiteY0" fmla="*/ 1495376 h 1495376"/>
                      <a:gd name="connsiteX1" fmla="*/ 2635095 w 4037331"/>
                      <a:gd name="connsiteY1" fmla="*/ 1206625 h 1495376"/>
                      <a:gd name="connsiteX2" fmla="*/ 1470280 w 4037331"/>
                      <a:gd name="connsiteY2" fmla="*/ 1245959 h 1495376"/>
                      <a:gd name="connsiteX3" fmla="*/ 801173 w 4037331"/>
                      <a:gd name="connsiteY3" fmla="*/ 94041 h 1495376"/>
                      <a:gd name="connsiteX4" fmla="*/ 2106580 w 4037331"/>
                      <a:gd name="connsiteY4" fmla="*/ 3893 h 1495376"/>
                      <a:gd name="connsiteX5" fmla="*/ 3261481 w 4037331"/>
                      <a:gd name="connsiteY5" fmla="*/ 1071469 h 1495376"/>
                      <a:gd name="connsiteX6" fmla="*/ 3713118 w 4037331"/>
                      <a:gd name="connsiteY6" fmla="*/ 1495376 h 1495376"/>
                      <a:gd name="connsiteX0" fmla="*/ 3713118 w 4016550"/>
                      <a:gd name="connsiteY0" fmla="*/ 1495376 h 1495376"/>
                      <a:gd name="connsiteX1" fmla="*/ 2635095 w 4016550"/>
                      <a:gd name="connsiteY1" fmla="*/ 1206625 h 1495376"/>
                      <a:gd name="connsiteX2" fmla="*/ 1470280 w 4016550"/>
                      <a:gd name="connsiteY2" fmla="*/ 1245959 h 1495376"/>
                      <a:gd name="connsiteX3" fmla="*/ 801173 w 4016550"/>
                      <a:gd name="connsiteY3" fmla="*/ 94041 h 1495376"/>
                      <a:gd name="connsiteX4" fmla="*/ 2106580 w 4016550"/>
                      <a:gd name="connsiteY4" fmla="*/ 3893 h 1495376"/>
                      <a:gd name="connsiteX5" fmla="*/ 3261481 w 4016550"/>
                      <a:gd name="connsiteY5" fmla="*/ 1071469 h 1495376"/>
                      <a:gd name="connsiteX6" fmla="*/ 3713118 w 4016550"/>
                      <a:gd name="connsiteY6" fmla="*/ 1495376 h 1495376"/>
                      <a:gd name="connsiteX0" fmla="*/ 3800280 w 4103712"/>
                      <a:gd name="connsiteY0" fmla="*/ 1495376 h 1495376"/>
                      <a:gd name="connsiteX1" fmla="*/ 2722257 w 4103712"/>
                      <a:gd name="connsiteY1" fmla="*/ 1206625 h 1495376"/>
                      <a:gd name="connsiteX2" fmla="*/ 1557442 w 4103712"/>
                      <a:gd name="connsiteY2" fmla="*/ 1245959 h 1495376"/>
                      <a:gd name="connsiteX3" fmla="*/ 888335 w 4103712"/>
                      <a:gd name="connsiteY3" fmla="*/ 94041 h 1495376"/>
                      <a:gd name="connsiteX4" fmla="*/ 2193742 w 4103712"/>
                      <a:gd name="connsiteY4" fmla="*/ 3893 h 1495376"/>
                      <a:gd name="connsiteX5" fmla="*/ 3348643 w 4103712"/>
                      <a:gd name="connsiteY5" fmla="*/ 1071469 h 1495376"/>
                      <a:gd name="connsiteX6" fmla="*/ 3800280 w 4103712"/>
                      <a:gd name="connsiteY6" fmla="*/ 1495376 h 149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03712" h="1495376">
                        <a:moveTo>
                          <a:pt x="3800280" y="1495376"/>
                        </a:moveTo>
                        <a:lnTo>
                          <a:pt x="2722257" y="1206625"/>
                        </a:lnTo>
                        <a:cubicBezTo>
                          <a:pt x="2355298" y="1256580"/>
                          <a:pt x="1949536" y="1267150"/>
                          <a:pt x="1557442" y="1245959"/>
                        </a:cubicBezTo>
                        <a:cubicBezTo>
                          <a:pt x="-473867" y="1136178"/>
                          <a:pt x="-320665" y="270638"/>
                          <a:pt x="888335" y="94041"/>
                        </a:cubicBezTo>
                        <a:cubicBezTo>
                          <a:pt x="1280930" y="36695"/>
                          <a:pt x="1738826" y="-14772"/>
                          <a:pt x="2193742" y="3893"/>
                        </a:cubicBezTo>
                        <a:cubicBezTo>
                          <a:pt x="4487478" y="2224"/>
                          <a:pt x="4506588" y="701282"/>
                          <a:pt x="3348643" y="1071469"/>
                        </a:cubicBezTo>
                        <a:lnTo>
                          <a:pt x="3800280" y="149537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350FB22-8FFD-437D-A320-45C8106EFBCE}"/>
              </a:ext>
            </a:extLst>
          </p:cNvPr>
          <p:cNvGrpSpPr/>
          <p:nvPr/>
        </p:nvGrpSpPr>
        <p:grpSpPr>
          <a:xfrm>
            <a:off x="4655730" y="1457310"/>
            <a:ext cx="740587" cy="2588910"/>
            <a:chOff x="4922430" y="1457310"/>
            <a:chExt cx="740587" cy="258891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AC12235-BA22-421B-872C-FF6214222633}"/>
                </a:ext>
              </a:extLst>
            </p:cNvPr>
            <p:cNvSpPr/>
            <p:nvPr/>
          </p:nvSpPr>
          <p:spPr>
            <a:xfrm>
              <a:off x="5259070" y="1795864"/>
              <a:ext cx="136090" cy="2250356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292161C-4DD4-4C3C-9E1E-DA0063AF0C6C}"/>
                </a:ext>
              </a:extLst>
            </p:cNvPr>
            <p:cNvSpPr txBox="1"/>
            <p:nvPr/>
          </p:nvSpPr>
          <p:spPr>
            <a:xfrm>
              <a:off x="4922430" y="1457310"/>
              <a:ext cx="740587" cy="33855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CARB DIESEL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100" b="1" dirty="0">
                  <a:solidFill>
                    <a:schemeClr val="tx2"/>
                  </a:solidFill>
                </a:rPr>
                <a:t>SUMMER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071359-90EC-4401-9EBF-F04128105370}"/>
              </a:ext>
            </a:extLst>
          </p:cNvPr>
          <p:cNvGrpSpPr/>
          <p:nvPr/>
        </p:nvGrpSpPr>
        <p:grpSpPr>
          <a:xfrm>
            <a:off x="2583091" y="1457310"/>
            <a:ext cx="740587" cy="2588910"/>
            <a:chOff x="2796451" y="1457310"/>
            <a:chExt cx="740587" cy="258891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5011E13-3C17-4292-8341-2669ABF5D0D0}"/>
                </a:ext>
              </a:extLst>
            </p:cNvPr>
            <p:cNvSpPr/>
            <p:nvPr/>
          </p:nvSpPr>
          <p:spPr>
            <a:xfrm>
              <a:off x="3079750" y="1795864"/>
              <a:ext cx="105063" cy="225035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49B8ACD-D5AE-4F31-9800-7D4AEBB046CF}"/>
                </a:ext>
              </a:extLst>
            </p:cNvPr>
            <p:cNvSpPr txBox="1"/>
            <p:nvPr/>
          </p:nvSpPr>
          <p:spPr>
            <a:xfrm>
              <a:off x="2796451" y="1457310"/>
              <a:ext cx="740587" cy="33855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CARB DIESEL</a:t>
              </a:r>
              <a:br>
                <a:rPr lang="en-US" sz="1100" b="1" dirty="0">
                  <a:solidFill>
                    <a:schemeClr val="tx2"/>
                  </a:solidFill>
                </a:rPr>
              </a:br>
              <a:r>
                <a:rPr lang="en-US" sz="1100" b="1" dirty="0">
                  <a:solidFill>
                    <a:schemeClr val="tx2"/>
                  </a:solidFill>
                </a:rPr>
                <a:t>WINTER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B2E77AE-6CF6-442D-A93E-544FCF7A49AC}"/>
              </a:ext>
            </a:extLst>
          </p:cNvPr>
          <p:cNvGrpSpPr/>
          <p:nvPr/>
        </p:nvGrpSpPr>
        <p:grpSpPr>
          <a:xfrm>
            <a:off x="6026562" y="2364722"/>
            <a:ext cx="211713" cy="1583226"/>
            <a:chOff x="6026562" y="2364722"/>
            <a:chExt cx="211713" cy="1583226"/>
          </a:xfrm>
        </p:grpSpPr>
        <p:sp>
          <p:nvSpPr>
            <p:cNvPr id="79" name="Right Arrow 18">
              <a:extLst>
                <a:ext uri="{FF2B5EF4-FFF2-40B4-BE49-F238E27FC236}">
                  <a16:creationId xmlns:a16="http://schemas.microsoft.com/office/drawing/2014/main" id="{B764767E-6FED-4519-839C-2751417F38F7}"/>
                </a:ext>
              </a:extLst>
            </p:cNvPr>
            <p:cNvSpPr/>
            <p:nvPr/>
          </p:nvSpPr>
          <p:spPr>
            <a:xfrm rot="13380000">
              <a:off x="6036917" y="3211195"/>
              <a:ext cx="185854" cy="156117"/>
            </a:xfrm>
            <a:prstGeom prst="rightArrow">
              <a:avLst/>
            </a:prstGeom>
            <a:solidFill>
              <a:srgbClr val="568D1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  <p:sp>
          <p:nvSpPr>
            <p:cNvPr id="80" name="Right Arrow 2">
              <a:extLst>
                <a:ext uri="{FF2B5EF4-FFF2-40B4-BE49-F238E27FC236}">
                  <a16:creationId xmlns:a16="http://schemas.microsoft.com/office/drawing/2014/main" id="{C5491FCF-27DD-4D84-8232-A0FBC4B597A3}"/>
                </a:ext>
              </a:extLst>
            </p:cNvPr>
            <p:cNvSpPr/>
            <p:nvPr/>
          </p:nvSpPr>
          <p:spPr>
            <a:xfrm rot="13380000">
              <a:off x="6052421" y="2364722"/>
              <a:ext cx="185854" cy="156117"/>
            </a:xfrm>
            <a:prstGeom prst="rightArrow">
              <a:avLst/>
            </a:prstGeom>
            <a:solidFill>
              <a:srgbClr val="4E67C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  <p:sp>
          <p:nvSpPr>
            <p:cNvPr id="81" name="Right Arrow 27">
              <a:extLst>
                <a:ext uri="{FF2B5EF4-FFF2-40B4-BE49-F238E27FC236}">
                  <a16:creationId xmlns:a16="http://schemas.microsoft.com/office/drawing/2014/main" id="{9643D220-9733-491F-91AB-00880A901BA1}"/>
                </a:ext>
              </a:extLst>
            </p:cNvPr>
            <p:cNvSpPr/>
            <p:nvPr/>
          </p:nvSpPr>
          <p:spPr>
            <a:xfrm rot="11760000">
              <a:off x="6026562" y="3791831"/>
              <a:ext cx="185854" cy="156117"/>
            </a:xfrm>
            <a:prstGeom prst="rightArrow">
              <a:avLst/>
            </a:prstGeom>
            <a:solidFill>
              <a:srgbClr val="C3260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69CCC8-6770-41FD-80F8-8A88CE7F6717}"/>
              </a:ext>
            </a:extLst>
          </p:cNvPr>
          <p:cNvGrpSpPr/>
          <p:nvPr/>
        </p:nvGrpSpPr>
        <p:grpSpPr>
          <a:xfrm>
            <a:off x="5125969" y="1944137"/>
            <a:ext cx="194398" cy="1676941"/>
            <a:chOff x="5125969" y="1944137"/>
            <a:chExt cx="194398" cy="1676941"/>
          </a:xfrm>
        </p:grpSpPr>
        <p:sp>
          <p:nvSpPr>
            <p:cNvPr id="83" name="Right Arrow 17">
              <a:extLst>
                <a:ext uri="{FF2B5EF4-FFF2-40B4-BE49-F238E27FC236}">
                  <a16:creationId xmlns:a16="http://schemas.microsoft.com/office/drawing/2014/main" id="{F37829C3-86EF-46E5-ADBD-93CBF1900C27}"/>
                </a:ext>
              </a:extLst>
            </p:cNvPr>
            <p:cNvSpPr/>
            <p:nvPr/>
          </p:nvSpPr>
          <p:spPr>
            <a:xfrm rot="11220000">
              <a:off x="5134513" y="1944137"/>
              <a:ext cx="185854" cy="156117"/>
            </a:xfrm>
            <a:prstGeom prst="rightArrow">
              <a:avLst/>
            </a:prstGeom>
            <a:solidFill>
              <a:srgbClr val="4E67C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  <p:sp>
          <p:nvSpPr>
            <p:cNvPr id="84" name="Right Arrow 26">
              <a:extLst>
                <a:ext uri="{FF2B5EF4-FFF2-40B4-BE49-F238E27FC236}">
                  <a16:creationId xmlns:a16="http://schemas.microsoft.com/office/drawing/2014/main" id="{5E4C7688-ABFE-45CF-8D15-4EF323FC6D8E}"/>
                </a:ext>
              </a:extLst>
            </p:cNvPr>
            <p:cNvSpPr/>
            <p:nvPr/>
          </p:nvSpPr>
          <p:spPr>
            <a:xfrm rot="12780000">
              <a:off x="5125969" y="2457646"/>
              <a:ext cx="185854" cy="156117"/>
            </a:xfrm>
            <a:prstGeom prst="rightArrow">
              <a:avLst/>
            </a:prstGeom>
            <a:solidFill>
              <a:srgbClr val="568D1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  <p:sp>
          <p:nvSpPr>
            <p:cNvPr id="85" name="Right Arrow 28">
              <a:extLst>
                <a:ext uri="{FF2B5EF4-FFF2-40B4-BE49-F238E27FC236}">
                  <a16:creationId xmlns:a16="http://schemas.microsoft.com/office/drawing/2014/main" id="{3233DBE7-9AF5-40D9-B989-3EC6EF3B29DC}"/>
                </a:ext>
              </a:extLst>
            </p:cNvPr>
            <p:cNvSpPr/>
            <p:nvPr/>
          </p:nvSpPr>
          <p:spPr>
            <a:xfrm rot="12240000">
              <a:off x="5129144" y="3464961"/>
              <a:ext cx="185854" cy="156117"/>
            </a:xfrm>
            <a:prstGeom prst="rightArrow">
              <a:avLst/>
            </a:prstGeom>
            <a:solidFill>
              <a:srgbClr val="C3260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120BF44-8532-4293-AAAE-EE65D192F9EB}"/>
              </a:ext>
            </a:extLst>
          </p:cNvPr>
          <p:cNvGrpSpPr/>
          <p:nvPr/>
        </p:nvGrpSpPr>
        <p:grpSpPr>
          <a:xfrm>
            <a:off x="2966675" y="1793557"/>
            <a:ext cx="200522" cy="1070862"/>
            <a:chOff x="2966675" y="1793557"/>
            <a:chExt cx="200522" cy="1070862"/>
          </a:xfrm>
        </p:grpSpPr>
        <p:sp>
          <p:nvSpPr>
            <p:cNvPr id="87" name="Right Arrow 29">
              <a:extLst>
                <a:ext uri="{FF2B5EF4-FFF2-40B4-BE49-F238E27FC236}">
                  <a16:creationId xmlns:a16="http://schemas.microsoft.com/office/drawing/2014/main" id="{828110D7-FBC4-4EF5-84B6-1B2621E2420E}"/>
                </a:ext>
              </a:extLst>
            </p:cNvPr>
            <p:cNvSpPr/>
            <p:nvPr/>
          </p:nvSpPr>
          <p:spPr>
            <a:xfrm rot="9465207">
              <a:off x="2969320" y="2499015"/>
              <a:ext cx="197877" cy="156117"/>
            </a:xfrm>
            <a:prstGeom prst="rightArrow">
              <a:avLst/>
            </a:prstGeom>
            <a:solidFill>
              <a:srgbClr val="4E67C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  <p:sp>
          <p:nvSpPr>
            <p:cNvPr id="88" name="Right Arrow 30">
              <a:extLst>
                <a:ext uri="{FF2B5EF4-FFF2-40B4-BE49-F238E27FC236}">
                  <a16:creationId xmlns:a16="http://schemas.microsoft.com/office/drawing/2014/main" id="{4ADD97D3-CEC5-4BC8-87C2-B708471D8B18}"/>
                </a:ext>
              </a:extLst>
            </p:cNvPr>
            <p:cNvSpPr/>
            <p:nvPr/>
          </p:nvSpPr>
          <p:spPr>
            <a:xfrm rot="11340000">
              <a:off x="2976315" y="1793557"/>
              <a:ext cx="185854" cy="156117"/>
            </a:xfrm>
            <a:prstGeom prst="rightArrow">
              <a:avLst/>
            </a:prstGeom>
            <a:solidFill>
              <a:srgbClr val="568D1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  <p:sp>
          <p:nvSpPr>
            <p:cNvPr id="89" name="Right Arrow 31">
              <a:extLst>
                <a:ext uri="{FF2B5EF4-FFF2-40B4-BE49-F238E27FC236}">
                  <a16:creationId xmlns:a16="http://schemas.microsoft.com/office/drawing/2014/main" id="{444BAF73-C6FD-4022-8F57-D8DBD9526BB5}"/>
                </a:ext>
              </a:extLst>
            </p:cNvPr>
            <p:cNvSpPr/>
            <p:nvPr/>
          </p:nvSpPr>
          <p:spPr>
            <a:xfrm rot="11880000">
              <a:off x="2966675" y="2708302"/>
              <a:ext cx="185854" cy="156117"/>
            </a:xfrm>
            <a:prstGeom prst="rightArrow">
              <a:avLst/>
            </a:prstGeom>
            <a:solidFill>
              <a:srgbClr val="C3260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rgbClr val="4E67C8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832A729-051C-4121-B1D1-176BFC65238F}"/>
              </a:ext>
            </a:extLst>
          </p:cNvPr>
          <p:cNvGrpSpPr/>
          <p:nvPr/>
        </p:nvGrpSpPr>
        <p:grpSpPr>
          <a:xfrm>
            <a:off x="6952597" y="4277099"/>
            <a:ext cx="388815" cy="264566"/>
            <a:chOff x="6952597" y="4038832"/>
            <a:chExt cx="388815" cy="26456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6D53401-5204-45E5-BC76-EA0D08FBA0A1}"/>
                </a:ext>
              </a:extLst>
            </p:cNvPr>
            <p:cNvSpPr txBox="1"/>
            <p:nvPr/>
          </p:nvSpPr>
          <p:spPr>
            <a:xfrm>
              <a:off x="7007225" y="4064000"/>
              <a:ext cx="24686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0000FF"/>
                  </a:solidFill>
                </a:defRPr>
              </a:lvl1pPr>
            </a:lstStyle>
            <a:p>
              <a:r>
                <a:rPr lang="en-US" dirty="0">
                  <a:solidFill>
                    <a:srgbClr val="80561B"/>
                  </a:solidFill>
                </a:rPr>
                <a:t>nC</a:t>
              </a:r>
              <a:r>
                <a:rPr lang="en-US" baseline="-25000" dirty="0">
                  <a:solidFill>
                    <a:srgbClr val="80561B"/>
                  </a:solidFill>
                </a:rPr>
                <a:t>16</a:t>
              </a:r>
            </a:p>
          </p:txBody>
        </p:sp>
        <p:sp>
          <p:nvSpPr>
            <p:cNvPr id="92" name="Cloud 91">
              <a:extLst>
                <a:ext uri="{FF2B5EF4-FFF2-40B4-BE49-F238E27FC236}">
                  <a16:creationId xmlns:a16="http://schemas.microsoft.com/office/drawing/2014/main" id="{BE30A4F5-DF4F-4002-9D68-A87F78C7ED6D}"/>
                </a:ext>
              </a:extLst>
            </p:cNvPr>
            <p:cNvSpPr/>
            <p:nvPr/>
          </p:nvSpPr>
          <p:spPr>
            <a:xfrm rot="434704">
              <a:off x="6952597" y="4038832"/>
              <a:ext cx="388815" cy="264566"/>
            </a:xfrm>
            <a:prstGeom prst="cloud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0E812F-470F-4DC6-8E40-D0A2FA29F3E0}"/>
              </a:ext>
            </a:extLst>
          </p:cNvPr>
          <p:cNvGrpSpPr/>
          <p:nvPr/>
        </p:nvGrpSpPr>
        <p:grpSpPr>
          <a:xfrm>
            <a:off x="1036259" y="1459976"/>
            <a:ext cx="844783" cy="2824735"/>
            <a:chOff x="1036259" y="1459976"/>
            <a:chExt cx="844783" cy="282473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BDA8B0E-EB7F-4F12-A8ED-97C8181206E4}"/>
                </a:ext>
              </a:extLst>
            </p:cNvPr>
            <p:cNvGrpSpPr/>
            <p:nvPr/>
          </p:nvGrpSpPr>
          <p:grpSpPr>
            <a:xfrm>
              <a:off x="1036259" y="1459976"/>
              <a:ext cx="844783" cy="2588910"/>
              <a:chOff x="2744354" y="1457310"/>
              <a:chExt cx="844783" cy="258891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9C042F7-EB3C-4E79-A7F1-772F86331DE1}"/>
                  </a:ext>
                </a:extLst>
              </p:cNvPr>
              <p:cNvSpPr/>
              <p:nvPr/>
            </p:nvSpPr>
            <p:spPr>
              <a:xfrm>
                <a:off x="3079750" y="1795864"/>
                <a:ext cx="105063" cy="2250356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AF69E4C-E06D-4D90-92B9-3B94A64DC6F2}"/>
                  </a:ext>
                </a:extLst>
              </p:cNvPr>
              <p:cNvSpPr txBox="1"/>
              <p:nvPr/>
            </p:nvSpPr>
            <p:spPr>
              <a:xfrm>
                <a:off x="2744354" y="1457310"/>
                <a:ext cx="844783" cy="507831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2"/>
                    </a:solidFill>
                  </a:rPr>
                  <a:t>ARCTIC DIESEL</a:t>
                </a:r>
                <a:br>
                  <a:rPr lang="en-US" sz="1100" b="1" dirty="0">
                    <a:solidFill>
                      <a:schemeClr val="tx2"/>
                    </a:solidFill>
                  </a:rPr>
                </a:br>
                <a:r>
                  <a:rPr lang="en-US" sz="1100" b="1" dirty="0">
                    <a:solidFill>
                      <a:schemeClr val="tx2"/>
                    </a:solidFill>
                  </a:rPr>
                  <a:t>WINTER</a:t>
                </a: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1629A94-8EA3-40CE-B083-71EF3821EF0E}"/>
                </a:ext>
              </a:extLst>
            </p:cNvPr>
            <p:cNvSpPr txBox="1"/>
            <p:nvPr/>
          </p:nvSpPr>
          <p:spPr>
            <a:xfrm>
              <a:off x="1159690" y="4038490"/>
              <a:ext cx="5289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-30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C19EF3B1-37B1-4897-9E24-0FF728613265}"/>
              </a:ext>
            </a:extLst>
          </p:cNvPr>
          <p:cNvSpPr/>
          <p:nvPr/>
        </p:nvSpPr>
        <p:spPr>
          <a:xfrm>
            <a:off x="4037926" y="1405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/>
            <a:r>
              <a:rPr lang="en-US" sz="2400" b="1" cap="all" dirty="0">
                <a:solidFill>
                  <a:schemeClr val="bg1"/>
                </a:solidFill>
                <a:latin typeface="+mj-lt"/>
              </a:rPr>
              <a:t>We’re all the same…</a:t>
            </a:r>
            <a:br>
              <a:rPr lang="en-US" sz="2400" b="1" cap="all" dirty="0">
                <a:solidFill>
                  <a:schemeClr val="bg1"/>
                </a:solidFill>
                <a:latin typeface="+mj-lt"/>
              </a:rPr>
            </a:br>
            <a:r>
              <a:rPr lang="en-US" sz="2400" b="1" cap="all" dirty="0">
                <a:solidFill>
                  <a:schemeClr val="bg1"/>
                </a:solidFill>
                <a:latin typeface="+mj-lt"/>
              </a:rPr>
              <a:t>but different</a:t>
            </a:r>
          </a:p>
        </p:txBody>
      </p:sp>
      <p:sp>
        <p:nvSpPr>
          <p:cNvPr id="71" name="Content Placeholder 4">
            <a:extLst>
              <a:ext uri="{FF2B5EF4-FFF2-40B4-BE49-F238E27FC236}">
                <a16:creationId xmlns:a16="http://schemas.microsoft.com/office/drawing/2014/main" id="{8678A3F2-7115-40B2-AEFC-A7450BC59CAA}"/>
              </a:ext>
            </a:extLst>
          </p:cNvPr>
          <p:cNvSpPr txBox="1">
            <a:spLocks/>
          </p:cNvSpPr>
          <p:nvPr/>
        </p:nvSpPr>
        <p:spPr bwMode="auto">
          <a:xfrm>
            <a:off x="4844903" y="4599391"/>
            <a:ext cx="3841897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Sources:  (1) Adapted from Fuel 209 (2017) 521-528.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               (2) API Technical Databook – Procedure 2B14.2.</a:t>
            </a:r>
          </a:p>
        </p:txBody>
      </p:sp>
      <p:pic>
        <p:nvPicPr>
          <p:cNvPr id="101" name="Graphic 100" descr="Arrow Straight">
            <a:extLst>
              <a:ext uri="{FF2B5EF4-FFF2-40B4-BE49-F238E27FC236}">
                <a16:creationId xmlns:a16="http://schemas.microsoft.com/office/drawing/2014/main" id="{01F6252E-7C88-4B4D-BCDC-E40CB9A06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947594" y="3819884"/>
            <a:ext cx="419078" cy="419078"/>
          </a:xfrm>
          <a:prstGeom prst="rect">
            <a:avLst/>
          </a:prstGeom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0DAA466A-56CA-40ED-BAF1-47B759963BDF}"/>
              </a:ext>
            </a:extLst>
          </p:cNvPr>
          <p:cNvSpPr/>
          <p:nvPr/>
        </p:nvSpPr>
        <p:spPr>
          <a:xfrm>
            <a:off x="6143868" y="2073696"/>
            <a:ext cx="1031563" cy="102354"/>
          </a:xfrm>
          <a:custGeom>
            <a:avLst/>
            <a:gdLst>
              <a:gd name="connsiteX0" fmla="*/ 0 w 2290762"/>
              <a:gd name="connsiteY0" fmla="*/ 147638 h 161925"/>
              <a:gd name="connsiteX1" fmla="*/ 214312 w 2290762"/>
              <a:gd name="connsiteY1" fmla="*/ 4763 h 161925"/>
              <a:gd name="connsiteX2" fmla="*/ 419100 w 2290762"/>
              <a:gd name="connsiteY2" fmla="*/ 152400 h 161925"/>
              <a:gd name="connsiteX3" fmla="*/ 628650 w 2290762"/>
              <a:gd name="connsiteY3" fmla="*/ 9525 h 161925"/>
              <a:gd name="connsiteX4" fmla="*/ 833437 w 2290762"/>
              <a:gd name="connsiteY4" fmla="*/ 152400 h 161925"/>
              <a:gd name="connsiteX5" fmla="*/ 1042987 w 2290762"/>
              <a:gd name="connsiteY5" fmla="*/ 4763 h 161925"/>
              <a:gd name="connsiteX6" fmla="*/ 1252537 w 2290762"/>
              <a:gd name="connsiteY6" fmla="*/ 161925 h 161925"/>
              <a:gd name="connsiteX7" fmla="*/ 1466850 w 2290762"/>
              <a:gd name="connsiteY7" fmla="*/ 4763 h 161925"/>
              <a:gd name="connsiteX8" fmla="*/ 1671637 w 2290762"/>
              <a:gd name="connsiteY8" fmla="*/ 152400 h 161925"/>
              <a:gd name="connsiteX9" fmla="*/ 1876425 w 2290762"/>
              <a:gd name="connsiteY9" fmla="*/ 0 h 161925"/>
              <a:gd name="connsiteX10" fmla="*/ 2071687 w 2290762"/>
              <a:gd name="connsiteY10" fmla="*/ 157163 h 161925"/>
              <a:gd name="connsiteX11" fmla="*/ 2290762 w 2290762"/>
              <a:gd name="connsiteY11" fmla="*/ 4763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0762" h="161925">
                <a:moveTo>
                  <a:pt x="0" y="147638"/>
                </a:moveTo>
                <a:lnTo>
                  <a:pt x="214312" y="4763"/>
                </a:lnTo>
                <a:lnTo>
                  <a:pt x="419100" y="152400"/>
                </a:lnTo>
                <a:lnTo>
                  <a:pt x="628650" y="9525"/>
                </a:lnTo>
                <a:lnTo>
                  <a:pt x="833437" y="152400"/>
                </a:lnTo>
                <a:lnTo>
                  <a:pt x="1042987" y="4763"/>
                </a:lnTo>
                <a:lnTo>
                  <a:pt x="1252537" y="161925"/>
                </a:lnTo>
                <a:lnTo>
                  <a:pt x="1466850" y="4763"/>
                </a:lnTo>
                <a:lnTo>
                  <a:pt x="1671637" y="152400"/>
                </a:lnTo>
                <a:lnTo>
                  <a:pt x="1876425" y="0"/>
                </a:lnTo>
                <a:lnTo>
                  <a:pt x="2071687" y="157163"/>
                </a:lnTo>
                <a:lnTo>
                  <a:pt x="2290762" y="4763"/>
                </a:lnTo>
              </a:path>
            </a:pathLst>
          </a:custGeom>
          <a:ln w="19050">
            <a:solidFill>
              <a:srgbClr val="80561B"/>
            </a:solidFill>
            <a:extLst>
              <a:ext uri="{C807C97D-BFC1-408E-A445-0C87EB9F89A2}">
                <ask:lineSketchStyleProps xmlns:ask="http://schemas.microsoft.com/office/drawing/2018/sketchyshapes" sd="987549552">
                  <a:custGeom>
                    <a:avLst/>
                    <a:gdLst>
                      <a:gd name="connsiteX0" fmla="*/ 0 w 965871"/>
                      <a:gd name="connsiteY0" fmla="*/ 96849 h 106222"/>
                      <a:gd name="connsiteX1" fmla="*/ 90361 w 965871"/>
                      <a:gd name="connsiteY1" fmla="*/ 3124 h 106222"/>
                      <a:gd name="connsiteX2" fmla="*/ 176708 w 965871"/>
                      <a:gd name="connsiteY2" fmla="*/ 99973 h 106222"/>
                      <a:gd name="connsiteX3" fmla="*/ 265062 w 965871"/>
                      <a:gd name="connsiteY3" fmla="*/ 6248 h 106222"/>
                      <a:gd name="connsiteX4" fmla="*/ 351408 w 965871"/>
                      <a:gd name="connsiteY4" fmla="*/ 99973 h 106222"/>
                      <a:gd name="connsiteX5" fmla="*/ 439762 w 965871"/>
                      <a:gd name="connsiteY5" fmla="*/ 3124 h 106222"/>
                      <a:gd name="connsiteX6" fmla="*/ 528116 w 965871"/>
                      <a:gd name="connsiteY6" fmla="*/ 106222 h 106222"/>
                      <a:gd name="connsiteX7" fmla="*/ 618478 w 965871"/>
                      <a:gd name="connsiteY7" fmla="*/ 3124 h 106222"/>
                      <a:gd name="connsiteX8" fmla="*/ 704824 w 965871"/>
                      <a:gd name="connsiteY8" fmla="*/ 99973 h 106222"/>
                      <a:gd name="connsiteX9" fmla="*/ 791171 w 965871"/>
                      <a:gd name="connsiteY9" fmla="*/ 0 h 106222"/>
                      <a:gd name="connsiteX10" fmla="*/ 873500 w 965871"/>
                      <a:gd name="connsiteY10" fmla="*/ 103098 h 106222"/>
                      <a:gd name="connsiteX11" fmla="*/ 965871 w 965871"/>
                      <a:gd name="connsiteY11" fmla="*/ 3124 h 10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5871" h="106222" extrusionOk="0">
                        <a:moveTo>
                          <a:pt x="0" y="96849"/>
                        </a:moveTo>
                        <a:cubicBezTo>
                          <a:pt x="20496" y="66547"/>
                          <a:pt x="65580" y="23680"/>
                          <a:pt x="90361" y="3124"/>
                        </a:cubicBezTo>
                        <a:cubicBezTo>
                          <a:pt x="124686" y="36204"/>
                          <a:pt x="155075" y="71891"/>
                          <a:pt x="176708" y="99973"/>
                        </a:cubicBezTo>
                        <a:cubicBezTo>
                          <a:pt x="211816" y="62913"/>
                          <a:pt x="228894" y="53209"/>
                          <a:pt x="265062" y="6248"/>
                        </a:cubicBezTo>
                        <a:cubicBezTo>
                          <a:pt x="296407" y="39927"/>
                          <a:pt x="327028" y="71473"/>
                          <a:pt x="351408" y="99973"/>
                        </a:cubicBezTo>
                        <a:cubicBezTo>
                          <a:pt x="374247" y="83665"/>
                          <a:pt x="417577" y="19365"/>
                          <a:pt x="439762" y="3124"/>
                        </a:cubicBezTo>
                        <a:cubicBezTo>
                          <a:pt x="475585" y="51298"/>
                          <a:pt x="493270" y="62916"/>
                          <a:pt x="528116" y="106222"/>
                        </a:cubicBezTo>
                        <a:cubicBezTo>
                          <a:pt x="572505" y="64529"/>
                          <a:pt x="598669" y="23984"/>
                          <a:pt x="618478" y="3124"/>
                        </a:cubicBezTo>
                        <a:cubicBezTo>
                          <a:pt x="652599" y="50960"/>
                          <a:pt x="659866" y="53924"/>
                          <a:pt x="704824" y="99973"/>
                        </a:cubicBezTo>
                        <a:cubicBezTo>
                          <a:pt x="737012" y="66588"/>
                          <a:pt x="763191" y="40696"/>
                          <a:pt x="791171" y="0"/>
                        </a:cubicBezTo>
                        <a:cubicBezTo>
                          <a:pt x="825801" y="52137"/>
                          <a:pt x="838992" y="50522"/>
                          <a:pt x="873500" y="103098"/>
                        </a:cubicBezTo>
                        <a:cubicBezTo>
                          <a:pt x="908716" y="74982"/>
                          <a:pt x="930648" y="39278"/>
                          <a:pt x="965871" y="312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E9F6DBD-B796-4AA0-B935-5B913901FE02}"/>
              </a:ext>
            </a:extLst>
          </p:cNvPr>
          <p:cNvCxnSpPr>
            <a:cxnSpLocks/>
          </p:cNvCxnSpPr>
          <p:nvPr/>
        </p:nvCxnSpPr>
        <p:spPr>
          <a:xfrm flipH="1" flipV="1">
            <a:off x="6062998" y="2081302"/>
            <a:ext cx="92888" cy="85641"/>
          </a:xfrm>
          <a:prstGeom prst="line">
            <a:avLst/>
          </a:prstGeom>
          <a:ln w="19050">
            <a:solidFill>
              <a:srgbClr val="80561B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78AA2E-AD49-430F-A034-A094C29FE556}"/>
              </a:ext>
            </a:extLst>
          </p:cNvPr>
          <p:cNvCxnSpPr>
            <a:cxnSpLocks/>
          </p:cNvCxnSpPr>
          <p:nvPr/>
        </p:nvCxnSpPr>
        <p:spPr>
          <a:xfrm flipH="1" flipV="1">
            <a:off x="7168667" y="2073696"/>
            <a:ext cx="87930" cy="99344"/>
          </a:xfrm>
          <a:prstGeom prst="line">
            <a:avLst/>
          </a:prstGeom>
          <a:ln w="19050">
            <a:solidFill>
              <a:srgbClr val="80561B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BF5874B-85F8-4D34-A691-0EDFE57293A8}"/>
              </a:ext>
            </a:extLst>
          </p:cNvPr>
          <p:cNvCxnSpPr>
            <a:cxnSpLocks/>
          </p:cNvCxnSpPr>
          <p:nvPr/>
        </p:nvCxnSpPr>
        <p:spPr>
          <a:xfrm flipV="1">
            <a:off x="7248281" y="2079716"/>
            <a:ext cx="98652" cy="96333"/>
          </a:xfrm>
          <a:prstGeom prst="line">
            <a:avLst/>
          </a:prstGeom>
          <a:ln w="19050">
            <a:solidFill>
              <a:srgbClr val="80561B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19EB279-5266-4B0B-B09E-C482A72ACD51}"/>
              </a:ext>
            </a:extLst>
          </p:cNvPr>
          <p:cNvGrpSpPr/>
          <p:nvPr/>
        </p:nvGrpSpPr>
        <p:grpSpPr>
          <a:xfrm>
            <a:off x="7007225" y="3531393"/>
            <a:ext cx="1369627" cy="102354"/>
            <a:chOff x="7130656" y="3796439"/>
            <a:chExt cx="1369627" cy="102354"/>
          </a:xfrm>
        </p:grpSpPr>
        <p:grpSp>
          <p:nvGrpSpPr>
            <p:cNvPr id="107" name="1 Branch">
              <a:extLst>
                <a:ext uri="{FF2B5EF4-FFF2-40B4-BE49-F238E27FC236}">
                  <a16:creationId xmlns:a16="http://schemas.microsoft.com/office/drawing/2014/main" id="{50E83A7D-C6F1-490E-AB6E-4D0919CFC9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30656" y="3796439"/>
              <a:ext cx="1289603" cy="102354"/>
              <a:chOff x="5837021" y="1966957"/>
              <a:chExt cx="1588245" cy="89803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0DFBEEE-C968-45FF-8F1C-F2F19AEC91A9}"/>
                  </a:ext>
                </a:extLst>
              </p:cNvPr>
              <p:cNvSpPr/>
              <p:nvPr/>
            </p:nvSpPr>
            <p:spPr>
              <a:xfrm>
                <a:off x="5943600" y="1966957"/>
                <a:ext cx="1270449" cy="89803"/>
              </a:xfrm>
              <a:custGeom>
                <a:avLst/>
                <a:gdLst>
                  <a:gd name="connsiteX0" fmla="*/ 0 w 2290762"/>
                  <a:gd name="connsiteY0" fmla="*/ 147638 h 161925"/>
                  <a:gd name="connsiteX1" fmla="*/ 214312 w 2290762"/>
                  <a:gd name="connsiteY1" fmla="*/ 4763 h 161925"/>
                  <a:gd name="connsiteX2" fmla="*/ 419100 w 2290762"/>
                  <a:gd name="connsiteY2" fmla="*/ 152400 h 161925"/>
                  <a:gd name="connsiteX3" fmla="*/ 628650 w 2290762"/>
                  <a:gd name="connsiteY3" fmla="*/ 9525 h 161925"/>
                  <a:gd name="connsiteX4" fmla="*/ 833437 w 2290762"/>
                  <a:gd name="connsiteY4" fmla="*/ 152400 h 161925"/>
                  <a:gd name="connsiteX5" fmla="*/ 1042987 w 2290762"/>
                  <a:gd name="connsiteY5" fmla="*/ 4763 h 161925"/>
                  <a:gd name="connsiteX6" fmla="*/ 1252537 w 2290762"/>
                  <a:gd name="connsiteY6" fmla="*/ 161925 h 161925"/>
                  <a:gd name="connsiteX7" fmla="*/ 1466850 w 2290762"/>
                  <a:gd name="connsiteY7" fmla="*/ 4763 h 161925"/>
                  <a:gd name="connsiteX8" fmla="*/ 1671637 w 2290762"/>
                  <a:gd name="connsiteY8" fmla="*/ 152400 h 161925"/>
                  <a:gd name="connsiteX9" fmla="*/ 1876425 w 2290762"/>
                  <a:gd name="connsiteY9" fmla="*/ 0 h 161925"/>
                  <a:gd name="connsiteX10" fmla="*/ 2071687 w 2290762"/>
                  <a:gd name="connsiteY10" fmla="*/ 157163 h 161925"/>
                  <a:gd name="connsiteX11" fmla="*/ 2290762 w 2290762"/>
                  <a:gd name="connsiteY11" fmla="*/ 476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0762" h="161925">
                    <a:moveTo>
                      <a:pt x="0" y="147638"/>
                    </a:moveTo>
                    <a:lnTo>
                      <a:pt x="214312" y="4763"/>
                    </a:lnTo>
                    <a:lnTo>
                      <a:pt x="419100" y="152400"/>
                    </a:lnTo>
                    <a:lnTo>
                      <a:pt x="628650" y="9525"/>
                    </a:lnTo>
                    <a:lnTo>
                      <a:pt x="833437" y="152400"/>
                    </a:lnTo>
                    <a:lnTo>
                      <a:pt x="1042987" y="4763"/>
                    </a:lnTo>
                    <a:lnTo>
                      <a:pt x="1252537" y="161925"/>
                    </a:lnTo>
                    <a:lnTo>
                      <a:pt x="1466850" y="4763"/>
                    </a:lnTo>
                    <a:lnTo>
                      <a:pt x="1671637" y="152400"/>
                    </a:lnTo>
                    <a:lnTo>
                      <a:pt x="1876425" y="0"/>
                    </a:lnTo>
                    <a:lnTo>
                      <a:pt x="2071687" y="157163"/>
                    </a:lnTo>
                    <a:lnTo>
                      <a:pt x="2290762" y="4763"/>
                    </a:lnTo>
                  </a:path>
                </a:pathLst>
              </a:custGeom>
              <a:ln w="19050">
                <a:solidFill>
                  <a:srgbClr val="80561B"/>
                </a:solidFill>
                <a:extLst>
                  <a:ext uri="{C807C97D-BFC1-408E-A445-0C87EB9F89A2}">
                    <ask:lineSketchStyleProps xmlns:ask="http://schemas.microsoft.com/office/drawing/2018/sketchyshapes" sd="987549552">
                      <a:custGeom>
                        <a:avLst/>
                        <a:gdLst>
                          <a:gd name="connsiteX0" fmla="*/ 0 w 965871"/>
                          <a:gd name="connsiteY0" fmla="*/ 96849 h 106222"/>
                          <a:gd name="connsiteX1" fmla="*/ 90361 w 965871"/>
                          <a:gd name="connsiteY1" fmla="*/ 3124 h 106222"/>
                          <a:gd name="connsiteX2" fmla="*/ 176708 w 965871"/>
                          <a:gd name="connsiteY2" fmla="*/ 99973 h 106222"/>
                          <a:gd name="connsiteX3" fmla="*/ 265062 w 965871"/>
                          <a:gd name="connsiteY3" fmla="*/ 6248 h 106222"/>
                          <a:gd name="connsiteX4" fmla="*/ 351408 w 965871"/>
                          <a:gd name="connsiteY4" fmla="*/ 99973 h 106222"/>
                          <a:gd name="connsiteX5" fmla="*/ 439762 w 965871"/>
                          <a:gd name="connsiteY5" fmla="*/ 3124 h 106222"/>
                          <a:gd name="connsiteX6" fmla="*/ 528116 w 965871"/>
                          <a:gd name="connsiteY6" fmla="*/ 106222 h 106222"/>
                          <a:gd name="connsiteX7" fmla="*/ 618478 w 965871"/>
                          <a:gd name="connsiteY7" fmla="*/ 3124 h 106222"/>
                          <a:gd name="connsiteX8" fmla="*/ 704824 w 965871"/>
                          <a:gd name="connsiteY8" fmla="*/ 99973 h 106222"/>
                          <a:gd name="connsiteX9" fmla="*/ 791171 w 965871"/>
                          <a:gd name="connsiteY9" fmla="*/ 0 h 106222"/>
                          <a:gd name="connsiteX10" fmla="*/ 873500 w 965871"/>
                          <a:gd name="connsiteY10" fmla="*/ 103098 h 106222"/>
                          <a:gd name="connsiteX11" fmla="*/ 965871 w 965871"/>
                          <a:gd name="connsiteY11" fmla="*/ 3124 h 106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965871" h="106222" extrusionOk="0">
                            <a:moveTo>
                              <a:pt x="0" y="96849"/>
                            </a:moveTo>
                            <a:cubicBezTo>
                              <a:pt x="20496" y="66547"/>
                              <a:pt x="65580" y="23680"/>
                              <a:pt x="90361" y="3124"/>
                            </a:cubicBezTo>
                            <a:cubicBezTo>
                              <a:pt x="124686" y="36204"/>
                              <a:pt x="155075" y="71891"/>
                              <a:pt x="176708" y="99973"/>
                            </a:cubicBezTo>
                            <a:cubicBezTo>
                              <a:pt x="211816" y="62913"/>
                              <a:pt x="228894" y="53209"/>
                              <a:pt x="265062" y="6248"/>
                            </a:cubicBezTo>
                            <a:cubicBezTo>
                              <a:pt x="296407" y="39927"/>
                              <a:pt x="327028" y="71473"/>
                              <a:pt x="351408" y="99973"/>
                            </a:cubicBezTo>
                            <a:cubicBezTo>
                              <a:pt x="374247" y="83665"/>
                              <a:pt x="417577" y="19365"/>
                              <a:pt x="439762" y="3124"/>
                            </a:cubicBezTo>
                            <a:cubicBezTo>
                              <a:pt x="475585" y="51298"/>
                              <a:pt x="493270" y="62916"/>
                              <a:pt x="528116" y="106222"/>
                            </a:cubicBezTo>
                            <a:cubicBezTo>
                              <a:pt x="572505" y="64529"/>
                              <a:pt x="598669" y="23984"/>
                              <a:pt x="618478" y="3124"/>
                            </a:cubicBezTo>
                            <a:cubicBezTo>
                              <a:pt x="652599" y="50960"/>
                              <a:pt x="659866" y="53924"/>
                              <a:pt x="704824" y="99973"/>
                            </a:cubicBezTo>
                            <a:cubicBezTo>
                              <a:pt x="737012" y="66588"/>
                              <a:pt x="763191" y="40696"/>
                              <a:pt x="791171" y="0"/>
                            </a:cubicBezTo>
                            <a:cubicBezTo>
                              <a:pt x="825801" y="52137"/>
                              <a:pt x="838992" y="50522"/>
                              <a:pt x="873500" y="103098"/>
                            </a:cubicBezTo>
                            <a:cubicBezTo>
                              <a:pt x="908716" y="74982"/>
                              <a:pt x="930648" y="39278"/>
                              <a:pt x="965871" y="312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56C8761-7466-402C-B506-D3CD1F22D6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37021" y="1972610"/>
                <a:ext cx="114399" cy="75140"/>
              </a:xfrm>
              <a:prstGeom prst="line">
                <a:avLst/>
              </a:prstGeom>
              <a:ln w="19050">
                <a:solidFill>
                  <a:srgbClr val="80561B"/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FDF3F9B-4A6E-4BF2-A607-A946EC5345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05718" y="1966957"/>
                <a:ext cx="108292" cy="87162"/>
              </a:xfrm>
              <a:prstGeom prst="line">
                <a:avLst/>
              </a:prstGeom>
              <a:ln w="19050">
                <a:solidFill>
                  <a:srgbClr val="80561B"/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872B40C-2390-4AD2-B0F8-A50BA91A30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3768" y="1972239"/>
                <a:ext cx="121498" cy="84521"/>
              </a:xfrm>
              <a:prstGeom prst="line">
                <a:avLst/>
              </a:prstGeom>
              <a:ln w="19050">
                <a:solidFill>
                  <a:srgbClr val="80561B"/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DA46A60-A43C-4E05-BB8C-E282981B72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07395" y="3802882"/>
              <a:ext cx="92888" cy="85642"/>
            </a:xfrm>
            <a:prstGeom prst="line">
              <a:avLst/>
            </a:prstGeom>
            <a:ln w="19050">
              <a:solidFill>
                <a:srgbClr val="80561B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F352923-04CA-49F1-8BE1-57CA602F92AB}"/>
              </a:ext>
            </a:extLst>
          </p:cNvPr>
          <p:cNvCxnSpPr>
            <a:cxnSpLocks/>
          </p:cNvCxnSpPr>
          <p:nvPr/>
        </p:nvCxnSpPr>
        <p:spPr>
          <a:xfrm flipH="1" flipV="1">
            <a:off x="7338526" y="2085357"/>
            <a:ext cx="92888" cy="85641"/>
          </a:xfrm>
          <a:prstGeom prst="line">
            <a:avLst/>
          </a:prstGeom>
          <a:ln w="19050">
            <a:solidFill>
              <a:srgbClr val="80561B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CCDD1D5-9027-4645-868F-7E9B49143266}"/>
              </a:ext>
            </a:extLst>
          </p:cNvPr>
          <p:cNvCxnSpPr>
            <a:cxnSpLocks/>
          </p:cNvCxnSpPr>
          <p:nvPr/>
        </p:nvCxnSpPr>
        <p:spPr>
          <a:xfrm flipV="1">
            <a:off x="6058481" y="2161182"/>
            <a:ext cx="91992" cy="92554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74AC028-D1AF-47E9-9FB6-92F77F64DCFE}"/>
              </a:ext>
            </a:extLst>
          </p:cNvPr>
          <p:cNvCxnSpPr>
            <a:cxnSpLocks/>
          </p:cNvCxnSpPr>
          <p:nvPr/>
        </p:nvCxnSpPr>
        <p:spPr>
          <a:xfrm flipH="1">
            <a:off x="3699583" y="2640020"/>
            <a:ext cx="80870" cy="87006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8C49866-DF3F-4DFD-AB57-AC3173768E99}"/>
              </a:ext>
            </a:extLst>
          </p:cNvPr>
          <p:cNvSpPr/>
          <p:nvPr/>
        </p:nvSpPr>
        <p:spPr>
          <a:xfrm>
            <a:off x="3780453" y="2547937"/>
            <a:ext cx="1031563" cy="102354"/>
          </a:xfrm>
          <a:custGeom>
            <a:avLst/>
            <a:gdLst>
              <a:gd name="connsiteX0" fmla="*/ 0 w 2290762"/>
              <a:gd name="connsiteY0" fmla="*/ 147638 h 161925"/>
              <a:gd name="connsiteX1" fmla="*/ 214312 w 2290762"/>
              <a:gd name="connsiteY1" fmla="*/ 4763 h 161925"/>
              <a:gd name="connsiteX2" fmla="*/ 419100 w 2290762"/>
              <a:gd name="connsiteY2" fmla="*/ 152400 h 161925"/>
              <a:gd name="connsiteX3" fmla="*/ 628650 w 2290762"/>
              <a:gd name="connsiteY3" fmla="*/ 9525 h 161925"/>
              <a:gd name="connsiteX4" fmla="*/ 833437 w 2290762"/>
              <a:gd name="connsiteY4" fmla="*/ 152400 h 161925"/>
              <a:gd name="connsiteX5" fmla="*/ 1042987 w 2290762"/>
              <a:gd name="connsiteY5" fmla="*/ 4763 h 161925"/>
              <a:gd name="connsiteX6" fmla="*/ 1252537 w 2290762"/>
              <a:gd name="connsiteY6" fmla="*/ 161925 h 161925"/>
              <a:gd name="connsiteX7" fmla="*/ 1466850 w 2290762"/>
              <a:gd name="connsiteY7" fmla="*/ 4763 h 161925"/>
              <a:gd name="connsiteX8" fmla="*/ 1671637 w 2290762"/>
              <a:gd name="connsiteY8" fmla="*/ 152400 h 161925"/>
              <a:gd name="connsiteX9" fmla="*/ 1876425 w 2290762"/>
              <a:gd name="connsiteY9" fmla="*/ 0 h 161925"/>
              <a:gd name="connsiteX10" fmla="*/ 2071687 w 2290762"/>
              <a:gd name="connsiteY10" fmla="*/ 157163 h 161925"/>
              <a:gd name="connsiteX11" fmla="*/ 2290762 w 2290762"/>
              <a:gd name="connsiteY11" fmla="*/ 4763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0762" h="161925">
                <a:moveTo>
                  <a:pt x="0" y="147638"/>
                </a:moveTo>
                <a:lnTo>
                  <a:pt x="214312" y="4763"/>
                </a:lnTo>
                <a:lnTo>
                  <a:pt x="419100" y="152400"/>
                </a:lnTo>
                <a:lnTo>
                  <a:pt x="628650" y="9525"/>
                </a:lnTo>
                <a:lnTo>
                  <a:pt x="833437" y="152400"/>
                </a:lnTo>
                <a:lnTo>
                  <a:pt x="1042987" y="4763"/>
                </a:lnTo>
                <a:lnTo>
                  <a:pt x="1252537" y="161925"/>
                </a:lnTo>
                <a:lnTo>
                  <a:pt x="1466850" y="4763"/>
                </a:lnTo>
                <a:lnTo>
                  <a:pt x="1671637" y="152400"/>
                </a:lnTo>
                <a:lnTo>
                  <a:pt x="1876425" y="0"/>
                </a:lnTo>
                <a:lnTo>
                  <a:pt x="2071687" y="157163"/>
                </a:lnTo>
                <a:lnTo>
                  <a:pt x="2290762" y="4763"/>
                </a:lnTo>
              </a:path>
            </a:pathLst>
          </a:custGeom>
          <a:ln w="19050">
            <a:solidFill>
              <a:srgbClr val="4E67C8"/>
            </a:solidFill>
            <a:extLst>
              <a:ext uri="{C807C97D-BFC1-408E-A445-0C87EB9F89A2}">
                <ask:lineSketchStyleProps xmlns:ask="http://schemas.microsoft.com/office/drawing/2018/sketchyshapes" sd="987549552">
                  <a:custGeom>
                    <a:avLst/>
                    <a:gdLst>
                      <a:gd name="connsiteX0" fmla="*/ 0 w 965871"/>
                      <a:gd name="connsiteY0" fmla="*/ 96849 h 106222"/>
                      <a:gd name="connsiteX1" fmla="*/ 90361 w 965871"/>
                      <a:gd name="connsiteY1" fmla="*/ 3124 h 106222"/>
                      <a:gd name="connsiteX2" fmla="*/ 176708 w 965871"/>
                      <a:gd name="connsiteY2" fmla="*/ 99973 h 106222"/>
                      <a:gd name="connsiteX3" fmla="*/ 265062 w 965871"/>
                      <a:gd name="connsiteY3" fmla="*/ 6248 h 106222"/>
                      <a:gd name="connsiteX4" fmla="*/ 351408 w 965871"/>
                      <a:gd name="connsiteY4" fmla="*/ 99973 h 106222"/>
                      <a:gd name="connsiteX5" fmla="*/ 439762 w 965871"/>
                      <a:gd name="connsiteY5" fmla="*/ 3124 h 106222"/>
                      <a:gd name="connsiteX6" fmla="*/ 528116 w 965871"/>
                      <a:gd name="connsiteY6" fmla="*/ 106222 h 106222"/>
                      <a:gd name="connsiteX7" fmla="*/ 618478 w 965871"/>
                      <a:gd name="connsiteY7" fmla="*/ 3124 h 106222"/>
                      <a:gd name="connsiteX8" fmla="*/ 704824 w 965871"/>
                      <a:gd name="connsiteY8" fmla="*/ 99973 h 106222"/>
                      <a:gd name="connsiteX9" fmla="*/ 791171 w 965871"/>
                      <a:gd name="connsiteY9" fmla="*/ 0 h 106222"/>
                      <a:gd name="connsiteX10" fmla="*/ 873500 w 965871"/>
                      <a:gd name="connsiteY10" fmla="*/ 103098 h 106222"/>
                      <a:gd name="connsiteX11" fmla="*/ 965871 w 965871"/>
                      <a:gd name="connsiteY11" fmla="*/ 3124 h 10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5871" h="106222" extrusionOk="0">
                        <a:moveTo>
                          <a:pt x="0" y="96849"/>
                        </a:moveTo>
                        <a:cubicBezTo>
                          <a:pt x="20496" y="66547"/>
                          <a:pt x="65580" y="23680"/>
                          <a:pt x="90361" y="3124"/>
                        </a:cubicBezTo>
                        <a:cubicBezTo>
                          <a:pt x="124686" y="36204"/>
                          <a:pt x="155075" y="71891"/>
                          <a:pt x="176708" y="99973"/>
                        </a:cubicBezTo>
                        <a:cubicBezTo>
                          <a:pt x="211816" y="62913"/>
                          <a:pt x="228894" y="53209"/>
                          <a:pt x="265062" y="6248"/>
                        </a:cubicBezTo>
                        <a:cubicBezTo>
                          <a:pt x="296407" y="39927"/>
                          <a:pt x="327028" y="71473"/>
                          <a:pt x="351408" y="99973"/>
                        </a:cubicBezTo>
                        <a:cubicBezTo>
                          <a:pt x="374247" y="83665"/>
                          <a:pt x="417577" y="19365"/>
                          <a:pt x="439762" y="3124"/>
                        </a:cubicBezTo>
                        <a:cubicBezTo>
                          <a:pt x="475585" y="51298"/>
                          <a:pt x="493270" y="62916"/>
                          <a:pt x="528116" y="106222"/>
                        </a:cubicBezTo>
                        <a:cubicBezTo>
                          <a:pt x="572505" y="64529"/>
                          <a:pt x="598669" y="23984"/>
                          <a:pt x="618478" y="3124"/>
                        </a:cubicBezTo>
                        <a:cubicBezTo>
                          <a:pt x="652599" y="50960"/>
                          <a:pt x="659866" y="53924"/>
                          <a:pt x="704824" y="99973"/>
                        </a:cubicBezTo>
                        <a:cubicBezTo>
                          <a:pt x="737012" y="66588"/>
                          <a:pt x="763191" y="40696"/>
                          <a:pt x="791171" y="0"/>
                        </a:cubicBezTo>
                        <a:cubicBezTo>
                          <a:pt x="825801" y="52137"/>
                          <a:pt x="838992" y="50522"/>
                          <a:pt x="873500" y="103098"/>
                        </a:cubicBezTo>
                        <a:cubicBezTo>
                          <a:pt x="908716" y="74982"/>
                          <a:pt x="930648" y="39278"/>
                          <a:pt x="965871" y="312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85718CE-560A-4595-9663-2DB39EA9B8DB}"/>
              </a:ext>
            </a:extLst>
          </p:cNvPr>
          <p:cNvCxnSpPr>
            <a:cxnSpLocks/>
          </p:cNvCxnSpPr>
          <p:nvPr/>
        </p:nvCxnSpPr>
        <p:spPr>
          <a:xfrm flipH="1" flipV="1">
            <a:off x="3699583" y="2555543"/>
            <a:ext cx="92888" cy="85641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1E249E8-3BB4-4580-AFC4-BAA69AEA1DD6}"/>
              </a:ext>
            </a:extLst>
          </p:cNvPr>
          <p:cNvCxnSpPr>
            <a:cxnSpLocks/>
          </p:cNvCxnSpPr>
          <p:nvPr/>
        </p:nvCxnSpPr>
        <p:spPr>
          <a:xfrm flipH="1" flipV="1">
            <a:off x="4805252" y="2547937"/>
            <a:ext cx="87930" cy="99344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53DD03D-AFF6-4591-A721-9CADC2952BA0}"/>
              </a:ext>
            </a:extLst>
          </p:cNvPr>
          <p:cNvCxnSpPr>
            <a:cxnSpLocks/>
          </p:cNvCxnSpPr>
          <p:nvPr/>
        </p:nvCxnSpPr>
        <p:spPr>
          <a:xfrm flipV="1">
            <a:off x="4884866" y="2553957"/>
            <a:ext cx="98652" cy="96333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861486A-16F0-4821-AC95-5D050D03C6EF}"/>
              </a:ext>
            </a:extLst>
          </p:cNvPr>
          <p:cNvCxnSpPr>
            <a:cxnSpLocks/>
          </p:cNvCxnSpPr>
          <p:nvPr/>
        </p:nvCxnSpPr>
        <p:spPr>
          <a:xfrm flipV="1">
            <a:off x="3695066" y="2635423"/>
            <a:ext cx="91992" cy="92554"/>
          </a:xfrm>
          <a:prstGeom prst="line">
            <a:avLst/>
          </a:prstGeom>
          <a:ln w="19050">
            <a:solidFill>
              <a:srgbClr val="4E67C8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6322783-3C8C-46F2-9FBB-1F0BEF7980ED}"/>
              </a:ext>
            </a:extLst>
          </p:cNvPr>
          <p:cNvCxnSpPr>
            <a:cxnSpLocks/>
          </p:cNvCxnSpPr>
          <p:nvPr/>
        </p:nvCxnSpPr>
        <p:spPr>
          <a:xfrm flipV="1">
            <a:off x="3878914" y="2442780"/>
            <a:ext cx="0" cy="105157"/>
          </a:xfrm>
          <a:prstGeom prst="line">
            <a:avLst/>
          </a:prstGeom>
          <a:ln w="19050"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8A3C240-AF2A-4E9D-A843-305EBEABE1D7}"/>
              </a:ext>
            </a:extLst>
          </p:cNvPr>
          <p:cNvCxnSpPr>
            <a:cxnSpLocks/>
          </p:cNvCxnSpPr>
          <p:nvPr/>
        </p:nvCxnSpPr>
        <p:spPr>
          <a:xfrm flipH="1">
            <a:off x="3230841" y="3443436"/>
            <a:ext cx="80870" cy="87006"/>
          </a:xfrm>
          <a:prstGeom prst="line">
            <a:avLst/>
          </a:prstGeom>
          <a:ln w="19050"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AAFF1EA2-9D13-4528-9697-47945C9D53F3}"/>
              </a:ext>
            </a:extLst>
          </p:cNvPr>
          <p:cNvSpPr/>
          <p:nvPr/>
        </p:nvSpPr>
        <p:spPr>
          <a:xfrm>
            <a:off x="3311711" y="3351353"/>
            <a:ext cx="1031563" cy="102354"/>
          </a:xfrm>
          <a:custGeom>
            <a:avLst/>
            <a:gdLst>
              <a:gd name="connsiteX0" fmla="*/ 0 w 2290762"/>
              <a:gd name="connsiteY0" fmla="*/ 147638 h 161925"/>
              <a:gd name="connsiteX1" fmla="*/ 214312 w 2290762"/>
              <a:gd name="connsiteY1" fmla="*/ 4763 h 161925"/>
              <a:gd name="connsiteX2" fmla="*/ 419100 w 2290762"/>
              <a:gd name="connsiteY2" fmla="*/ 152400 h 161925"/>
              <a:gd name="connsiteX3" fmla="*/ 628650 w 2290762"/>
              <a:gd name="connsiteY3" fmla="*/ 9525 h 161925"/>
              <a:gd name="connsiteX4" fmla="*/ 833437 w 2290762"/>
              <a:gd name="connsiteY4" fmla="*/ 152400 h 161925"/>
              <a:gd name="connsiteX5" fmla="*/ 1042987 w 2290762"/>
              <a:gd name="connsiteY5" fmla="*/ 4763 h 161925"/>
              <a:gd name="connsiteX6" fmla="*/ 1252537 w 2290762"/>
              <a:gd name="connsiteY6" fmla="*/ 161925 h 161925"/>
              <a:gd name="connsiteX7" fmla="*/ 1466850 w 2290762"/>
              <a:gd name="connsiteY7" fmla="*/ 4763 h 161925"/>
              <a:gd name="connsiteX8" fmla="*/ 1671637 w 2290762"/>
              <a:gd name="connsiteY8" fmla="*/ 152400 h 161925"/>
              <a:gd name="connsiteX9" fmla="*/ 1876425 w 2290762"/>
              <a:gd name="connsiteY9" fmla="*/ 0 h 161925"/>
              <a:gd name="connsiteX10" fmla="*/ 2071687 w 2290762"/>
              <a:gd name="connsiteY10" fmla="*/ 157163 h 161925"/>
              <a:gd name="connsiteX11" fmla="*/ 2290762 w 2290762"/>
              <a:gd name="connsiteY11" fmla="*/ 4763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0762" h="161925">
                <a:moveTo>
                  <a:pt x="0" y="147638"/>
                </a:moveTo>
                <a:lnTo>
                  <a:pt x="214312" y="4763"/>
                </a:lnTo>
                <a:lnTo>
                  <a:pt x="419100" y="152400"/>
                </a:lnTo>
                <a:lnTo>
                  <a:pt x="628650" y="9525"/>
                </a:lnTo>
                <a:lnTo>
                  <a:pt x="833437" y="152400"/>
                </a:lnTo>
                <a:lnTo>
                  <a:pt x="1042987" y="4763"/>
                </a:lnTo>
                <a:lnTo>
                  <a:pt x="1252537" y="161925"/>
                </a:lnTo>
                <a:lnTo>
                  <a:pt x="1466850" y="4763"/>
                </a:lnTo>
                <a:lnTo>
                  <a:pt x="1671637" y="152400"/>
                </a:lnTo>
                <a:lnTo>
                  <a:pt x="1876425" y="0"/>
                </a:lnTo>
                <a:lnTo>
                  <a:pt x="2071687" y="157163"/>
                </a:lnTo>
                <a:lnTo>
                  <a:pt x="2290762" y="4763"/>
                </a:lnTo>
              </a:path>
            </a:pathLst>
          </a:custGeom>
          <a:ln w="19050">
            <a:solidFill>
              <a:srgbClr val="70AD47"/>
            </a:solidFill>
            <a:extLst>
              <a:ext uri="{C807C97D-BFC1-408E-A445-0C87EB9F89A2}">
                <ask:lineSketchStyleProps xmlns:ask="http://schemas.microsoft.com/office/drawing/2018/sketchyshapes" sd="987549552">
                  <a:custGeom>
                    <a:avLst/>
                    <a:gdLst>
                      <a:gd name="connsiteX0" fmla="*/ 0 w 965871"/>
                      <a:gd name="connsiteY0" fmla="*/ 96849 h 106222"/>
                      <a:gd name="connsiteX1" fmla="*/ 90361 w 965871"/>
                      <a:gd name="connsiteY1" fmla="*/ 3124 h 106222"/>
                      <a:gd name="connsiteX2" fmla="*/ 176708 w 965871"/>
                      <a:gd name="connsiteY2" fmla="*/ 99973 h 106222"/>
                      <a:gd name="connsiteX3" fmla="*/ 265062 w 965871"/>
                      <a:gd name="connsiteY3" fmla="*/ 6248 h 106222"/>
                      <a:gd name="connsiteX4" fmla="*/ 351408 w 965871"/>
                      <a:gd name="connsiteY4" fmla="*/ 99973 h 106222"/>
                      <a:gd name="connsiteX5" fmla="*/ 439762 w 965871"/>
                      <a:gd name="connsiteY5" fmla="*/ 3124 h 106222"/>
                      <a:gd name="connsiteX6" fmla="*/ 528116 w 965871"/>
                      <a:gd name="connsiteY6" fmla="*/ 106222 h 106222"/>
                      <a:gd name="connsiteX7" fmla="*/ 618478 w 965871"/>
                      <a:gd name="connsiteY7" fmla="*/ 3124 h 106222"/>
                      <a:gd name="connsiteX8" fmla="*/ 704824 w 965871"/>
                      <a:gd name="connsiteY8" fmla="*/ 99973 h 106222"/>
                      <a:gd name="connsiteX9" fmla="*/ 791171 w 965871"/>
                      <a:gd name="connsiteY9" fmla="*/ 0 h 106222"/>
                      <a:gd name="connsiteX10" fmla="*/ 873500 w 965871"/>
                      <a:gd name="connsiteY10" fmla="*/ 103098 h 106222"/>
                      <a:gd name="connsiteX11" fmla="*/ 965871 w 965871"/>
                      <a:gd name="connsiteY11" fmla="*/ 3124 h 10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65871" h="106222" extrusionOk="0">
                        <a:moveTo>
                          <a:pt x="0" y="96849"/>
                        </a:moveTo>
                        <a:cubicBezTo>
                          <a:pt x="20496" y="66547"/>
                          <a:pt x="65580" y="23680"/>
                          <a:pt x="90361" y="3124"/>
                        </a:cubicBezTo>
                        <a:cubicBezTo>
                          <a:pt x="124686" y="36204"/>
                          <a:pt x="155075" y="71891"/>
                          <a:pt x="176708" y="99973"/>
                        </a:cubicBezTo>
                        <a:cubicBezTo>
                          <a:pt x="211816" y="62913"/>
                          <a:pt x="228894" y="53209"/>
                          <a:pt x="265062" y="6248"/>
                        </a:cubicBezTo>
                        <a:cubicBezTo>
                          <a:pt x="296407" y="39927"/>
                          <a:pt x="327028" y="71473"/>
                          <a:pt x="351408" y="99973"/>
                        </a:cubicBezTo>
                        <a:cubicBezTo>
                          <a:pt x="374247" y="83665"/>
                          <a:pt x="417577" y="19365"/>
                          <a:pt x="439762" y="3124"/>
                        </a:cubicBezTo>
                        <a:cubicBezTo>
                          <a:pt x="475585" y="51298"/>
                          <a:pt x="493270" y="62916"/>
                          <a:pt x="528116" y="106222"/>
                        </a:cubicBezTo>
                        <a:cubicBezTo>
                          <a:pt x="572505" y="64529"/>
                          <a:pt x="598669" y="23984"/>
                          <a:pt x="618478" y="3124"/>
                        </a:cubicBezTo>
                        <a:cubicBezTo>
                          <a:pt x="652599" y="50960"/>
                          <a:pt x="659866" y="53924"/>
                          <a:pt x="704824" y="99973"/>
                        </a:cubicBezTo>
                        <a:cubicBezTo>
                          <a:pt x="737012" y="66588"/>
                          <a:pt x="763191" y="40696"/>
                          <a:pt x="791171" y="0"/>
                        </a:cubicBezTo>
                        <a:cubicBezTo>
                          <a:pt x="825801" y="52137"/>
                          <a:pt x="838992" y="50522"/>
                          <a:pt x="873500" y="103098"/>
                        </a:cubicBezTo>
                        <a:cubicBezTo>
                          <a:pt x="908716" y="74982"/>
                          <a:pt x="930648" y="39278"/>
                          <a:pt x="965871" y="312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9436EC4-875E-4C26-9ADC-DA23DE8C4589}"/>
              </a:ext>
            </a:extLst>
          </p:cNvPr>
          <p:cNvCxnSpPr>
            <a:cxnSpLocks/>
          </p:cNvCxnSpPr>
          <p:nvPr/>
        </p:nvCxnSpPr>
        <p:spPr>
          <a:xfrm flipH="1" flipV="1">
            <a:off x="3230841" y="3358959"/>
            <a:ext cx="92888" cy="85641"/>
          </a:xfrm>
          <a:prstGeom prst="line">
            <a:avLst/>
          </a:prstGeom>
          <a:ln w="19050"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AFACAF9-46B8-4FDB-9EF8-3F36910120B3}"/>
              </a:ext>
            </a:extLst>
          </p:cNvPr>
          <p:cNvCxnSpPr>
            <a:cxnSpLocks/>
          </p:cNvCxnSpPr>
          <p:nvPr/>
        </p:nvCxnSpPr>
        <p:spPr>
          <a:xfrm flipH="1" flipV="1">
            <a:off x="4336510" y="3351353"/>
            <a:ext cx="87930" cy="99344"/>
          </a:xfrm>
          <a:prstGeom prst="line">
            <a:avLst/>
          </a:prstGeom>
          <a:ln w="19050"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0F40DE-675E-44E5-B9D4-7B2C2CE89E0F}"/>
              </a:ext>
            </a:extLst>
          </p:cNvPr>
          <p:cNvCxnSpPr>
            <a:cxnSpLocks/>
          </p:cNvCxnSpPr>
          <p:nvPr/>
        </p:nvCxnSpPr>
        <p:spPr>
          <a:xfrm flipV="1">
            <a:off x="3226324" y="3438839"/>
            <a:ext cx="91992" cy="92554"/>
          </a:xfrm>
          <a:prstGeom prst="line">
            <a:avLst/>
          </a:prstGeom>
          <a:ln w="19050"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6883E32-0239-40C6-AAD4-A398D3459FAA}"/>
              </a:ext>
            </a:extLst>
          </p:cNvPr>
          <p:cNvCxnSpPr>
            <a:cxnSpLocks/>
          </p:cNvCxnSpPr>
          <p:nvPr/>
        </p:nvCxnSpPr>
        <p:spPr>
          <a:xfrm flipV="1">
            <a:off x="3410172" y="3246196"/>
            <a:ext cx="0" cy="105157"/>
          </a:xfrm>
          <a:prstGeom prst="line">
            <a:avLst/>
          </a:prstGeom>
          <a:ln w="19050"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EC09805-5911-446E-AD13-90EBA3AA2DF3}"/>
              </a:ext>
            </a:extLst>
          </p:cNvPr>
          <p:cNvCxnSpPr>
            <a:cxnSpLocks/>
          </p:cNvCxnSpPr>
          <p:nvPr/>
        </p:nvCxnSpPr>
        <p:spPr>
          <a:xfrm flipV="1">
            <a:off x="3503262" y="3438839"/>
            <a:ext cx="0" cy="105157"/>
          </a:xfrm>
          <a:prstGeom prst="line">
            <a:avLst/>
          </a:prstGeom>
          <a:ln w="19050">
            <a:solidFill>
              <a:srgbClr val="C3260C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EFBF063-2855-4E95-B03E-1C487B19FBBA}"/>
              </a:ext>
            </a:extLst>
          </p:cNvPr>
          <p:cNvGrpSpPr/>
          <p:nvPr/>
        </p:nvGrpSpPr>
        <p:grpSpPr>
          <a:xfrm>
            <a:off x="8079720" y="4273559"/>
            <a:ext cx="388815" cy="264566"/>
            <a:chOff x="6952597" y="4038832"/>
            <a:chExt cx="388815" cy="264566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3FF724D-0761-4B3C-A856-AB7A9EBD1AF7}"/>
                </a:ext>
              </a:extLst>
            </p:cNvPr>
            <p:cNvSpPr txBox="1"/>
            <p:nvPr/>
          </p:nvSpPr>
          <p:spPr>
            <a:xfrm>
              <a:off x="7007225" y="4064000"/>
              <a:ext cx="246862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100" b="1">
                  <a:solidFill>
                    <a:srgbClr val="0000FF"/>
                  </a:solidFill>
                </a:defRPr>
              </a:lvl1pPr>
            </a:lstStyle>
            <a:p>
              <a:r>
                <a:rPr lang="en-US" dirty="0">
                  <a:solidFill>
                    <a:schemeClr val="tx2"/>
                  </a:solidFill>
                </a:rPr>
                <a:t>nC</a:t>
              </a:r>
              <a:r>
                <a:rPr lang="en-US" baseline="-25000" dirty="0">
                  <a:solidFill>
                    <a:schemeClr val="tx2"/>
                  </a:solidFill>
                </a:rPr>
                <a:t>18</a:t>
              </a:r>
            </a:p>
          </p:txBody>
        </p:sp>
        <p:sp>
          <p:nvSpPr>
            <p:cNvPr id="132" name="Cloud 131">
              <a:extLst>
                <a:ext uri="{FF2B5EF4-FFF2-40B4-BE49-F238E27FC236}">
                  <a16:creationId xmlns:a16="http://schemas.microsoft.com/office/drawing/2014/main" id="{DC6429BB-72CC-4308-BB08-C37895E44CA3}"/>
                </a:ext>
              </a:extLst>
            </p:cNvPr>
            <p:cNvSpPr/>
            <p:nvPr/>
          </p:nvSpPr>
          <p:spPr>
            <a:xfrm rot="434704">
              <a:off x="6952597" y="4038832"/>
              <a:ext cx="388815" cy="264566"/>
            </a:xfrm>
            <a:prstGeom prst="cloud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322FD151-BCB8-4519-8352-31C6150169A4}"/>
              </a:ext>
            </a:extLst>
          </p:cNvPr>
          <p:cNvSpPr txBox="1"/>
          <p:nvPr/>
        </p:nvSpPr>
        <p:spPr>
          <a:xfrm>
            <a:off x="8015082" y="4049742"/>
            <a:ext cx="528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pic>
        <p:nvPicPr>
          <p:cNvPr id="134" name="Graphic 133" descr="Arrow Straight">
            <a:extLst>
              <a:ext uri="{FF2B5EF4-FFF2-40B4-BE49-F238E27FC236}">
                <a16:creationId xmlns:a16="http://schemas.microsoft.com/office/drawing/2014/main" id="{415199FE-1BB1-4A2E-B2A1-ECF15DC64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509501" y="4191428"/>
            <a:ext cx="419078" cy="4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E67C8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E67C8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E67C8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E67C8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34 L 1.11111E-6 -0.00309 C -0.00087 -0.00278 -0.00174 -0.00247 -0.00226 -0.00124 C -0.0033 0.00092 -0.00382 0.00339 -0.00469 0.00586 C -0.00504 0.00648 -0.00521 0.00771 -0.00573 0.00833 C -0.00677 0.01018 -0.00799 0.01173 -0.00903 0.01327 C -0.00972 0.0142 -0.01042 0.01512 -0.01111 0.01574 C -0.01233 0.01728 -0.01719 0.02253 -0.01927 0.02376 C -0.02222 0.02562 -0.02309 0.025 -0.02622 0.02623 C -0.02743 0.02654 -0.02865 0.02747 -0.02986 0.02809 C -0.0309 0.02839 -0.03195 0.0287 -0.03299 0.02932 C -0.0342 0.02994 -0.03524 0.03086 -0.03629 0.03117 C -0.0375 0.03179 -0.03889 0.03179 -0.03993 0.0321 C -0.04774 0.03488 -0.03663 0.03241 -0.04948 0.03457 L -0.06528 0.03364 L -0.08004 0.03241 C -0.08229 0.0321 -0.08316 0.03179 -0.08559 0.03179 L -0.10695 0.03117 C -0.10833 0.03086 -0.10903 0.03086 -0.11024 0.03025 C -0.11111 0.02994 -0.11215 0.02932 -0.11302 0.0287 C -0.11354 0.0287 -0.11406 0.0287 -0.11458 0.02839 C -0.11511 0.02839 -0.11545 0.02809 -0.11597 0.02809 C -0.11632 0.02747 -0.11667 0.02716 -0.11701 0.02685 C -0.11736 0.02685 -0.11771 0.02685 -0.11806 0.02654 C -0.11858 0.02623 -0.1191 0.02592 -0.11962 0.02562 C -0.11979 0.02531 -0.11997 0.02531 -0.12014 0.025 C -0.12049 0.025 -0.12083 0.025 -0.12118 0.02469 C -0.12205 0.02438 -0.12274 0.02376 -0.12361 0.02315 L -0.12431 0.02284 C -0.12708 0.01944 -0.12292 0.02469 -0.12587 0.02068 C -0.12639 0.01975 -0.12691 0.01944 -0.12743 0.01883 L -0.12899 0.01697 C -0.12969 0.01605 -0.13004 0.01574 -0.13056 0.01451 C -0.13056 0.01481 -0.13056 0.0142 -0.13056 0.01389 L -0.12951 0.01574 " pathEditMode="relative" rAng="0" ptsTypes="AAAAAAAAAAAAAAAAAAAAAAAAAAAAAAAAAAA">
                                      <p:cBhvr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88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E67C8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9753E-6 L -0.10989 -0.0206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10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9184 0.01667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83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17" grpId="0" animBg="1"/>
      <p:bldP spid="124" grpId="0" animBg="1"/>
      <p:bldP spid="1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/>
              <a:t>Renewable Feedstocks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75574"/>
              </p:ext>
            </p:extLst>
          </p:nvPr>
        </p:nvGraphicFramePr>
        <p:xfrm>
          <a:off x="465138" y="1111250"/>
          <a:ext cx="8213724" cy="355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282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1114907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1114907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1114907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1114907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1114907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1114907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</a:tblGrid>
              <a:tr h="59410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Property</a:t>
                      </a: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</a:t>
                      </a:r>
                    </a:p>
                    <a:p>
                      <a:pPr algn="ctr"/>
                      <a:r>
                        <a:rPr lang="en-US" dirty="0"/>
                        <a:t>Tallow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 err="1"/>
                        <a:t>Sp.Gr</a:t>
                      </a:r>
                      <a:r>
                        <a:rPr lang="en-US" sz="1400" dirty="0"/>
                        <a:t>. @ 15°C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/>
                        <a:t>0.92 – 0.93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0.92 (25°C)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0.86</a:t>
                      </a:r>
                      <a:r>
                        <a:rPr lang="en-US" sz="1400" baseline="0" dirty="0"/>
                        <a:t> (100°C)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0.86 (100°C)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0.88</a:t>
                      </a:r>
                      <a:r>
                        <a:rPr lang="en-US" sz="1400" baseline="0" dirty="0"/>
                        <a:t> – 0.</a:t>
                      </a:r>
                      <a:r>
                        <a:rPr lang="en-US" sz="1400" dirty="0"/>
                        <a:t>92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Sulfur (ppmw)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– 1300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/>
                        <a:t>Nitrogen (ppmw)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25 - 152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/>
                        <a:t>Chlorides (ppmw)</a:t>
                      </a:r>
                    </a:p>
                  </a:txBody>
                  <a:tcPr marL="45720" marR="4572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…Samples need to be analyzed…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488091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/>
                        <a:t>FFA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wt</a:t>
                      </a:r>
                      <a:r>
                        <a:rPr lang="en-US" sz="1400" baseline="0" dirty="0"/>
                        <a:t>%)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0.05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9 - 12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1 - 35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1 - 4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/>
                        <a:t>TAN</a:t>
                      </a:r>
                      <a:r>
                        <a:rPr lang="en-US" sz="1400" baseline="0" dirty="0"/>
                        <a:t> (mg KOH/g)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19 - 23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0.3</a:t>
                      </a:r>
                      <a:r>
                        <a:rPr lang="en-US" sz="1400" baseline="0" dirty="0"/>
                        <a:t> - 10</a:t>
                      </a:r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/>
                        <a:t>Iodine</a:t>
                      </a:r>
                      <a:r>
                        <a:rPr lang="en-US" sz="1400" baseline="0" dirty="0"/>
                        <a:t> Value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112 - 130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38 - 45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58 - 67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50 - 77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499064">
                <a:tc>
                  <a:txBody>
                    <a:bodyPr/>
                    <a:lstStyle/>
                    <a:p>
                      <a:r>
                        <a:rPr lang="en-US" sz="1400" dirty="0"/>
                        <a:t>Viscosity </a:t>
                      </a:r>
                      <a:r>
                        <a:rPr lang="en-US" sz="1400" baseline="0" dirty="0"/>
                        <a:t>(</a:t>
                      </a:r>
                      <a:r>
                        <a:rPr lang="en-US" sz="1400" baseline="0" dirty="0" err="1"/>
                        <a:t>cSt</a:t>
                      </a:r>
                      <a:r>
                        <a:rPr lang="en-US" sz="1400" baseline="0" dirty="0"/>
                        <a:t> @ T)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 (25°C)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 – 56</a:t>
                      </a:r>
                      <a:r>
                        <a:rPr lang="en-US" sz="1400" baseline="0" dirty="0"/>
                        <a:t> (40°C)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</a:t>
                      </a:r>
                      <a:r>
                        <a:rPr lang="en-US" sz="1400" baseline="0" dirty="0"/>
                        <a:t> – 49 (40°C)</a:t>
                      </a:r>
                      <a:endParaRPr lang="en-US" sz="1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293567">
                <a:tc>
                  <a:txBody>
                    <a:bodyPr/>
                    <a:lstStyle/>
                    <a:p>
                      <a:r>
                        <a:rPr lang="en-US" sz="1400" dirty="0"/>
                        <a:t>Pour</a:t>
                      </a:r>
                      <a:r>
                        <a:rPr lang="en-US" sz="1400" baseline="0" dirty="0"/>
                        <a:t> Point (°F)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3 - 10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14 - 23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80 - 95</a:t>
                      </a:r>
                      <a:endParaRPr lang="en-US" sz="14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70 - 80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80 - 86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0947218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-323681" y="2445649"/>
            <a:ext cx="178024" cy="137565"/>
          </a:xfrm>
          <a:custGeom>
            <a:avLst/>
            <a:gdLst>
              <a:gd name="connsiteX0" fmla="*/ 178024 w 178024"/>
              <a:gd name="connsiteY0" fmla="*/ 0 h 137565"/>
              <a:gd name="connsiteX1" fmla="*/ 0 w 178024"/>
              <a:gd name="connsiteY1" fmla="*/ 137565 h 13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024" h="137565">
                <a:moveTo>
                  <a:pt x="178024" y="0"/>
                </a:moveTo>
                <a:lnTo>
                  <a:pt x="0" y="137565"/>
                </a:lnTo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219200" y="4606290"/>
            <a:ext cx="7848599" cy="41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Sources:  (1) Bailey’s Industrial Oil and Fat Products, 7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  (2) Food Processing – Principles and Applications, 2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(3) Bioresource Technology 100 (2009) 5796-5801. (4) Vegetable Oils in Food Technology:  Composition, Properties and Uses, 2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  (5) </a:t>
            </a:r>
            <a:r>
              <a:rPr lang="en-US" altLang="en-US" sz="1000" i="1" kern="0" dirty="0" err="1">
                <a:solidFill>
                  <a:schemeClr val="bg1">
                    <a:lumMod val="50000"/>
                  </a:schemeClr>
                </a:solidFill>
              </a:rPr>
              <a:t>InKemia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SDS:  Distillers Corn Oil (v1.0)  (6) Chemical technology and analysis of oils, fats, and waxes, 3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endParaRPr lang="en-US" altLang="en-US" sz="10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3075" y="1741170"/>
            <a:ext cx="8213724" cy="2903942"/>
            <a:chOff x="473075" y="1836420"/>
            <a:chExt cx="8213724" cy="2726752"/>
          </a:xfrm>
        </p:grpSpPr>
        <p:sp>
          <p:nvSpPr>
            <p:cNvPr id="11" name="Rectangle 10"/>
            <p:cNvSpPr/>
            <p:nvPr/>
          </p:nvSpPr>
          <p:spPr>
            <a:xfrm>
              <a:off x="473075" y="1836420"/>
              <a:ext cx="8213724" cy="111947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3075" y="3554550"/>
              <a:ext cx="8213724" cy="100862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C8F77C-E3D2-4CBD-9285-739AA76E5E6B}"/>
              </a:ext>
            </a:extLst>
          </p:cNvPr>
          <p:cNvSpPr txBox="1"/>
          <p:nvPr/>
        </p:nvSpPr>
        <p:spPr>
          <a:xfrm>
            <a:off x="2614073" y="140744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5EBA8-8B7B-4B13-97DC-F42720801BAD}"/>
              </a:ext>
            </a:extLst>
          </p:cNvPr>
          <p:cNvSpPr txBox="1"/>
          <p:nvPr/>
        </p:nvSpPr>
        <p:spPr>
          <a:xfrm>
            <a:off x="3817620" y="126894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C91AA-DF15-4D8E-8453-E0A86562A00C}"/>
              </a:ext>
            </a:extLst>
          </p:cNvPr>
          <p:cNvSpPr txBox="1"/>
          <p:nvPr/>
        </p:nvSpPr>
        <p:spPr>
          <a:xfrm>
            <a:off x="4936406" y="136574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(1,2,6)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7F3A0A-E40F-4184-ABE1-AEA8135DB085}"/>
              </a:ext>
            </a:extLst>
          </p:cNvPr>
          <p:cNvSpPr txBox="1"/>
          <p:nvPr/>
        </p:nvSpPr>
        <p:spPr>
          <a:xfrm>
            <a:off x="5972683" y="1429786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(1,2,6)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A05DBA-CB23-4436-9D96-4F6DCA09613C}"/>
              </a:ext>
            </a:extLst>
          </p:cNvPr>
          <p:cNvSpPr txBox="1"/>
          <p:nvPr/>
        </p:nvSpPr>
        <p:spPr>
          <a:xfrm>
            <a:off x="7246060" y="139622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299CD-3FDD-4116-B250-D33EFACB3445}"/>
              </a:ext>
            </a:extLst>
          </p:cNvPr>
          <p:cNvSpPr txBox="1"/>
          <p:nvPr/>
        </p:nvSpPr>
        <p:spPr>
          <a:xfrm>
            <a:off x="8273776" y="1264827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(3,4)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740523-6B3E-49C5-A3F9-47417A233A4D}"/>
              </a:ext>
            </a:extLst>
          </p:cNvPr>
          <p:cNvSpPr/>
          <p:nvPr/>
        </p:nvSpPr>
        <p:spPr>
          <a:xfrm>
            <a:off x="465139" y="2952750"/>
            <a:ext cx="8213724" cy="6181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95EC3128-B62E-421F-96DC-C88F90CE33A7}"/>
              </a:ext>
            </a:extLst>
          </p:cNvPr>
          <p:cNvSpPr/>
          <p:nvPr/>
        </p:nvSpPr>
        <p:spPr>
          <a:xfrm flipH="1">
            <a:off x="4552864" y="40946"/>
            <a:ext cx="3117430" cy="1006804"/>
          </a:xfrm>
          <a:custGeom>
            <a:avLst/>
            <a:gdLst>
              <a:gd name="connsiteX0" fmla="*/ 185269 w 3117430"/>
              <a:gd name="connsiteY0" fmla="*/ 1000954 h 1006804"/>
              <a:gd name="connsiteX1" fmla="*/ 318519 w 3117430"/>
              <a:gd name="connsiteY1" fmla="*/ 808339 h 1006804"/>
              <a:gd name="connsiteX2" fmla="*/ 1400886 w 3117430"/>
              <a:gd name="connsiteY2" fmla="*/ 2587 h 1006804"/>
              <a:gd name="connsiteX3" fmla="*/ 2556998 w 3117430"/>
              <a:gd name="connsiteY3" fmla="*/ 116790 h 1006804"/>
              <a:gd name="connsiteX4" fmla="*/ 1789272 w 3117430"/>
              <a:gd name="connsiteY4" fmla="*/ 1001266 h 1006804"/>
              <a:gd name="connsiteX5" fmla="*/ 762527 w 3117430"/>
              <a:gd name="connsiteY5" fmla="*/ 936177 h 1006804"/>
              <a:gd name="connsiteX6" fmla="*/ 185269 w 3117430"/>
              <a:gd name="connsiteY6" fmla="*/ 1000954 h 100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430" h="1006804" fill="none" extrusionOk="0">
                <a:moveTo>
                  <a:pt x="185269" y="1000954"/>
                </a:moveTo>
                <a:cubicBezTo>
                  <a:pt x="243758" y="924247"/>
                  <a:pt x="282901" y="860422"/>
                  <a:pt x="318519" y="808339"/>
                </a:cubicBezTo>
                <a:cubicBezTo>
                  <a:pt x="-504868" y="475710"/>
                  <a:pt x="115762" y="134162"/>
                  <a:pt x="1400886" y="2587"/>
                </a:cubicBezTo>
                <a:cubicBezTo>
                  <a:pt x="1808994" y="-14775"/>
                  <a:pt x="2274898" y="44872"/>
                  <a:pt x="2556998" y="116790"/>
                </a:cubicBezTo>
                <a:cubicBezTo>
                  <a:pt x="3708556" y="445768"/>
                  <a:pt x="3163731" y="968912"/>
                  <a:pt x="1789272" y="1001266"/>
                </a:cubicBezTo>
                <a:cubicBezTo>
                  <a:pt x="1406364" y="1005594"/>
                  <a:pt x="1063551" y="939025"/>
                  <a:pt x="762527" y="936177"/>
                </a:cubicBezTo>
                <a:cubicBezTo>
                  <a:pt x="580059" y="954776"/>
                  <a:pt x="371720" y="973863"/>
                  <a:pt x="185269" y="1000954"/>
                </a:cubicBezTo>
                <a:close/>
              </a:path>
              <a:path w="3117430" h="1006804" stroke="0" extrusionOk="0">
                <a:moveTo>
                  <a:pt x="185269" y="1000954"/>
                </a:moveTo>
                <a:cubicBezTo>
                  <a:pt x="227791" y="951917"/>
                  <a:pt x="260817" y="873634"/>
                  <a:pt x="318519" y="808339"/>
                </a:cubicBezTo>
                <a:cubicBezTo>
                  <a:pt x="-284429" y="380599"/>
                  <a:pt x="226186" y="-2517"/>
                  <a:pt x="1400886" y="2587"/>
                </a:cubicBezTo>
                <a:cubicBezTo>
                  <a:pt x="1810227" y="-28129"/>
                  <a:pt x="2197930" y="54219"/>
                  <a:pt x="2556998" y="116790"/>
                </a:cubicBezTo>
                <a:cubicBezTo>
                  <a:pt x="3527432" y="360051"/>
                  <a:pt x="3231820" y="889913"/>
                  <a:pt x="1789272" y="1001266"/>
                </a:cubicBezTo>
                <a:cubicBezTo>
                  <a:pt x="1390599" y="1050561"/>
                  <a:pt x="1070087" y="983592"/>
                  <a:pt x="762527" y="936177"/>
                </a:cubicBezTo>
                <a:cubicBezTo>
                  <a:pt x="527463" y="949178"/>
                  <a:pt x="389346" y="970724"/>
                  <a:pt x="185269" y="100095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98101394">
                  <a:prstGeom prst="wedgeEllipseCallout">
                    <a:avLst>
                      <a:gd name="adj1" fmla="val -44057"/>
                      <a:gd name="adj2" fmla="val 494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AD26AC7-6A9E-4DC8-90ED-474D007ABDC9}"/>
              </a:ext>
            </a:extLst>
          </p:cNvPr>
          <p:cNvSpPr txBox="1">
            <a:spLocks/>
          </p:cNvSpPr>
          <p:nvPr/>
        </p:nvSpPr>
        <p:spPr bwMode="white">
          <a:xfrm>
            <a:off x="4191000" y="133983"/>
            <a:ext cx="4070184" cy="8000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 algn="ctr"/>
            <a:r>
              <a:rPr lang="en-US" sz="2400" dirty="0">
                <a:solidFill>
                  <a:schemeClr val="bg1"/>
                </a:solidFill>
              </a:rPr>
              <a:t>How typical…</a:t>
            </a:r>
          </a:p>
        </p:txBody>
      </p:sp>
    </p:spTree>
    <p:extLst>
      <p:ext uri="{BB962C8B-B14F-4D97-AF65-F5344CB8AC3E}">
        <p14:creationId xmlns:p14="http://schemas.microsoft.com/office/powerpoint/2010/main" val="35113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8AFD3-57D0-4269-A10D-507EA3ED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16" y="899221"/>
            <a:ext cx="6488373" cy="37439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A3D6EBDF-49F0-49BA-AEEB-0C095E9FD36E}"/>
              </a:ext>
            </a:extLst>
          </p:cNvPr>
          <p:cNvSpPr/>
          <p:nvPr/>
        </p:nvSpPr>
        <p:spPr>
          <a:xfrm flipH="1">
            <a:off x="4800600" y="-457514"/>
            <a:ext cx="4171406" cy="1505264"/>
          </a:xfrm>
          <a:custGeom>
            <a:avLst/>
            <a:gdLst>
              <a:gd name="connsiteX0" fmla="*/ 247907 w 4171406"/>
              <a:gd name="connsiteY0" fmla="*/ 1496518 h 1505264"/>
              <a:gd name="connsiteX1" fmla="*/ 426207 w 4171406"/>
              <a:gd name="connsiteY1" fmla="*/ 1208541 h 1505264"/>
              <a:gd name="connsiteX2" fmla="*/ 1823650 w 4171406"/>
              <a:gd name="connsiteY2" fmla="*/ 5965 h 1505264"/>
              <a:gd name="connsiteX3" fmla="*/ 3424600 w 4171406"/>
              <a:gd name="connsiteY3" fmla="*/ 175549 h 1505264"/>
              <a:gd name="connsiteX4" fmla="*/ 2467508 w 4171406"/>
              <a:gd name="connsiteY4" fmla="*/ 1492547 h 1505264"/>
              <a:gd name="connsiteX5" fmla="*/ 1020331 w 4171406"/>
              <a:gd name="connsiteY5" fmla="*/ 1399671 h 1505264"/>
              <a:gd name="connsiteX6" fmla="*/ 641843 w 4171406"/>
              <a:gd name="connsiteY6" fmla="*/ 1447126 h 1505264"/>
              <a:gd name="connsiteX7" fmla="*/ 247907 w 4171406"/>
              <a:gd name="connsiteY7" fmla="*/ 1496518 h 15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1406" h="1505264" fill="none" extrusionOk="0">
                <a:moveTo>
                  <a:pt x="247907" y="1496518"/>
                </a:moveTo>
                <a:cubicBezTo>
                  <a:pt x="282664" y="1420719"/>
                  <a:pt x="361496" y="1285824"/>
                  <a:pt x="426207" y="1208541"/>
                </a:cubicBezTo>
                <a:cubicBezTo>
                  <a:pt x="-487586" y="760792"/>
                  <a:pt x="268586" y="-568"/>
                  <a:pt x="1823650" y="5965"/>
                </a:cubicBezTo>
                <a:cubicBezTo>
                  <a:pt x="2478395" y="-54554"/>
                  <a:pt x="2931901" y="-45770"/>
                  <a:pt x="3424600" y="175549"/>
                </a:cubicBezTo>
                <a:cubicBezTo>
                  <a:pt x="4812557" y="628862"/>
                  <a:pt x="4180908" y="1252929"/>
                  <a:pt x="2467508" y="1492547"/>
                </a:cubicBezTo>
                <a:cubicBezTo>
                  <a:pt x="1996644" y="1516727"/>
                  <a:pt x="1503830" y="1464573"/>
                  <a:pt x="1020331" y="1399671"/>
                </a:cubicBezTo>
                <a:cubicBezTo>
                  <a:pt x="931626" y="1396129"/>
                  <a:pt x="736572" y="1422082"/>
                  <a:pt x="641843" y="1447126"/>
                </a:cubicBezTo>
                <a:cubicBezTo>
                  <a:pt x="547114" y="1472170"/>
                  <a:pt x="375611" y="1468129"/>
                  <a:pt x="247907" y="1496518"/>
                </a:cubicBezTo>
                <a:close/>
              </a:path>
              <a:path w="4171406" h="1505264" stroke="0" extrusionOk="0">
                <a:moveTo>
                  <a:pt x="247907" y="1496518"/>
                </a:moveTo>
                <a:cubicBezTo>
                  <a:pt x="282297" y="1423520"/>
                  <a:pt x="382316" y="1306192"/>
                  <a:pt x="426207" y="1208541"/>
                </a:cubicBezTo>
                <a:cubicBezTo>
                  <a:pt x="-518005" y="722532"/>
                  <a:pt x="248244" y="56232"/>
                  <a:pt x="1823650" y="5965"/>
                </a:cubicBezTo>
                <a:cubicBezTo>
                  <a:pt x="2359323" y="-106589"/>
                  <a:pt x="2889404" y="100090"/>
                  <a:pt x="3424600" y="175549"/>
                </a:cubicBezTo>
                <a:cubicBezTo>
                  <a:pt x="4674303" y="526954"/>
                  <a:pt x="4304897" y="1332416"/>
                  <a:pt x="2467508" y="1492547"/>
                </a:cubicBezTo>
                <a:cubicBezTo>
                  <a:pt x="1956267" y="1536048"/>
                  <a:pt x="1453281" y="1471768"/>
                  <a:pt x="1020331" y="1399671"/>
                </a:cubicBezTo>
                <a:cubicBezTo>
                  <a:pt x="870316" y="1415517"/>
                  <a:pt x="832904" y="1431671"/>
                  <a:pt x="649567" y="1446158"/>
                </a:cubicBezTo>
                <a:cubicBezTo>
                  <a:pt x="466230" y="1460645"/>
                  <a:pt x="359586" y="1495545"/>
                  <a:pt x="247907" y="14965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98101394">
                  <a:prstGeom prst="wedgeEllipseCallout">
                    <a:avLst>
                      <a:gd name="adj1" fmla="val -44057"/>
                      <a:gd name="adj2" fmla="val 494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41" name="Content Placeholder 4"/>
          <p:cNvSpPr txBox="1">
            <a:spLocks/>
          </p:cNvSpPr>
          <p:nvPr/>
        </p:nvSpPr>
        <p:spPr bwMode="auto">
          <a:xfrm>
            <a:off x="5322410" y="4612148"/>
            <a:ext cx="3091748" cy="2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Source:  Adapted from U.S. Patent 8,329,967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-95614"/>
            <a:ext cx="4251960" cy="980911"/>
          </a:xfrm>
        </p:spPr>
        <p:txBody>
          <a:bodyPr/>
          <a:lstStyle/>
          <a:p>
            <a:pPr marL="400050" indent="-400050"/>
            <a:r>
              <a:rPr lang="en-US" sz="2400" cap="all" dirty="0">
                <a:solidFill>
                  <a:schemeClr val="bg1"/>
                </a:solidFill>
              </a:rPr>
              <a:t>but don’t get burned by a bad tan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7271049-AF14-41F4-A325-DCA6FAF4FC55}"/>
              </a:ext>
            </a:extLst>
          </p:cNvPr>
          <p:cNvGrpSpPr/>
          <p:nvPr/>
        </p:nvGrpSpPr>
        <p:grpSpPr>
          <a:xfrm>
            <a:off x="1645967" y="895350"/>
            <a:ext cx="2341039" cy="2029270"/>
            <a:chOff x="1645967" y="1102800"/>
            <a:chExt cx="2341039" cy="2029270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2574580" y="1493157"/>
              <a:ext cx="1412426" cy="10792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2221632" y="1717450"/>
              <a:ext cx="0" cy="306613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140871" y="2020161"/>
              <a:ext cx="165105" cy="163066"/>
            </a:xfrm>
            <a:prstGeom prst="ellipse">
              <a:avLst/>
            </a:prstGeom>
            <a:noFill/>
            <a:ln w="44450"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87006" y="1493157"/>
              <a:ext cx="0" cy="158478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3424238" y="3042859"/>
              <a:ext cx="562768" cy="9608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62730" y="3042859"/>
              <a:ext cx="1163783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030251" y="2732335"/>
              <a:ext cx="0" cy="356456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30251" y="2741374"/>
              <a:ext cx="332543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592851" y="2748822"/>
              <a:ext cx="133133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719633" y="1825057"/>
              <a:ext cx="0" cy="951528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2719633" y="1844287"/>
              <a:ext cx="590417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259843" y="1884372"/>
              <a:ext cx="77220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20789" y="2978661"/>
              <a:ext cx="155328" cy="153409"/>
            </a:xfrm>
            <a:prstGeom prst="ellipse">
              <a:avLst/>
            </a:prstGeom>
            <a:noFill/>
            <a:ln w="3810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017895" y="1200215"/>
              <a:ext cx="0" cy="426376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447776" y="1178261"/>
              <a:ext cx="0" cy="426376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 rot="16200000">
              <a:off x="2137930" y="982766"/>
              <a:ext cx="201855" cy="441924"/>
            </a:xfrm>
            <a:prstGeom prst="arc">
              <a:avLst>
                <a:gd name="adj1" fmla="val 16200000"/>
                <a:gd name="adj2" fmla="val 5390549"/>
              </a:avLst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 flipV="1">
              <a:off x="2148699" y="1395560"/>
              <a:ext cx="201855" cy="441924"/>
            </a:xfrm>
            <a:prstGeom prst="arc">
              <a:avLst>
                <a:gd name="adj1" fmla="val 16200000"/>
                <a:gd name="adj2" fmla="val 5353268"/>
              </a:avLst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645967" y="1391449"/>
              <a:ext cx="360095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99790" y="2020161"/>
              <a:ext cx="0" cy="749392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416102" y="2027193"/>
              <a:ext cx="0" cy="749392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5400000" flipV="1">
              <a:off x="3206652" y="2653082"/>
              <a:ext cx="206795" cy="222845"/>
            </a:xfrm>
            <a:prstGeom prst="arc">
              <a:avLst>
                <a:gd name="adj1" fmla="val 16200000"/>
                <a:gd name="adj2" fmla="val 5353268"/>
              </a:avLst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6200000">
              <a:off x="3204573" y="1917095"/>
              <a:ext cx="206795" cy="222845"/>
            </a:xfrm>
            <a:prstGeom prst="arc">
              <a:avLst>
                <a:gd name="adj1" fmla="val 16200000"/>
                <a:gd name="adj2" fmla="val 5353268"/>
              </a:avLst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220789" y="2027193"/>
              <a:ext cx="179441" cy="0"/>
            </a:xfrm>
            <a:prstGeom prst="line">
              <a:avLst/>
            </a:prstGeom>
            <a:ln w="44450">
              <a:solidFill>
                <a:schemeClr val="accent6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220789" y="2769553"/>
              <a:ext cx="186726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666954-6E00-4923-B97C-EF00F6A58B7B}"/>
                </a:ext>
              </a:extLst>
            </p:cNvPr>
            <p:cNvCxnSpPr>
              <a:cxnSpLocks/>
            </p:cNvCxnSpPr>
            <p:nvPr/>
          </p:nvCxnSpPr>
          <p:spPr>
            <a:xfrm>
              <a:off x="2301567" y="2060964"/>
              <a:ext cx="291284" cy="0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42EF9E4-411C-4A16-AB6A-86FAAA241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8922" y="1485539"/>
              <a:ext cx="5658" cy="575425"/>
            </a:xfrm>
            <a:prstGeom prst="line">
              <a:avLst/>
            </a:prstGeom>
            <a:ln w="44450">
              <a:solidFill>
                <a:srgbClr val="C00000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4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323681" y="2455174"/>
            <a:ext cx="178024" cy="137565"/>
          </a:xfrm>
          <a:custGeom>
            <a:avLst/>
            <a:gdLst>
              <a:gd name="connsiteX0" fmla="*/ 178024 w 178024"/>
              <a:gd name="connsiteY0" fmla="*/ 0 h 137565"/>
              <a:gd name="connsiteX1" fmla="*/ 0 w 178024"/>
              <a:gd name="connsiteY1" fmla="*/ 137565 h 13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024" h="137565">
                <a:moveTo>
                  <a:pt x="178024" y="0"/>
                </a:moveTo>
                <a:lnTo>
                  <a:pt x="0" y="137565"/>
                </a:lnTo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3074" y="1765935"/>
            <a:ext cx="8213725" cy="583579"/>
          </a:xfrm>
          <a:prstGeom prst="rect">
            <a:avLst/>
          </a:prstGeom>
          <a:solidFill>
            <a:schemeClr val="bg1">
              <a:alpha val="6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88059"/>
            <a:ext cx="8213725" cy="901110"/>
          </a:xfrm>
          <a:prstGeom prst="rect">
            <a:avLst/>
          </a:prstGeom>
          <a:solidFill>
            <a:schemeClr val="bg1">
              <a:alpha val="6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949" y="2664688"/>
            <a:ext cx="8213725" cy="583579"/>
          </a:xfrm>
          <a:prstGeom prst="rect">
            <a:avLst/>
          </a:prstGeom>
          <a:solidFill>
            <a:schemeClr val="bg1">
              <a:alpha val="62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graphicFrame>
        <p:nvGraphicFramePr>
          <p:cNvPr id="2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750800"/>
              </p:ext>
            </p:extLst>
          </p:nvPr>
        </p:nvGraphicFramePr>
        <p:xfrm>
          <a:off x="473076" y="1120774"/>
          <a:ext cx="8197849" cy="343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37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</a:tblGrid>
              <a:tr h="6935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Property</a:t>
                      </a: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</a:t>
                      </a:r>
                    </a:p>
                    <a:p>
                      <a:pPr algn="ctr"/>
                      <a:r>
                        <a:rPr lang="en-US" dirty="0"/>
                        <a:t>Tallow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Sp.Gr</a:t>
                      </a:r>
                      <a:r>
                        <a:rPr lang="en-US" sz="1200" dirty="0"/>
                        <a:t>. @ 15°C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dirty="0"/>
                        <a:t>0.92 – 0.93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0.92 (25°C)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0.86</a:t>
                      </a:r>
                      <a:r>
                        <a:rPr lang="en-US" sz="1200" baseline="0" dirty="0"/>
                        <a:t> (100°C)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0.86 (100°C)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0.88</a:t>
                      </a:r>
                      <a:r>
                        <a:rPr lang="en-US" sz="1200" baseline="0" dirty="0"/>
                        <a:t> – 0.</a:t>
                      </a:r>
                      <a:r>
                        <a:rPr lang="en-US" sz="1200" dirty="0"/>
                        <a:t>92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Sulfur (ppmw)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– 1300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Nitrogen (ppmw)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25 - 152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Chlorides (ppmw)</a:t>
                      </a:r>
                    </a:p>
                  </a:txBody>
                  <a:tcPr marL="45720" marR="4572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…Samples need to be analyzed…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488091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FFA</a:t>
                      </a:r>
                      <a:r>
                        <a:rPr lang="en-US" sz="1200" baseline="0" dirty="0"/>
                        <a:t> (</a:t>
                      </a:r>
                      <a:r>
                        <a:rPr lang="en-US" sz="1200" baseline="0" dirty="0" err="1"/>
                        <a:t>wt</a:t>
                      </a:r>
                      <a:r>
                        <a:rPr lang="en-US" sz="1200" baseline="0" dirty="0"/>
                        <a:t>%)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0.05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9 - 12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1 - 35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1 - 4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TAN</a:t>
                      </a:r>
                      <a:r>
                        <a:rPr lang="en-US" sz="1200" baseline="0" dirty="0"/>
                        <a:t> (mg KOH/g)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19 - 23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r>
                        <a:rPr lang="en-US" sz="1200" baseline="0" dirty="0"/>
                        <a:t> - 10</a:t>
                      </a:r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Iodine</a:t>
                      </a:r>
                      <a:r>
                        <a:rPr lang="en-US" sz="1200" baseline="0" dirty="0"/>
                        <a:t> Value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112 - 130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38 - 45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58 - 67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50 - 77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Viscosity 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cSt</a:t>
                      </a:r>
                      <a:r>
                        <a:rPr lang="en-US" sz="1200" baseline="0" dirty="0"/>
                        <a:t> @ T)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 (25°C)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 – 56</a:t>
                      </a:r>
                      <a:r>
                        <a:rPr lang="en-US" sz="1200" baseline="0" dirty="0"/>
                        <a:t> (40°C)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  <a:r>
                        <a:rPr lang="en-US" sz="1200" baseline="0" dirty="0"/>
                        <a:t> – 49 (40°C)</a:t>
                      </a:r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304296">
                <a:tc>
                  <a:txBody>
                    <a:bodyPr/>
                    <a:lstStyle/>
                    <a:p>
                      <a:r>
                        <a:rPr lang="en-US" sz="1200" dirty="0"/>
                        <a:t>Pour</a:t>
                      </a:r>
                      <a:r>
                        <a:rPr lang="en-US" sz="1200" baseline="0" dirty="0"/>
                        <a:t> Point (°F)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3 - 10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14 - 23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80 - 95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70 - 80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80 - 86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0947218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57200" y="1801409"/>
            <a:ext cx="8222028" cy="2751541"/>
            <a:chOff x="464771" y="1836420"/>
            <a:chExt cx="8222028" cy="2751541"/>
          </a:xfrm>
        </p:grpSpPr>
        <p:sp>
          <p:nvSpPr>
            <p:cNvPr id="22" name="Rectangle 21"/>
            <p:cNvSpPr/>
            <p:nvPr/>
          </p:nvSpPr>
          <p:spPr>
            <a:xfrm>
              <a:off x="473075" y="1836420"/>
              <a:ext cx="8213724" cy="59881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4771" y="3064573"/>
              <a:ext cx="8213724" cy="152338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D399453-FE4A-42C9-82BF-4DBCB1B535A0}"/>
              </a:ext>
            </a:extLst>
          </p:cNvPr>
          <p:cNvSpPr/>
          <p:nvPr/>
        </p:nvSpPr>
        <p:spPr>
          <a:xfrm>
            <a:off x="331056" y="-171450"/>
            <a:ext cx="3555144" cy="1040266"/>
          </a:xfrm>
          <a:custGeom>
            <a:avLst/>
            <a:gdLst>
              <a:gd name="connsiteX0" fmla="*/ 165492 w 3555144"/>
              <a:gd name="connsiteY0" fmla="*/ 1014259 h 1040266"/>
              <a:gd name="connsiteX1" fmla="*/ 327360 w 3555144"/>
              <a:gd name="connsiteY1" fmla="*/ 820915 h 1040266"/>
              <a:gd name="connsiteX2" fmla="*/ 1639401 w 3555144"/>
              <a:gd name="connsiteY2" fmla="*/ 1573 h 1040266"/>
              <a:gd name="connsiteX3" fmla="*/ 2962345 w 3555144"/>
              <a:gd name="connsiteY3" fmla="*/ 132376 h 1040266"/>
              <a:gd name="connsiteX4" fmla="*/ 1979311 w 3555144"/>
              <a:gd name="connsiteY4" fmla="*/ 1036904 h 1040266"/>
              <a:gd name="connsiteX5" fmla="*/ 818029 w 3555144"/>
              <a:gd name="connsiteY5" fmla="*/ 957974 h 1040266"/>
              <a:gd name="connsiteX6" fmla="*/ 165492 w 3555144"/>
              <a:gd name="connsiteY6" fmla="*/ 1014259 h 10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5144" h="1040266" fill="none" extrusionOk="0">
                <a:moveTo>
                  <a:pt x="165492" y="1014259"/>
                </a:moveTo>
                <a:cubicBezTo>
                  <a:pt x="229210" y="922374"/>
                  <a:pt x="295621" y="845996"/>
                  <a:pt x="327360" y="820915"/>
                </a:cubicBezTo>
                <a:cubicBezTo>
                  <a:pt x="-457224" y="501395"/>
                  <a:pt x="299368" y="-59441"/>
                  <a:pt x="1639401" y="1573"/>
                </a:cubicBezTo>
                <a:cubicBezTo>
                  <a:pt x="2123192" y="-64300"/>
                  <a:pt x="2614863" y="14544"/>
                  <a:pt x="2962345" y="132376"/>
                </a:cubicBezTo>
                <a:cubicBezTo>
                  <a:pt x="4052253" y="444569"/>
                  <a:pt x="3457305" y="974508"/>
                  <a:pt x="1979311" y="1036904"/>
                </a:cubicBezTo>
                <a:cubicBezTo>
                  <a:pt x="1606462" y="1053127"/>
                  <a:pt x="1126291" y="1027120"/>
                  <a:pt x="818029" y="957974"/>
                </a:cubicBezTo>
                <a:cubicBezTo>
                  <a:pt x="495401" y="928746"/>
                  <a:pt x="478534" y="1016439"/>
                  <a:pt x="165492" y="1014259"/>
                </a:cubicBezTo>
                <a:close/>
              </a:path>
              <a:path w="3555144" h="1040266" stroke="0" extrusionOk="0">
                <a:moveTo>
                  <a:pt x="165492" y="1014259"/>
                </a:moveTo>
                <a:cubicBezTo>
                  <a:pt x="260410" y="933733"/>
                  <a:pt x="242996" y="904680"/>
                  <a:pt x="327360" y="820915"/>
                </a:cubicBezTo>
                <a:cubicBezTo>
                  <a:pt x="-529139" y="468334"/>
                  <a:pt x="233813" y="101946"/>
                  <a:pt x="1639401" y="1573"/>
                </a:cubicBezTo>
                <a:cubicBezTo>
                  <a:pt x="2144446" y="-79767"/>
                  <a:pt x="2593793" y="32344"/>
                  <a:pt x="2962345" y="132376"/>
                </a:cubicBezTo>
                <a:cubicBezTo>
                  <a:pt x="4180123" y="364030"/>
                  <a:pt x="3480293" y="986377"/>
                  <a:pt x="1979311" y="1036904"/>
                </a:cubicBezTo>
                <a:cubicBezTo>
                  <a:pt x="1556856" y="1040994"/>
                  <a:pt x="1193245" y="1052860"/>
                  <a:pt x="818029" y="957974"/>
                </a:cubicBezTo>
                <a:cubicBezTo>
                  <a:pt x="564460" y="975595"/>
                  <a:pt x="304098" y="1020569"/>
                  <a:pt x="165492" y="101425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28119643">
                  <a:prstGeom prst="wedgeEllipseCallout">
                    <a:avLst>
                      <a:gd name="adj1" fmla="val -45345"/>
                      <a:gd name="adj2" fmla="val 475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-45720"/>
            <a:ext cx="8023860" cy="980911"/>
          </a:xfrm>
        </p:spPr>
        <p:txBody>
          <a:bodyPr/>
          <a:lstStyle/>
          <a:p>
            <a:pPr marL="457200" indent="-457200" algn="l"/>
            <a:r>
              <a:rPr lang="en-US" sz="2400" dirty="0">
                <a:solidFill>
                  <a:schemeClr val="bg1"/>
                </a:solidFill>
              </a:rPr>
              <a:t>THE USUAL “ACIDIC”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SUSPECTS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C97F39-8692-4D5D-8EF3-A1ED4907DFED}"/>
              </a:ext>
            </a:extLst>
          </p:cNvPr>
          <p:cNvSpPr txBox="1"/>
          <p:nvPr/>
        </p:nvSpPr>
        <p:spPr>
          <a:xfrm>
            <a:off x="2614073" y="1432209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9D0BB-E065-46E2-AAD4-AFF9946A5CBF}"/>
              </a:ext>
            </a:extLst>
          </p:cNvPr>
          <p:cNvSpPr txBox="1"/>
          <p:nvPr/>
        </p:nvSpPr>
        <p:spPr>
          <a:xfrm>
            <a:off x="3795173" y="1293709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(1,5)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385EC3-5A54-4C9B-8478-3C07C14E20C2}"/>
              </a:ext>
            </a:extLst>
          </p:cNvPr>
          <p:cNvSpPr txBox="1"/>
          <p:nvPr/>
        </p:nvSpPr>
        <p:spPr>
          <a:xfrm>
            <a:off x="4914900" y="1428609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(1,2,6)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2E2558-BAD7-421C-B807-97F22EE95E9C}"/>
              </a:ext>
            </a:extLst>
          </p:cNvPr>
          <p:cNvSpPr txBox="1"/>
          <p:nvPr/>
        </p:nvSpPr>
        <p:spPr>
          <a:xfrm>
            <a:off x="5972683" y="1454551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(1,2,6)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93D3D5-FDBE-402C-AD26-834D3EC589C7}"/>
              </a:ext>
            </a:extLst>
          </p:cNvPr>
          <p:cNvSpPr txBox="1"/>
          <p:nvPr/>
        </p:nvSpPr>
        <p:spPr>
          <a:xfrm>
            <a:off x="7230820" y="1428609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189146-8280-4ECC-A287-BE87D2077EB8}"/>
              </a:ext>
            </a:extLst>
          </p:cNvPr>
          <p:cNvSpPr txBox="1"/>
          <p:nvPr/>
        </p:nvSpPr>
        <p:spPr>
          <a:xfrm>
            <a:off x="8250916" y="1274352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(3,4)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8E90919-BC14-4183-97D6-5242744EBFFF}"/>
              </a:ext>
            </a:extLst>
          </p:cNvPr>
          <p:cNvSpPr/>
          <p:nvPr/>
        </p:nvSpPr>
        <p:spPr>
          <a:xfrm>
            <a:off x="465139" y="2411823"/>
            <a:ext cx="8213724" cy="61819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2D1DC91-922C-49D6-99A0-110EEAE860A2}"/>
              </a:ext>
            </a:extLst>
          </p:cNvPr>
          <p:cNvSpPr txBox="1">
            <a:spLocks/>
          </p:cNvSpPr>
          <p:nvPr/>
        </p:nvSpPr>
        <p:spPr bwMode="auto">
          <a:xfrm>
            <a:off x="1219200" y="4598670"/>
            <a:ext cx="7772399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Sources:  (1) Bailey’s Industrial Oil and Fat Products, 7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  (2) Food Processing – Principles and Applications, 2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(3) Bioresource Technology 100 (2009) 5796-5801. (4) Vegetable Oils in Food Technology:  Composition, Properties and Uses, 2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ed.(5) </a:t>
            </a:r>
            <a:r>
              <a:rPr lang="en-US" altLang="en-US" sz="1000" i="1" kern="0" dirty="0" err="1">
                <a:solidFill>
                  <a:schemeClr val="bg1">
                    <a:lumMod val="50000"/>
                  </a:schemeClr>
                </a:solidFill>
              </a:rPr>
              <a:t>InKemia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SDS:  Distillers Corn Oil (v1.0)  (6) Chemical technology and analysis of oils, fats, and waxes, 3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endParaRPr lang="en-US" altLang="en-US" sz="10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E570AB4-B2B7-4394-85B5-98ECD7658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416" y="1106671"/>
            <a:ext cx="6488373" cy="3743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Metallurgy – Impact of Water, CO</a:t>
            </a:r>
            <a:r>
              <a:rPr lang="en-US" baseline="-25000" dirty="0"/>
              <a:t>2</a:t>
            </a:r>
            <a:r>
              <a:rPr lang="en-US" dirty="0"/>
              <a:t>, and Chlorides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1934146" y="1800690"/>
            <a:ext cx="173659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Need to redraw PFD based on information disclosed in U.S. Patent 8329967.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Eliminate steam heaters…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BD0DA5-6D64-439A-8972-CF72D0661294}"/>
              </a:ext>
            </a:extLst>
          </p:cNvPr>
          <p:cNvGrpSpPr/>
          <p:nvPr/>
        </p:nvGrpSpPr>
        <p:grpSpPr>
          <a:xfrm>
            <a:off x="3683597" y="1689216"/>
            <a:ext cx="3602621" cy="2247033"/>
            <a:chOff x="3683597" y="1689216"/>
            <a:chExt cx="3602621" cy="2247033"/>
          </a:xfrm>
        </p:grpSpPr>
        <p:cxnSp>
          <p:nvCxnSpPr>
            <p:cNvPr id="53" name="Straight Connector 52"/>
            <p:cNvCxnSpPr>
              <a:cxnSpLocks/>
              <a:stCxn id="52" idx="1"/>
              <a:endCxn id="50" idx="3"/>
            </p:cNvCxnSpPr>
            <p:nvPr/>
          </p:nvCxnSpPr>
          <p:spPr>
            <a:xfrm flipH="1">
              <a:off x="6409963" y="1815314"/>
              <a:ext cx="95408" cy="0"/>
            </a:xfrm>
            <a:prstGeom prst="line">
              <a:avLst/>
            </a:prstGeom>
            <a:ln w="44450">
              <a:solidFill>
                <a:srgbClr val="9966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683597" y="1689216"/>
              <a:ext cx="3602621" cy="2247033"/>
              <a:chOff x="3607397" y="1294640"/>
              <a:chExt cx="3602621" cy="224703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373323" y="1294640"/>
                <a:ext cx="1836695" cy="2247033"/>
                <a:chOff x="5373323" y="1294640"/>
                <a:chExt cx="1836695" cy="2247033"/>
              </a:xfrm>
            </p:grpSpPr>
            <p:cxnSp>
              <p:nvCxnSpPr>
                <p:cNvPr id="41" name="Straight Connector 40"/>
                <p:cNvCxnSpPr>
                  <a:cxnSpLocks/>
                </p:cNvCxnSpPr>
                <p:nvPr/>
              </p:nvCxnSpPr>
              <p:spPr>
                <a:xfrm flipV="1">
                  <a:off x="5718713" y="2821112"/>
                  <a:ext cx="182397" cy="2383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373323" y="2763254"/>
                  <a:ext cx="334135" cy="143690"/>
                </a:xfrm>
                <a:prstGeom prst="rect">
                  <a:avLst/>
                </a:prstGeom>
                <a:noFill/>
                <a:ln w="44450">
                  <a:solidFill>
                    <a:srgbClr val="9966FF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3" name="Straight Connector 42"/>
                <p:cNvCxnSpPr>
                  <a:cxnSpLocks/>
                </p:cNvCxnSpPr>
                <p:nvPr/>
              </p:nvCxnSpPr>
              <p:spPr>
                <a:xfrm>
                  <a:off x="5901110" y="2809098"/>
                  <a:ext cx="0" cy="239272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Arc 43"/>
                <p:cNvSpPr/>
                <p:nvPr/>
              </p:nvSpPr>
              <p:spPr>
                <a:xfrm rot="10800000" flipV="1">
                  <a:off x="5748377" y="3055118"/>
                  <a:ext cx="125983" cy="311534"/>
                </a:xfrm>
                <a:prstGeom prst="arc">
                  <a:avLst>
                    <a:gd name="adj1" fmla="val 16200000"/>
                    <a:gd name="adj2" fmla="val 5353268"/>
                  </a:avLst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rot="10800000" flipH="1" flipV="1">
                  <a:off x="6358870" y="3055118"/>
                  <a:ext cx="70301" cy="311534"/>
                </a:xfrm>
                <a:prstGeom prst="arc">
                  <a:avLst>
                    <a:gd name="adj1" fmla="val 16200000"/>
                    <a:gd name="adj2" fmla="val 5353268"/>
                  </a:avLst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816633" y="3054129"/>
                  <a:ext cx="556846" cy="307385"/>
                </a:xfrm>
                <a:prstGeom prst="rect">
                  <a:avLst/>
                </a:prstGeom>
                <a:noFill/>
                <a:ln w="44450">
                  <a:solidFill>
                    <a:srgbClr val="9966FF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5921266" y="3442085"/>
                  <a:ext cx="199176" cy="0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cxnSpLocks/>
                  <a:stCxn id="50" idx="2"/>
                </p:cNvCxnSpPr>
                <p:nvPr/>
              </p:nvCxnSpPr>
              <p:spPr>
                <a:xfrm>
                  <a:off x="6202182" y="1546836"/>
                  <a:ext cx="0" cy="1508282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/>
                <p:cNvSpPr/>
                <p:nvPr/>
              </p:nvSpPr>
              <p:spPr>
                <a:xfrm>
                  <a:off x="6070600" y="1294640"/>
                  <a:ext cx="263163" cy="252196"/>
                </a:xfrm>
                <a:prstGeom prst="rect">
                  <a:avLst/>
                </a:prstGeom>
                <a:noFill/>
                <a:ln w="44450">
                  <a:solidFill>
                    <a:srgbClr val="9966FF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6429171" y="1294640"/>
                  <a:ext cx="263163" cy="252196"/>
                </a:xfrm>
                <a:prstGeom prst="rect">
                  <a:avLst/>
                </a:prstGeom>
                <a:noFill/>
                <a:ln w="44450">
                  <a:solidFill>
                    <a:srgbClr val="9966FF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6699046" y="1421528"/>
                  <a:ext cx="129843" cy="0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cxnSpLocks/>
                </p:cNvCxnSpPr>
                <p:nvPr/>
              </p:nvCxnSpPr>
              <p:spPr>
                <a:xfrm flipH="1">
                  <a:off x="6198466" y="3333063"/>
                  <a:ext cx="5326" cy="194816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202182" y="3527879"/>
                  <a:ext cx="525001" cy="0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cxnSpLocks/>
                </p:cNvCxnSpPr>
                <p:nvPr/>
              </p:nvCxnSpPr>
              <p:spPr>
                <a:xfrm>
                  <a:off x="6850063" y="2852426"/>
                  <a:ext cx="0" cy="391888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cxnSpLocks/>
                </p:cNvCxnSpPr>
                <p:nvPr/>
              </p:nvCxnSpPr>
              <p:spPr>
                <a:xfrm flipV="1">
                  <a:off x="6850063" y="2873907"/>
                  <a:ext cx="359955" cy="259"/>
                </a:xfrm>
                <a:prstGeom prst="line">
                  <a:avLst/>
                </a:prstGeom>
                <a:ln w="44450">
                  <a:solidFill>
                    <a:srgbClr val="9966FF">
                      <a:alpha val="60000"/>
                    </a:srgb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 flipV="1">
                <a:off x="3607397" y="2821112"/>
                <a:ext cx="1747032" cy="5843"/>
              </a:xfrm>
              <a:prstGeom prst="line">
                <a:avLst/>
              </a:prstGeom>
              <a:ln w="44450">
                <a:solidFill>
                  <a:srgbClr val="9966FF">
                    <a:alpha val="60000"/>
                  </a:srgb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flipV="1">
              <a:off x="3693080" y="3212841"/>
              <a:ext cx="0" cy="236853"/>
            </a:xfrm>
            <a:prstGeom prst="line">
              <a:avLst/>
            </a:prstGeom>
            <a:ln w="44450">
              <a:solidFill>
                <a:srgbClr val="9966FF">
                  <a:alpha val="6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C04604DB-B8C8-49A9-B744-629ACB2CE5C4}"/>
              </a:ext>
            </a:extLst>
          </p:cNvPr>
          <p:cNvSpPr txBox="1">
            <a:spLocks/>
          </p:cNvSpPr>
          <p:nvPr/>
        </p:nvSpPr>
        <p:spPr bwMode="auto">
          <a:xfrm>
            <a:off x="5322410" y="4696709"/>
            <a:ext cx="3091748" cy="2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050" i="1" kern="0" dirty="0">
                <a:solidFill>
                  <a:schemeClr val="bg1">
                    <a:lumMod val="50000"/>
                  </a:schemeClr>
                </a:solidFill>
              </a:rPr>
              <a:t>Source:  Adapted from U.S. Patent 8,329,967</a:t>
            </a:r>
          </a:p>
        </p:txBody>
      </p:sp>
    </p:spTree>
    <p:extLst>
      <p:ext uri="{BB962C8B-B14F-4D97-AF65-F5344CB8AC3E}">
        <p14:creationId xmlns:p14="http://schemas.microsoft.com/office/powerpoint/2010/main" val="36632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72750"/>
              </p:ext>
            </p:extLst>
          </p:nvPr>
        </p:nvGraphicFramePr>
        <p:xfrm>
          <a:off x="465137" y="1104901"/>
          <a:ext cx="8254237" cy="348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01">
                  <a:extLst>
                    <a:ext uri="{9D8B030D-6E8A-4147-A177-3AD203B41FA5}">
                      <a16:colId xmlns:a16="http://schemas.microsoft.com/office/drawing/2014/main" val="3006200366"/>
                    </a:ext>
                  </a:extLst>
                </a:gridCol>
                <a:gridCol w="1120406">
                  <a:extLst>
                    <a:ext uri="{9D8B030D-6E8A-4147-A177-3AD203B41FA5}">
                      <a16:colId xmlns:a16="http://schemas.microsoft.com/office/drawing/2014/main" val="1052850465"/>
                    </a:ext>
                  </a:extLst>
                </a:gridCol>
                <a:gridCol w="1120406">
                  <a:extLst>
                    <a:ext uri="{9D8B030D-6E8A-4147-A177-3AD203B41FA5}">
                      <a16:colId xmlns:a16="http://schemas.microsoft.com/office/drawing/2014/main" val="3472017631"/>
                    </a:ext>
                  </a:extLst>
                </a:gridCol>
                <a:gridCol w="1120406">
                  <a:extLst>
                    <a:ext uri="{9D8B030D-6E8A-4147-A177-3AD203B41FA5}">
                      <a16:colId xmlns:a16="http://schemas.microsoft.com/office/drawing/2014/main" val="823480783"/>
                    </a:ext>
                  </a:extLst>
                </a:gridCol>
                <a:gridCol w="1120406">
                  <a:extLst>
                    <a:ext uri="{9D8B030D-6E8A-4147-A177-3AD203B41FA5}">
                      <a16:colId xmlns:a16="http://schemas.microsoft.com/office/drawing/2014/main" val="2175736704"/>
                    </a:ext>
                  </a:extLst>
                </a:gridCol>
                <a:gridCol w="1120406">
                  <a:extLst>
                    <a:ext uri="{9D8B030D-6E8A-4147-A177-3AD203B41FA5}">
                      <a16:colId xmlns:a16="http://schemas.microsoft.com/office/drawing/2014/main" val="3327319388"/>
                    </a:ext>
                  </a:extLst>
                </a:gridCol>
                <a:gridCol w="1120406">
                  <a:extLst>
                    <a:ext uri="{9D8B030D-6E8A-4147-A177-3AD203B41FA5}">
                      <a16:colId xmlns:a16="http://schemas.microsoft.com/office/drawing/2014/main" val="2507471986"/>
                    </a:ext>
                  </a:extLst>
                </a:gridCol>
              </a:tblGrid>
              <a:tr h="63020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 marL="45720" marR="457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Soybean</a:t>
                      </a:r>
                      <a:r>
                        <a:rPr lang="en-US" baseline="0" dirty="0"/>
                        <a:t> Oil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DCO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</a:t>
                      </a:r>
                    </a:p>
                    <a:p>
                      <a:pPr algn="ctr"/>
                      <a:r>
                        <a:rPr lang="en-US" dirty="0"/>
                        <a:t>Tallow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Poultry</a:t>
                      </a:r>
                    </a:p>
                    <a:p>
                      <a:pPr algn="ctr"/>
                      <a:r>
                        <a:rPr lang="en-US" dirty="0"/>
                        <a:t>Fat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Pork</a:t>
                      </a:r>
                      <a:br>
                        <a:rPr lang="en-US" dirty="0"/>
                      </a:br>
                      <a:r>
                        <a:rPr lang="en-US" dirty="0"/>
                        <a:t>Grease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UCO</a:t>
                      </a:r>
                      <a:endParaRPr lang="en-US" baseline="-250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53596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Sp.Gr</a:t>
                      </a:r>
                      <a:r>
                        <a:rPr lang="en-US" sz="1200" dirty="0"/>
                        <a:t>. @ 15°C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dirty="0"/>
                        <a:t>0.92 – 0.93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0.92 (25°C)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0.86</a:t>
                      </a:r>
                      <a:r>
                        <a:rPr lang="en-US" sz="1200" baseline="0" dirty="0"/>
                        <a:t> (100°C)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0.86 (100°C)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0.88</a:t>
                      </a:r>
                      <a:r>
                        <a:rPr lang="en-US" sz="1200" baseline="0" dirty="0"/>
                        <a:t> – 0.</a:t>
                      </a:r>
                      <a:r>
                        <a:rPr lang="en-US" sz="1200" dirty="0"/>
                        <a:t>92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44000800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Sulfur (ppmw)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– 1300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67533231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/>
                        <a:t>Nitrogen (ppmw)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25 - 152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34159523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/>
                        <a:t>Chlorides (ppmw)</a:t>
                      </a:r>
                    </a:p>
                  </a:txBody>
                  <a:tcPr marL="45720" marR="4572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…Samples need to be analyzed…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488091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/>
                        <a:t>FFA</a:t>
                      </a:r>
                      <a:r>
                        <a:rPr lang="en-US" sz="1200" baseline="0" dirty="0"/>
                        <a:t> (</a:t>
                      </a:r>
                      <a:r>
                        <a:rPr lang="en-US" sz="1200" baseline="0" dirty="0" err="1"/>
                        <a:t>wt</a:t>
                      </a:r>
                      <a:r>
                        <a:rPr lang="en-US" sz="1200" baseline="0" dirty="0"/>
                        <a:t>%)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 0.05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9 - 12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1 - 35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1 - 4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97797572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/>
                        <a:t>TAN</a:t>
                      </a:r>
                      <a:r>
                        <a:rPr lang="en-US" sz="1200" baseline="0" dirty="0"/>
                        <a:t> (mg KOH/g)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19 - 23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r>
                        <a:rPr lang="en-US" sz="1200" baseline="0" dirty="0"/>
                        <a:t> - 10</a:t>
                      </a:r>
                      <a:endParaRPr lang="en-US" sz="12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13760993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/>
                        <a:t>Iodine</a:t>
                      </a:r>
                      <a:r>
                        <a:rPr lang="en-US" sz="1200" baseline="0" dirty="0"/>
                        <a:t> Value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112 - 130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38 - 45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58 - 67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50 - 77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52000017"/>
                  </a:ext>
                </a:extLst>
              </a:tr>
              <a:tr h="297077">
                <a:tc>
                  <a:txBody>
                    <a:bodyPr/>
                    <a:lstStyle/>
                    <a:p>
                      <a:r>
                        <a:rPr lang="en-US" sz="1200" dirty="0"/>
                        <a:t>Viscosity 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cSt</a:t>
                      </a:r>
                      <a:r>
                        <a:rPr lang="en-US" sz="1200" baseline="0" dirty="0"/>
                        <a:t> @ T)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 (25°C)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 – 56</a:t>
                      </a:r>
                      <a:r>
                        <a:rPr lang="en-US" sz="1200" baseline="0" dirty="0"/>
                        <a:t> (40°C)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  <a:r>
                        <a:rPr lang="en-US" sz="1200" baseline="0" dirty="0"/>
                        <a:t> – 49 (40°C)</a:t>
                      </a:r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10368954"/>
                  </a:ext>
                </a:extLst>
              </a:tr>
              <a:tr h="319989">
                <a:tc>
                  <a:txBody>
                    <a:bodyPr/>
                    <a:lstStyle/>
                    <a:p>
                      <a:r>
                        <a:rPr lang="en-US" sz="1200" dirty="0"/>
                        <a:t>Pour</a:t>
                      </a:r>
                      <a:r>
                        <a:rPr lang="en-US" sz="1200" baseline="0" dirty="0"/>
                        <a:t> Point (°F)</a:t>
                      </a:r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3 - 10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14 - 23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80 - 95</a:t>
                      </a:r>
                      <a:endParaRPr lang="en-US" sz="12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70 - 80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80 - 86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094721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Renewable Feedstocks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323681" y="2439299"/>
            <a:ext cx="178024" cy="137565"/>
          </a:xfrm>
          <a:custGeom>
            <a:avLst/>
            <a:gdLst>
              <a:gd name="connsiteX0" fmla="*/ 178024 w 178024"/>
              <a:gd name="connsiteY0" fmla="*/ 0 h 137565"/>
              <a:gd name="connsiteX1" fmla="*/ 0 w 178024"/>
              <a:gd name="connsiteY1" fmla="*/ 137565 h 13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024" h="137565">
                <a:moveTo>
                  <a:pt x="178024" y="0"/>
                </a:moveTo>
                <a:lnTo>
                  <a:pt x="0" y="137565"/>
                </a:lnTo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075" y="1734821"/>
            <a:ext cx="8213724" cy="158160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417" y="2952750"/>
            <a:ext cx="5704383" cy="33855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Impact Heat Transfer, Hydraulics, Storage, and Winterization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713101-05C3-42F2-96CE-0D3B2EBB9005}"/>
              </a:ext>
            </a:extLst>
          </p:cNvPr>
          <p:cNvSpPr txBox="1"/>
          <p:nvPr/>
        </p:nvSpPr>
        <p:spPr>
          <a:xfrm>
            <a:off x="2629313" y="140871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0B516-B08D-4929-B67D-FA13489BB809}"/>
              </a:ext>
            </a:extLst>
          </p:cNvPr>
          <p:cNvSpPr txBox="1"/>
          <p:nvPr/>
        </p:nvSpPr>
        <p:spPr>
          <a:xfrm>
            <a:off x="3848513" y="127783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BAF08C-54BD-434B-8F52-67F6AB48E4BB}"/>
              </a:ext>
            </a:extLst>
          </p:cNvPr>
          <p:cNvSpPr txBox="1"/>
          <p:nvPr/>
        </p:nvSpPr>
        <p:spPr>
          <a:xfrm>
            <a:off x="4951646" y="1374634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(1,2,6)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4768F-8CF6-45C1-B421-F6A7FD9389D0}"/>
              </a:ext>
            </a:extLst>
          </p:cNvPr>
          <p:cNvSpPr txBox="1"/>
          <p:nvPr/>
        </p:nvSpPr>
        <p:spPr>
          <a:xfrm>
            <a:off x="6000919" y="1398270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(1,2,6)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22BB2F-E431-4BB1-B75B-42CAEA2B4618}"/>
              </a:ext>
            </a:extLst>
          </p:cNvPr>
          <p:cNvSpPr txBox="1"/>
          <p:nvPr/>
        </p:nvSpPr>
        <p:spPr>
          <a:xfrm>
            <a:off x="7246060" y="1352550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(1,2)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7D6AF-75E6-44D3-971A-6CB967DDF0AE}"/>
              </a:ext>
            </a:extLst>
          </p:cNvPr>
          <p:cNvSpPr txBox="1"/>
          <p:nvPr/>
        </p:nvSpPr>
        <p:spPr>
          <a:xfrm>
            <a:off x="8286919" y="1200150"/>
            <a:ext cx="476081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00" baseline="30000" dirty="0">
                <a:solidFill>
                  <a:schemeClr val="bg1"/>
                </a:solidFill>
              </a:rPr>
              <a:t>(3,4)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36916F-803F-4676-BF6F-D1ACF8CCE4E2}"/>
              </a:ext>
            </a:extLst>
          </p:cNvPr>
          <p:cNvSpPr/>
          <p:nvPr/>
        </p:nvSpPr>
        <p:spPr>
          <a:xfrm>
            <a:off x="455698" y="3323002"/>
            <a:ext cx="8254237" cy="122995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10488C5-490D-425A-868D-FE67776CD10B}"/>
              </a:ext>
            </a:extLst>
          </p:cNvPr>
          <p:cNvSpPr txBox="1">
            <a:spLocks/>
          </p:cNvSpPr>
          <p:nvPr/>
        </p:nvSpPr>
        <p:spPr bwMode="auto">
          <a:xfrm>
            <a:off x="1219200" y="4598670"/>
            <a:ext cx="7772400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Sources:  (1) Bailey’s Industrial Oil and Fat Products, 7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          (2) Food Processing – Principles and Applications, 2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(3) Bioresource Technology 100 (2009) 5796-5801.         (4) Vegetable Oils in Food Technology:  Composition, Properties and Uses, 2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ed.(5) </a:t>
            </a:r>
            <a:r>
              <a:rPr lang="en-US" altLang="en-US" sz="1000" i="1" kern="0" dirty="0" err="1">
                <a:solidFill>
                  <a:schemeClr val="bg1">
                    <a:lumMod val="50000"/>
                  </a:schemeClr>
                </a:solidFill>
              </a:rPr>
              <a:t>InKemia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SDS:  Distillers Corn Oil (v1.0)  (6) Chemical technology and analysis of oils, fats, and waxes, 3</a:t>
            </a:r>
            <a:r>
              <a:rPr lang="en-US" altLang="en-US" sz="1000" i="1" kern="0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ed.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endParaRPr lang="en-US" altLang="en-US" sz="10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4FF8C73-BF9E-424D-8EFA-FF9EFBE4A246}"/>
              </a:ext>
            </a:extLst>
          </p:cNvPr>
          <p:cNvSpPr/>
          <p:nvPr/>
        </p:nvSpPr>
        <p:spPr>
          <a:xfrm flipH="1">
            <a:off x="5067299" y="60126"/>
            <a:ext cx="3939205" cy="1089448"/>
          </a:xfrm>
          <a:custGeom>
            <a:avLst/>
            <a:gdLst>
              <a:gd name="connsiteX0" fmla="*/ 234107 w 3939205"/>
              <a:gd name="connsiteY0" fmla="*/ 1083118 h 1089448"/>
              <a:gd name="connsiteX1" fmla="*/ 402482 w 3939205"/>
              <a:gd name="connsiteY1" fmla="*/ 874692 h 1089448"/>
              <a:gd name="connsiteX2" fmla="*/ 1822446 w 3939205"/>
              <a:gd name="connsiteY2" fmla="*/ 1523 h 1089448"/>
              <a:gd name="connsiteX3" fmla="*/ 3227662 w 3939205"/>
              <a:gd name="connsiteY3" fmla="*/ 125600 h 1089448"/>
              <a:gd name="connsiteX4" fmla="*/ 2185000 w 3939205"/>
              <a:gd name="connsiteY4" fmla="*/ 1086181 h 1089448"/>
              <a:gd name="connsiteX5" fmla="*/ 963534 w 3939205"/>
              <a:gd name="connsiteY5" fmla="*/ 1013024 h 1089448"/>
              <a:gd name="connsiteX6" fmla="*/ 606115 w 3939205"/>
              <a:gd name="connsiteY6" fmla="*/ 1047370 h 1089448"/>
              <a:gd name="connsiteX7" fmla="*/ 234107 w 3939205"/>
              <a:gd name="connsiteY7" fmla="*/ 1083118 h 108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9205" h="1089448" fill="none" extrusionOk="0">
                <a:moveTo>
                  <a:pt x="234107" y="1083118"/>
                </a:moveTo>
                <a:cubicBezTo>
                  <a:pt x="275903" y="1026849"/>
                  <a:pt x="328019" y="978572"/>
                  <a:pt x="402482" y="874692"/>
                </a:cubicBezTo>
                <a:cubicBezTo>
                  <a:pt x="-421676" y="558739"/>
                  <a:pt x="295193" y="-29027"/>
                  <a:pt x="1822446" y="1523"/>
                </a:cubicBezTo>
                <a:cubicBezTo>
                  <a:pt x="2369237" y="-25465"/>
                  <a:pt x="2813458" y="-3887"/>
                  <a:pt x="3227662" y="125600"/>
                </a:cubicBezTo>
                <a:cubicBezTo>
                  <a:pt x="4649739" y="538173"/>
                  <a:pt x="3885611" y="865607"/>
                  <a:pt x="2185000" y="1086181"/>
                </a:cubicBezTo>
                <a:cubicBezTo>
                  <a:pt x="1801173" y="1084854"/>
                  <a:pt x="1389410" y="1039209"/>
                  <a:pt x="963534" y="1013024"/>
                </a:cubicBezTo>
                <a:cubicBezTo>
                  <a:pt x="837786" y="1012183"/>
                  <a:pt x="780901" y="1017799"/>
                  <a:pt x="606115" y="1047370"/>
                </a:cubicBezTo>
                <a:cubicBezTo>
                  <a:pt x="431329" y="1076941"/>
                  <a:pt x="412721" y="1081885"/>
                  <a:pt x="234107" y="1083118"/>
                </a:cubicBezTo>
                <a:close/>
              </a:path>
              <a:path w="3939205" h="1089448" stroke="0" extrusionOk="0">
                <a:moveTo>
                  <a:pt x="234107" y="1083118"/>
                </a:moveTo>
                <a:cubicBezTo>
                  <a:pt x="316346" y="994323"/>
                  <a:pt x="339239" y="949315"/>
                  <a:pt x="402482" y="874692"/>
                </a:cubicBezTo>
                <a:cubicBezTo>
                  <a:pt x="-475628" y="472684"/>
                  <a:pt x="348352" y="-68624"/>
                  <a:pt x="1822446" y="1523"/>
                </a:cubicBezTo>
                <a:cubicBezTo>
                  <a:pt x="2306142" y="-63058"/>
                  <a:pt x="2756197" y="87043"/>
                  <a:pt x="3227662" y="125600"/>
                </a:cubicBezTo>
                <a:cubicBezTo>
                  <a:pt x="4457765" y="372735"/>
                  <a:pt x="4053203" y="974707"/>
                  <a:pt x="2185000" y="1086181"/>
                </a:cubicBezTo>
                <a:cubicBezTo>
                  <a:pt x="1695420" y="1146850"/>
                  <a:pt x="1326795" y="1031702"/>
                  <a:pt x="963534" y="1013024"/>
                </a:cubicBezTo>
                <a:cubicBezTo>
                  <a:pt x="892270" y="1012847"/>
                  <a:pt x="684463" y="1031381"/>
                  <a:pt x="613409" y="1046669"/>
                </a:cubicBezTo>
                <a:cubicBezTo>
                  <a:pt x="542355" y="1061957"/>
                  <a:pt x="331370" y="1086727"/>
                  <a:pt x="234107" y="10831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98101394">
                  <a:prstGeom prst="wedgeEllipseCallout">
                    <a:avLst>
                      <a:gd name="adj1" fmla="val -44057"/>
                      <a:gd name="adj2" fmla="val 494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7EC8DB3-350B-4B38-81E5-930577EFC517}"/>
              </a:ext>
            </a:extLst>
          </p:cNvPr>
          <p:cNvSpPr txBox="1">
            <a:spLocks/>
          </p:cNvSpPr>
          <p:nvPr/>
        </p:nvSpPr>
        <p:spPr bwMode="white">
          <a:xfrm>
            <a:off x="4891706" y="127565"/>
            <a:ext cx="4251960" cy="9809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 algn="ctr"/>
            <a:r>
              <a:rPr lang="en-US" dirty="0">
                <a:solidFill>
                  <a:schemeClr val="bg1"/>
                </a:solidFill>
              </a:rPr>
              <a:t>This is heavy stuff</a:t>
            </a:r>
          </a:p>
        </p:txBody>
      </p:sp>
    </p:spTree>
    <p:extLst>
      <p:ext uri="{BB962C8B-B14F-4D97-AF65-F5344CB8AC3E}">
        <p14:creationId xmlns:p14="http://schemas.microsoft.com/office/powerpoint/2010/main" val="6297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0" indent="-1828800" algn="l"/>
            <a:r>
              <a:rPr lang="en-US" dirty="0"/>
              <a:t>Sulfur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028523" y="4604393"/>
            <a:ext cx="4128003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520700" indent="-52070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Sources:  (1) U.S. Patent Application 2019/0359901.</a:t>
            </a:r>
            <a:b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 (2) CARB LCFS Tier 2 Pathway Application No. B0054.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B1E49D-6AE2-4424-893D-41ABFD2EE577}"/>
              </a:ext>
            </a:extLst>
          </p:cNvPr>
          <p:cNvSpPr txBox="1">
            <a:spLocks/>
          </p:cNvSpPr>
          <p:nvPr/>
        </p:nvSpPr>
        <p:spPr>
          <a:xfrm>
            <a:off x="4114800" y="2412206"/>
            <a:ext cx="4800600" cy="202043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Facility integrated with refinery</a:t>
            </a:r>
          </a:p>
          <a:p>
            <a:pPr lvl="2"/>
            <a:r>
              <a:rPr lang="en-US" sz="1400" dirty="0"/>
              <a:t>Sources:</a:t>
            </a:r>
          </a:p>
          <a:p>
            <a:pPr marL="914400" lvl="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400" dirty="0"/>
              <a:t>Sour water from another hydroprocessing unit</a:t>
            </a:r>
            <a:r>
              <a:rPr lang="en-US" sz="1400" baseline="30000" dirty="0"/>
              <a:t>(1)</a:t>
            </a:r>
          </a:p>
          <a:p>
            <a:pPr marL="914400" lvl="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400" dirty="0"/>
              <a:t>Refinery hydrogen stream containing H</a:t>
            </a:r>
            <a:r>
              <a:rPr lang="en-US" sz="1400" baseline="-25000" dirty="0"/>
              <a:t>2</a:t>
            </a:r>
            <a:r>
              <a:rPr lang="en-US" sz="1400" dirty="0"/>
              <a:t>S</a:t>
            </a:r>
            <a:r>
              <a:rPr lang="en-US" sz="1400" baseline="30000" dirty="0"/>
              <a:t>(2)</a:t>
            </a:r>
          </a:p>
          <a:p>
            <a:pPr lvl="2"/>
            <a:r>
              <a:rPr lang="en-US" sz="1400" dirty="0"/>
              <a:t>Disposal:  Sulfur plant</a:t>
            </a:r>
          </a:p>
          <a:p>
            <a:pPr marL="914400" lvl="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400" dirty="0"/>
              <a:t>Challenge:  Comingled CO</a:t>
            </a:r>
            <a:r>
              <a:rPr lang="en-US" sz="1400" baseline="-25000" dirty="0"/>
              <a:t>2</a:t>
            </a:r>
            <a:r>
              <a:rPr lang="en-US" sz="1400" dirty="0"/>
              <a:t> may detrimentally impact required Reaction Furnace temperature.</a:t>
            </a:r>
          </a:p>
          <a:p>
            <a:pPr lvl="3"/>
            <a:endParaRPr lang="en-US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068CA15-75B6-4B1D-86BC-7647E1DA197D}"/>
              </a:ext>
            </a:extLst>
          </p:cNvPr>
          <p:cNvSpPr/>
          <p:nvPr/>
        </p:nvSpPr>
        <p:spPr>
          <a:xfrm flipH="1">
            <a:off x="4953446" y="87978"/>
            <a:ext cx="3571159" cy="1089448"/>
          </a:xfrm>
          <a:custGeom>
            <a:avLst/>
            <a:gdLst>
              <a:gd name="connsiteX0" fmla="*/ 9035 w 3571159"/>
              <a:gd name="connsiteY0" fmla="*/ -9086 h 1089448"/>
              <a:gd name="connsiteX1" fmla="*/ 421976 w 3571159"/>
              <a:gd name="connsiteY1" fmla="*/ 42367 h 1089448"/>
              <a:gd name="connsiteX2" fmla="*/ 803152 w 3571159"/>
              <a:gd name="connsiteY2" fmla="*/ 89862 h 1089448"/>
              <a:gd name="connsiteX3" fmla="*/ 1999763 w 3571159"/>
              <a:gd name="connsiteY3" fmla="*/ 3933 h 1089448"/>
              <a:gd name="connsiteX4" fmla="*/ 2993634 w 3571159"/>
              <a:gd name="connsiteY4" fmla="*/ 945852 h 1089448"/>
              <a:gd name="connsiteX5" fmla="*/ 1638788 w 3571159"/>
              <a:gd name="connsiteY5" fmla="*/ 1087605 h 1089448"/>
              <a:gd name="connsiteX6" fmla="*/ 316144 w 3571159"/>
              <a:gd name="connsiteY6" fmla="*/ 235257 h 1089448"/>
              <a:gd name="connsiteX7" fmla="*/ 9035 w 3571159"/>
              <a:gd name="connsiteY7" fmla="*/ -9086 h 108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1159" h="1089448" fill="none" extrusionOk="0">
                <a:moveTo>
                  <a:pt x="9035" y="-9086"/>
                </a:moveTo>
                <a:cubicBezTo>
                  <a:pt x="130341" y="18140"/>
                  <a:pt x="318780" y="47567"/>
                  <a:pt x="421976" y="42367"/>
                </a:cubicBezTo>
                <a:cubicBezTo>
                  <a:pt x="525172" y="37167"/>
                  <a:pt x="656618" y="55911"/>
                  <a:pt x="803152" y="89862"/>
                </a:cubicBezTo>
                <a:cubicBezTo>
                  <a:pt x="1221806" y="43273"/>
                  <a:pt x="1622568" y="6654"/>
                  <a:pt x="1999763" y="3933"/>
                </a:cubicBezTo>
                <a:cubicBezTo>
                  <a:pt x="3630026" y="144625"/>
                  <a:pt x="3954433" y="556109"/>
                  <a:pt x="2993634" y="945852"/>
                </a:cubicBezTo>
                <a:cubicBezTo>
                  <a:pt x="2624464" y="1032858"/>
                  <a:pt x="2205611" y="1109403"/>
                  <a:pt x="1638788" y="1087605"/>
                </a:cubicBezTo>
                <a:cubicBezTo>
                  <a:pt x="313519" y="1021418"/>
                  <a:pt x="-480917" y="615891"/>
                  <a:pt x="316144" y="235257"/>
                </a:cubicBezTo>
                <a:cubicBezTo>
                  <a:pt x="180386" y="124461"/>
                  <a:pt x="154837" y="114333"/>
                  <a:pt x="9035" y="-9086"/>
                </a:cubicBezTo>
                <a:close/>
              </a:path>
              <a:path w="3571159" h="1089448" stroke="0" extrusionOk="0">
                <a:moveTo>
                  <a:pt x="9035" y="-9086"/>
                </a:moveTo>
                <a:cubicBezTo>
                  <a:pt x="96478" y="-364"/>
                  <a:pt x="225443" y="24601"/>
                  <a:pt x="382270" y="37420"/>
                </a:cubicBezTo>
                <a:cubicBezTo>
                  <a:pt x="539097" y="50239"/>
                  <a:pt x="602883" y="47500"/>
                  <a:pt x="803152" y="89862"/>
                </a:cubicBezTo>
                <a:cubicBezTo>
                  <a:pt x="1160283" y="-37703"/>
                  <a:pt x="1571819" y="-27945"/>
                  <a:pt x="1999763" y="3933"/>
                </a:cubicBezTo>
                <a:cubicBezTo>
                  <a:pt x="3565257" y="71522"/>
                  <a:pt x="4130740" y="512776"/>
                  <a:pt x="2993634" y="945852"/>
                </a:cubicBezTo>
                <a:cubicBezTo>
                  <a:pt x="2637090" y="1061120"/>
                  <a:pt x="2133581" y="1129823"/>
                  <a:pt x="1638788" y="1087605"/>
                </a:cubicBezTo>
                <a:cubicBezTo>
                  <a:pt x="319715" y="963301"/>
                  <a:pt x="-378070" y="536072"/>
                  <a:pt x="316144" y="235257"/>
                </a:cubicBezTo>
                <a:cubicBezTo>
                  <a:pt x="164677" y="138254"/>
                  <a:pt x="147558" y="87692"/>
                  <a:pt x="9035" y="-908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98101394">
                  <a:prstGeom prst="wedgeEllipseCallout">
                    <a:avLst>
                      <a:gd name="adj1" fmla="val -49747"/>
                      <a:gd name="adj2" fmla="val -5083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5355-4EDD-4007-B476-E38F8BAAAD27}"/>
              </a:ext>
            </a:extLst>
          </p:cNvPr>
          <p:cNvSpPr txBox="1">
            <a:spLocks/>
          </p:cNvSpPr>
          <p:nvPr/>
        </p:nvSpPr>
        <p:spPr bwMode="white">
          <a:xfrm>
            <a:off x="4838261" y="29008"/>
            <a:ext cx="3666308" cy="8547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0" indent="-1828800" algn="ctr"/>
            <a:r>
              <a:rPr lang="en-US" dirty="0" err="1">
                <a:solidFill>
                  <a:schemeClr val="bg1"/>
                </a:solidFill>
              </a:rPr>
              <a:t>Gotta</a:t>
            </a:r>
            <a:r>
              <a:rPr lang="en-US" dirty="0">
                <a:solidFill>
                  <a:schemeClr val="bg1"/>
                </a:solidFill>
              </a:rPr>
              <a:t> have it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77233A-59F1-4EBA-AB43-ABDCB02438B9}"/>
              </a:ext>
            </a:extLst>
          </p:cNvPr>
          <p:cNvSpPr txBox="1">
            <a:spLocks/>
          </p:cNvSpPr>
          <p:nvPr/>
        </p:nvSpPr>
        <p:spPr>
          <a:xfrm>
            <a:off x="457200" y="2412206"/>
            <a:ext cx="4114800" cy="2061686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Standalone facility</a:t>
            </a:r>
          </a:p>
          <a:p>
            <a:pPr lvl="2"/>
            <a:r>
              <a:rPr lang="en-US" sz="1400" dirty="0"/>
              <a:t>Source:  Sulfiding agent</a:t>
            </a:r>
          </a:p>
          <a:p>
            <a:pPr marL="914400" lvl="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400" dirty="0"/>
              <a:t>(e.g., DMDS or TBPS)</a:t>
            </a:r>
          </a:p>
          <a:p>
            <a:pPr lvl="2"/>
            <a:r>
              <a:rPr lang="en-US" sz="1400" dirty="0"/>
              <a:t>Disposal:</a:t>
            </a:r>
          </a:p>
          <a:p>
            <a:pPr marL="914400" lvl="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400" dirty="0"/>
              <a:t>Iron scavenger</a:t>
            </a:r>
          </a:p>
          <a:p>
            <a:pPr marL="914400" lvl="4">
              <a:buNone/>
            </a:pPr>
            <a:r>
              <a:rPr lang="en-US" sz="1400" i="1" dirty="0"/>
              <a:t>	Caustic scrubbing uneconomical</a:t>
            </a:r>
            <a:br>
              <a:rPr lang="en-US" sz="1400" i="1" dirty="0"/>
            </a:br>
            <a:r>
              <a:rPr lang="en-US" sz="1400" i="1" dirty="0"/>
              <a:t>due to high CO</a:t>
            </a:r>
            <a:r>
              <a:rPr lang="en-US" sz="1400" i="1" baseline="-25000" dirty="0"/>
              <a:t>2</a:t>
            </a:r>
            <a:r>
              <a:rPr lang="en-US" sz="1400" i="1" dirty="0"/>
              <a:t> content</a:t>
            </a:r>
          </a:p>
          <a:p>
            <a:pPr marL="914400" lvl="3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400" dirty="0"/>
              <a:t>Wastewater treatment</a:t>
            </a:r>
            <a:br>
              <a:rPr lang="en-US" sz="1800" dirty="0"/>
            </a:b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091C59-E1E7-4C7B-90F1-915D044E4F65}"/>
              </a:ext>
            </a:extLst>
          </p:cNvPr>
          <p:cNvSpPr txBox="1">
            <a:spLocks/>
          </p:cNvSpPr>
          <p:nvPr/>
        </p:nvSpPr>
        <p:spPr>
          <a:xfrm>
            <a:off x="466344" y="1143000"/>
            <a:ext cx="7086600" cy="1902142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Sulfur content of most feeds is quite low</a:t>
            </a:r>
          </a:p>
          <a:p>
            <a:pPr lvl="1"/>
            <a:r>
              <a:rPr lang="en-US" sz="1800" dirty="0"/>
              <a:t>Metal-</a:t>
            </a:r>
            <a:r>
              <a:rPr lang="en-US" sz="1800" dirty="0" err="1"/>
              <a:t>sulfided</a:t>
            </a:r>
            <a:r>
              <a:rPr lang="en-US" sz="1800" dirty="0"/>
              <a:t> HDO catalysts need H</a:t>
            </a:r>
            <a:r>
              <a:rPr lang="en-US" sz="1800" baseline="-25000" dirty="0"/>
              <a:t>2</a:t>
            </a:r>
            <a:r>
              <a:rPr lang="en-US" sz="1800" dirty="0"/>
              <a:t>S to avoid reduction</a:t>
            </a:r>
          </a:p>
          <a:p>
            <a:pPr lvl="1"/>
            <a:r>
              <a:rPr lang="en-US" sz="1800" dirty="0"/>
              <a:t>H</a:t>
            </a:r>
            <a:r>
              <a:rPr lang="en-US" sz="1800" baseline="-25000" dirty="0"/>
              <a:t>2</a:t>
            </a:r>
            <a:r>
              <a:rPr lang="en-US" sz="1800" dirty="0"/>
              <a:t>S is comingled with CO and CO</a:t>
            </a:r>
            <a:r>
              <a:rPr lang="en-US" sz="1800" baseline="-25000" dirty="0"/>
              <a:t>2</a:t>
            </a:r>
            <a:endParaRPr lang="en-US" sz="1800" dirty="0"/>
          </a:p>
          <a:p>
            <a:r>
              <a:rPr lang="en-US" sz="2000" dirty="0"/>
              <a:t>Sulfur Management</a:t>
            </a:r>
          </a:p>
          <a:p>
            <a:pPr marL="3397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Steam</a:t>
            </a:r>
          </a:p>
          <a:p>
            <a:pPr lvl="1"/>
            <a:r>
              <a:rPr lang="en-US" dirty="0"/>
              <a:t>Demand</a:t>
            </a:r>
          </a:p>
          <a:p>
            <a:pPr lvl="2"/>
            <a:r>
              <a:rPr lang="en-US" dirty="0"/>
              <a:t>Needed for feedstock unloading, storage, and handling (seasonal variation)</a:t>
            </a:r>
          </a:p>
          <a:p>
            <a:pPr lvl="2"/>
            <a:r>
              <a:rPr lang="en-US" dirty="0"/>
              <a:t>Turbine drivers – depending on the source of electric power</a:t>
            </a:r>
          </a:p>
          <a:p>
            <a:pPr lvl="1"/>
            <a:r>
              <a:rPr lang="en-US" dirty="0"/>
              <a:t>Supply</a:t>
            </a:r>
          </a:p>
          <a:p>
            <a:pPr lvl="2"/>
            <a:r>
              <a:rPr lang="en-US" dirty="0"/>
              <a:t>Hydrogen plant</a:t>
            </a:r>
          </a:p>
          <a:p>
            <a:pPr lvl="2"/>
            <a:r>
              <a:rPr lang="en-US" dirty="0"/>
              <a:t>Waste heat production</a:t>
            </a:r>
          </a:p>
          <a:p>
            <a:r>
              <a:rPr lang="en-US" dirty="0"/>
              <a:t>Hydrogen</a:t>
            </a:r>
          </a:p>
          <a:p>
            <a:pPr lvl="1"/>
            <a:r>
              <a:rPr lang="en-US" dirty="0"/>
              <a:t>Accommodate feedstock and production variability</a:t>
            </a:r>
          </a:p>
          <a:p>
            <a:pPr lvl="2"/>
            <a:r>
              <a:rPr lang="en-US" dirty="0"/>
              <a:t>Inter-related with steam production</a:t>
            </a:r>
          </a:p>
          <a:p>
            <a:r>
              <a:rPr lang="en-US" dirty="0"/>
              <a:t>Flare</a:t>
            </a:r>
          </a:p>
          <a:p>
            <a:pPr lvl="1"/>
            <a:r>
              <a:rPr lang="en-US" dirty="0"/>
              <a:t>Automatic depressurization likely needed for </a:t>
            </a:r>
            <a:r>
              <a:rPr lang="en-US" dirty="0" err="1"/>
              <a:t>hydroisomerization</a:t>
            </a:r>
            <a:r>
              <a:rPr lang="en-US" dirty="0"/>
              <a:t> catalyst</a:t>
            </a:r>
          </a:p>
          <a:p>
            <a:pPr lvl="2"/>
            <a:r>
              <a:rPr lang="en-US" dirty="0"/>
              <a:t>Due to runaway potential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515A912-BD18-4A84-AAAE-C73EFF5D49C1}"/>
              </a:ext>
            </a:extLst>
          </p:cNvPr>
          <p:cNvSpPr/>
          <p:nvPr/>
        </p:nvSpPr>
        <p:spPr>
          <a:xfrm flipH="1">
            <a:off x="1802671" y="238632"/>
            <a:ext cx="5982789" cy="1021935"/>
          </a:xfrm>
          <a:custGeom>
            <a:avLst/>
            <a:gdLst>
              <a:gd name="connsiteX0" fmla="*/ 355557 w 5982789"/>
              <a:gd name="connsiteY0" fmla="*/ 1015998 h 1021935"/>
              <a:gd name="connsiteX1" fmla="*/ 611282 w 5982789"/>
              <a:gd name="connsiteY1" fmla="*/ 820487 h 1021935"/>
              <a:gd name="connsiteX2" fmla="*/ 2905312 w 5982789"/>
              <a:gd name="connsiteY2" fmla="*/ 211 h 1021935"/>
              <a:gd name="connsiteX3" fmla="*/ 4892405 w 5982789"/>
              <a:gd name="connsiteY3" fmla="*/ 116445 h 1021935"/>
              <a:gd name="connsiteX4" fmla="*/ 3117562 w 5982789"/>
              <a:gd name="connsiteY4" fmla="*/ 1021480 h 1021935"/>
              <a:gd name="connsiteX5" fmla="*/ 1463396 w 5982789"/>
              <a:gd name="connsiteY5" fmla="*/ 950246 h 1021935"/>
              <a:gd name="connsiteX6" fmla="*/ 920555 w 5982789"/>
              <a:gd name="connsiteY6" fmla="*/ 982464 h 1021935"/>
              <a:gd name="connsiteX7" fmla="*/ 355557 w 5982789"/>
              <a:gd name="connsiteY7" fmla="*/ 1015998 h 10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2789" h="1021935" fill="none" extrusionOk="0">
                <a:moveTo>
                  <a:pt x="355557" y="1015998"/>
                </a:moveTo>
                <a:cubicBezTo>
                  <a:pt x="442108" y="963947"/>
                  <a:pt x="486325" y="909849"/>
                  <a:pt x="611282" y="820487"/>
                </a:cubicBezTo>
                <a:cubicBezTo>
                  <a:pt x="-658776" y="536235"/>
                  <a:pt x="583829" y="-218640"/>
                  <a:pt x="2905312" y="211"/>
                </a:cubicBezTo>
                <a:cubicBezTo>
                  <a:pt x="3653500" y="-14325"/>
                  <a:pt x="4282965" y="-55151"/>
                  <a:pt x="4892405" y="116445"/>
                </a:cubicBezTo>
                <a:cubicBezTo>
                  <a:pt x="7073801" y="492319"/>
                  <a:pt x="5841449" y="891103"/>
                  <a:pt x="3117562" y="1021480"/>
                </a:cubicBezTo>
                <a:cubicBezTo>
                  <a:pt x="2655775" y="984732"/>
                  <a:pt x="2008929" y="973693"/>
                  <a:pt x="1463396" y="950246"/>
                </a:cubicBezTo>
                <a:cubicBezTo>
                  <a:pt x="1226196" y="972048"/>
                  <a:pt x="1032655" y="949636"/>
                  <a:pt x="920555" y="982464"/>
                </a:cubicBezTo>
                <a:cubicBezTo>
                  <a:pt x="808455" y="1015292"/>
                  <a:pt x="584377" y="1005821"/>
                  <a:pt x="355557" y="1015998"/>
                </a:cubicBezTo>
                <a:close/>
              </a:path>
              <a:path w="5982789" h="1021935" stroke="0" extrusionOk="0">
                <a:moveTo>
                  <a:pt x="355557" y="1015998"/>
                </a:moveTo>
                <a:cubicBezTo>
                  <a:pt x="450092" y="963091"/>
                  <a:pt x="517581" y="910329"/>
                  <a:pt x="611282" y="820487"/>
                </a:cubicBezTo>
                <a:cubicBezTo>
                  <a:pt x="-615717" y="277893"/>
                  <a:pt x="532633" y="-63183"/>
                  <a:pt x="2905312" y="211"/>
                </a:cubicBezTo>
                <a:cubicBezTo>
                  <a:pt x="3606971" y="-48877"/>
                  <a:pt x="4279892" y="73382"/>
                  <a:pt x="4892405" y="116445"/>
                </a:cubicBezTo>
                <a:cubicBezTo>
                  <a:pt x="6748556" y="267814"/>
                  <a:pt x="6047357" y="922748"/>
                  <a:pt x="3117562" y="1021480"/>
                </a:cubicBezTo>
                <a:cubicBezTo>
                  <a:pt x="2503050" y="1051071"/>
                  <a:pt x="1952960" y="908907"/>
                  <a:pt x="1463396" y="950246"/>
                </a:cubicBezTo>
                <a:cubicBezTo>
                  <a:pt x="1350184" y="979789"/>
                  <a:pt x="1064019" y="973033"/>
                  <a:pt x="931633" y="981807"/>
                </a:cubicBezTo>
                <a:cubicBezTo>
                  <a:pt x="799247" y="990581"/>
                  <a:pt x="592040" y="976812"/>
                  <a:pt x="355557" y="101599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698101394">
                  <a:prstGeom prst="wedgeEllipseCallout">
                    <a:avLst>
                      <a:gd name="adj1" fmla="val -44057"/>
                      <a:gd name="adj2" fmla="val 494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Utilities    </a:t>
            </a:r>
            <a:r>
              <a:rPr lang="en-US" sz="2400" b="1" dirty="0">
                <a:solidFill>
                  <a:schemeClr val="bg1"/>
                </a:solidFill>
              </a:rPr>
              <a:t>THE CHALLENGES OF GOING SOLO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400" cy="167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D0567-7E81-443B-BE8B-2DA394F07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B5CDCCDD-1867-4AB4-9D39-D2D924EB6B41}"/>
              </a:ext>
            </a:extLst>
          </p:cNvPr>
          <p:cNvSpPr txBox="1">
            <a:spLocks/>
          </p:cNvSpPr>
          <p:nvPr/>
        </p:nvSpPr>
        <p:spPr bwMode="white">
          <a:xfrm>
            <a:off x="457200" y="0"/>
            <a:ext cx="8229600" cy="9809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Safety Topic</a:t>
            </a:r>
            <a:br>
              <a:rPr lang="en-US" sz="2400" dirty="0"/>
            </a:br>
            <a:r>
              <a:rPr lang="en-US" dirty="0"/>
              <a:t>Thermal Fatigue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DAD38-924D-48D6-B93E-6AC85FED22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523875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E5218041-0455-43C9-827F-FB66E3643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4242" r="32751" b="37794"/>
          <a:stretch/>
        </p:blipFill>
        <p:spPr>
          <a:xfrm>
            <a:off x="0" y="-19050"/>
            <a:ext cx="9144000" cy="5162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41DFFF-4021-40DB-9EED-93A7F8BF5EE4}"/>
              </a:ext>
            </a:extLst>
          </p:cNvPr>
          <p:cNvSpPr/>
          <p:nvPr/>
        </p:nvSpPr>
        <p:spPr>
          <a:xfrm>
            <a:off x="1806" y="-21734"/>
            <a:ext cx="9144000" cy="516523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571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2" name="Straight Connector 476">
            <a:extLst>
              <a:ext uri="{FF2B5EF4-FFF2-40B4-BE49-F238E27FC236}">
                <a16:creationId xmlns:a16="http://schemas.microsoft.com/office/drawing/2014/main" id="{AB45FA0D-F853-4CAA-BD25-35345FE1EB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539598" y="3409288"/>
            <a:ext cx="246318" cy="219567"/>
          </a:xfrm>
          <a:prstGeom prst="lin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Straight Connector 475">
            <a:extLst>
              <a:ext uri="{FF2B5EF4-FFF2-40B4-BE49-F238E27FC236}">
                <a16:creationId xmlns:a16="http://schemas.microsoft.com/office/drawing/2014/main" id="{BA0858DA-7861-44FE-950D-A20D7AAC397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775807" y="3413365"/>
            <a:ext cx="246318" cy="219567"/>
          </a:xfrm>
          <a:prstGeom prst="lin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FD72407-91CF-408D-8480-59AA864BE5E2}"/>
              </a:ext>
            </a:extLst>
          </p:cNvPr>
          <p:cNvGrpSpPr/>
          <p:nvPr/>
        </p:nvGrpSpPr>
        <p:grpSpPr>
          <a:xfrm>
            <a:off x="2601117" y="1159234"/>
            <a:ext cx="4713081" cy="3063217"/>
            <a:chOff x="2503467" y="1162050"/>
            <a:chExt cx="4713081" cy="3063217"/>
          </a:xfrm>
        </p:grpSpPr>
        <p:grpSp>
          <p:nvGrpSpPr>
            <p:cNvPr id="11" name="Group 431">
              <a:extLst>
                <a:ext uri="{FF2B5EF4-FFF2-40B4-BE49-F238E27FC236}">
                  <a16:creationId xmlns:a16="http://schemas.microsoft.com/office/drawing/2014/main" id="{8281BCD9-FF6D-4061-AF66-286B7E38BDE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2503467" y="2419878"/>
              <a:ext cx="3304291" cy="239803"/>
              <a:chOff x="2574356" y="3076575"/>
              <a:chExt cx="4596892" cy="280119"/>
            </a:xfrm>
          </p:grpSpPr>
          <p:grpSp>
            <p:nvGrpSpPr>
              <p:cNvPr id="12" name="Group 497">
                <a:extLst>
                  <a:ext uri="{FF2B5EF4-FFF2-40B4-BE49-F238E27FC236}">
                    <a16:creationId xmlns:a16="http://schemas.microsoft.com/office/drawing/2014/main" id="{270CE41A-FBDB-4E13-8F01-6682A9895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2635819" cy="270594"/>
                <a:chOff x="2574356" y="3076575"/>
                <a:chExt cx="2635819" cy="270594"/>
              </a:xfrm>
            </p:grpSpPr>
            <p:grpSp>
              <p:nvGrpSpPr>
                <p:cNvPr id="24" name="Group 513">
                  <a:extLst>
                    <a:ext uri="{FF2B5EF4-FFF2-40B4-BE49-F238E27FC236}">
                      <a16:creationId xmlns:a16="http://schemas.microsoft.com/office/drawing/2014/main" id="{F250001B-BA1C-4B44-9E68-7384D41E63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32" name="Group 521">
                    <a:extLst>
                      <a:ext uri="{FF2B5EF4-FFF2-40B4-BE49-F238E27FC236}">
                        <a16:creationId xmlns:a16="http://schemas.microsoft.com/office/drawing/2014/main" id="{5845F161-E994-4CF8-A197-6B74732784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6" name="Straight Connector 525">
                      <a:extLst>
                        <a:ext uri="{FF2B5EF4-FFF2-40B4-BE49-F238E27FC236}">
                          <a16:creationId xmlns:a16="http://schemas.microsoft.com/office/drawing/2014/main" id="{D38CD141-D180-47BB-82DA-920022D4E34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" name="Straight Connector 526">
                      <a:extLst>
                        <a:ext uri="{FF2B5EF4-FFF2-40B4-BE49-F238E27FC236}">
                          <a16:creationId xmlns:a16="http://schemas.microsoft.com/office/drawing/2014/main" id="{52B82903-E5E8-4BF1-B989-55135AE204D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3" name="Group 522">
                    <a:extLst>
                      <a:ext uri="{FF2B5EF4-FFF2-40B4-BE49-F238E27FC236}">
                        <a16:creationId xmlns:a16="http://schemas.microsoft.com/office/drawing/2014/main" id="{D70E9FCA-0C64-41D4-A56C-20BD320FC1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4" name="Straight Connector 523">
                      <a:extLst>
                        <a:ext uri="{FF2B5EF4-FFF2-40B4-BE49-F238E27FC236}">
                          <a16:creationId xmlns:a16="http://schemas.microsoft.com/office/drawing/2014/main" id="{3592CC9C-B8C2-42DD-BDD4-9421686A3749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5" name="Straight Connector 524">
                      <a:extLst>
                        <a:ext uri="{FF2B5EF4-FFF2-40B4-BE49-F238E27FC236}">
                          <a16:creationId xmlns:a16="http://schemas.microsoft.com/office/drawing/2014/main" id="{990AC136-A11C-4DCD-843F-2075F67F8AC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5" name="Group 514">
                  <a:extLst>
                    <a:ext uri="{FF2B5EF4-FFF2-40B4-BE49-F238E27FC236}">
                      <a16:creationId xmlns:a16="http://schemas.microsoft.com/office/drawing/2014/main" id="{9918E4B1-9F9B-49D5-97D3-A647B405A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4044" y="3081512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26" name="Group 515">
                    <a:extLst>
                      <a:ext uri="{FF2B5EF4-FFF2-40B4-BE49-F238E27FC236}">
                        <a16:creationId xmlns:a16="http://schemas.microsoft.com/office/drawing/2014/main" id="{79A2ED77-1D52-47BC-BEAD-7F7FC871AA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0" name="Straight Connector 519">
                      <a:extLst>
                        <a:ext uri="{FF2B5EF4-FFF2-40B4-BE49-F238E27FC236}">
                          <a16:creationId xmlns:a16="http://schemas.microsoft.com/office/drawing/2014/main" id="{8233D9CD-797E-4BBA-91FF-9A3C05DF2A0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" name="Straight Connector 520">
                      <a:extLst>
                        <a:ext uri="{FF2B5EF4-FFF2-40B4-BE49-F238E27FC236}">
                          <a16:creationId xmlns:a16="http://schemas.microsoft.com/office/drawing/2014/main" id="{0235B6F5-49BE-4036-973D-E15FD3D056A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" name="Group 516">
                    <a:extLst>
                      <a:ext uri="{FF2B5EF4-FFF2-40B4-BE49-F238E27FC236}">
                        <a16:creationId xmlns:a16="http://schemas.microsoft.com/office/drawing/2014/main" id="{168F93F4-612E-4BE2-AD5C-F835BA52E1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8" name="Straight Connector 517">
                      <a:extLst>
                        <a:ext uri="{FF2B5EF4-FFF2-40B4-BE49-F238E27FC236}">
                          <a16:creationId xmlns:a16="http://schemas.microsoft.com/office/drawing/2014/main" id="{36CF1C7B-1579-4070-8217-9E3BF65A9C6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" name="Straight Connector 518">
                      <a:extLst>
                        <a:ext uri="{FF2B5EF4-FFF2-40B4-BE49-F238E27FC236}">
                          <a16:creationId xmlns:a16="http://schemas.microsoft.com/office/drawing/2014/main" id="{2994FF0C-6D52-48E5-805B-F577C17FDB4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13" name="Group 498">
                <a:extLst>
                  <a:ext uri="{FF2B5EF4-FFF2-40B4-BE49-F238E27FC236}">
                    <a16:creationId xmlns:a16="http://schemas.microsoft.com/office/drawing/2014/main" id="{7E246A05-E579-4FA2-86E8-CF2C28DBB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0273" y="3090515"/>
                <a:ext cx="1980975" cy="266179"/>
                <a:chOff x="2574356" y="3076575"/>
                <a:chExt cx="1980975" cy="266179"/>
              </a:xfrm>
            </p:grpSpPr>
            <p:grpSp>
              <p:nvGrpSpPr>
                <p:cNvPr id="14" name="Group 499">
                  <a:extLst>
                    <a:ext uri="{FF2B5EF4-FFF2-40B4-BE49-F238E27FC236}">
                      <a16:creationId xmlns:a16="http://schemas.microsoft.com/office/drawing/2014/main" id="{FB69C5D3-7BC1-459A-8E5E-DD611306C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18" name="Group 507">
                    <a:extLst>
                      <a:ext uri="{FF2B5EF4-FFF2-40B4-BE49-F238E27FC236}">
                        <a16:creationId xmlns:a16="http://schemas.microsoft.com/office/drawing/2014/main" id="{86F8C94C-51B3-4A63-957F-7C74A78D5C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2" name="Straight Connector 511">
                      <a:extLst>
                        <a:ext uri="{FF2B5EF4-FFF2-40B4-BE49-F238E27FC236}">
                          <a16:creationId xmlns:a16="http://schemas.microsoft.com/office/drawing/2014/main" id="{1A0795A9-6E53-43B3-A3F3-EB1600102CF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" name="Straight Connector 512">
                      <a:extLst>
                        <a:ext uri="{FF2B5EF4-FFF2-40B4-BE49-F238E27FC236}">
                          <a16:creationId xmlns:a16="http://schemas.microsoft.com/office/drawing/2014/main" id="{428511A1-5C98-45CA-9366-ADDDE1CD4E1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" name="Group 508">
                    <a:extLst>
                      <a:ext uri="{FF2B5EF4-FFF2-40B4-BE49-F238E27FC236}">
                        <a16:creationId xmlns:a16="http://schemas.microsoft.com/office/drawing/2014/main" id="{B73A49C4-73BA-4240-B7D2-151E72A86C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0" name="Straight Connector 509">
                      <a:extLst>
                        <a:ext uri="{FF2B5EF4-FFF2-40B4-BE49-F238E27FC236}">
                          <a16:creationId xmlns:a16="http://schemas.microsoft.com/office/drawing/2014/main" id="{1CDE3FFA-705C-420C-B82D-06A7DCDEF47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" name="Straight Connector 510">
                      <a:extLst>
                        <a:ext uri="{FF2B5EF4-FFF2-40B4-BE49-F238E27FC236}">
                          <a16:creationId xmlns:a16="http://schemas.microsoft.com/office/drawing/2014/main" id="{023E3C75-6199-4FC1-982D-3736FA7398F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5" name="Group 501">
                  <a:extLst>
                    <a:ext uri="{FF2B5EF4-FFF2-40B4-BE49-F238E27FC236}">
                      <a16:creationId xmlns:a16="http://schemas.microsoft.com/office/drawing/2014/main" id="{B621E8C6-0601-4D8C-959E-C89E97235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4043" y="3081512"/>
                  <a:ext cx="671288" cy="261242"/>
                  <a:chOff x="2574356" y="3076575"/>
                  <a:chExt cx="671287" cy="261242"/>
                </a:xfrm>
              </p:grpSpPr>
              <p:cxnSp>
                <p:nvCxnSpPr>
                  <p:cNvPr id="16" name="Straight Connector 505">
                    <a:extLst>
                      <a:ext uri="{FF2B5EF4-FFF2-40B4-BE49-F238E27FC236}">
                        <a16:creationId xmlns:a16="http://schemas.microsoft.com/office/drawing/2014/main" id="{A5BBBFA8-2886-44BB-B1B9-46C68DD3505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Straight Connector 506">
                    <a:extLst>
                      <a:ext uri="{FF2B5EF4-FFF2-40B4-BE49-F238E27FC236}">
                        <a16:creationId xmlns:a16="http://schemas.microsoft.com/office/drawing/2014/main" id="{30F30241-BA65-46A4-B3F5-3A82D41BB0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38" name="Group 467">
              <a:extLst>
                <a:ext uri="{FF2B5EF4-FFF2-40B4-BE49-F238E27FC236}">
                  <a16:creationId xmlns:a16="http://schemas.microsoft.com/office/drawing/2014/main" id="{90B589B1-A043-4D44-9E46-8D7911BDF51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324422" y="3416345"/>
              <a:ext cx="1894652" cy="231649"/>
              <a:chOff x="2574356" y="3076575"/>
              <a:chExt cx="2635819" cy="270594"/>
            </a:xfrm>
          </p:grpSpPr>
          <p:grpSp>
            <p:nvGrpSpPr>
              <p:cNvPr id="39" name="Group 483">
                <a:extLst>
                  <a:ext uri="{FF2B5EF4-FFF2-40B4-BE49-F238E27FC236}">
                    <a16:creationId xmlns:a16="http://schemas.microsoft.com/office/drawing/2014/main" id="{752E4123-C6F0-4F2D-AAB6-6E6DA4338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47" name="Group 491">
                  <a:extLst>
                    <a:ext uri="{FF2B5EF4-FFF2-40B4-BE49-F238E27FC236}">
                      <a16:creationId xmlns:a16="http://schemas.microsoft.com/office/drawing/2014/main" id="{8C550066-CB89-47E9-B01F-F0254DFAB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51" name="Straight Connector 495">
                    <a:extLst>
                      <a:ext uri="{FF2B5EF4-FFF2-40B4-BE49-F238E27FC236}">
                        <a16:creationId xmlns:a16="http://schemas.microsoft.com/office/drawing/2014/main" id="{11511E13-032A-4CD9-9212-61006DEE81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" name="Straight Connector 496">
                    <a:extLst>
                      <a:ext uri="{FF2B5EF4-FFF2-40B4-BE49-F238E27FC236}">
                        <a16:creationId xmlns:a16="http://schemas.microsoft.com/office/drawing/2014/main" id="{32EE4FE1-6EAB-4F6A-BB97-B4CD722C31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8" name="Group 492">
                  <a:extLst>
                    <a:ext uri="{FF2B5EF4-FFF2-40B4-BE49-F238E27FC236}">
                      <a16:creationId xmlns:a16="http://schemas.microsoft.com/office/drawing/2014/main" id="{AB40B21F-B464-49AD-A3BC-FC77719C5C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9" name="Straight Connector 493">
                    <a:extLst>
                      <a:ext uri="{FF2B5EF4-FFF2-40B4-BE49-F238E27FC236}">
                        <a16:creationId xmlns:a16="http://schemas.microsoft.com/office/drawing/2014/main" id="{07CB015E-D62E-4099-B9C1-CE46BF8035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" name="Straight Connector 494">
                    <a:extLst>
                      <a:ext uri="{FF2B5EF4-FFF2-40B4-BE49-F238E27FC236}">
                        <a16:creationId xmlns:a16="http://schemas.microsoft.com/office/drawing/2014/main" id="{6A44E52F-EA52-46CB-87F9-0E13DBE3B7B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40" name="Group 484">
                <a:extLst>
                  <a:ext uri="{FF2B5EF4-FFF2-40B4-BE49-F238E27FC236}">
                    <a16:creationId xmlns:a16="http://schemas.microsoft.com/office/drawing/2014/main" id="{812385D5-D490-4BBC-85DB-A645431C4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4044" y="3081512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41" name="Group 485">
                  <a:extLst>
                    <a:ext uri="{FF2B5EF4-FFF2-40B4-BE49-F238E27FC236}">
                      <a16:creationId xmlns:a16="http://schemas.microsoft.com/office/drawing/2014/main" id="{9424E0A8-933E-4433-A994-2B97A47857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5" name="Straight Connector 489">
                    <a:extLst>
                      <a:ext uri="{FF2B5EF4-FFF2-40B4-BE49-F238E27FC236}">
                        <a16:creationId xmlns:a16="http://schemas.microsoft.com/office/drawing/2014/main" id="{1BBE1E12-95BB-4847-B1DD-81C259EB25E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Straight Connector 490">
                    <a:extLst>
                      <a:ext uri="{FF2B5EF4-FFF2-40B4-BE49-F238E27FC236}">
                        <a16:creationId xmlns:a16="http://schemas.microsoft.com/office/drawing/2014/main" id="{C57F9762-6770-42C3-89DE-FC5E0691A9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" name="Group 486">
                  <a:extLst>
                    <a:ext uri="{FF2B5EF4-FFF2-40B4-BE49-F238E27FC236}">
                      <a16:creationId xmlns:a16="http://schemas.microsoft.com/office/drawing/2014/main" id="{9EB289B2-AF43-4A42-A6BF-4ACB2E3D4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3" name="Straight Connector 487">
                    <a:extLst>
                      <a:ext uri="{FF2B5EF4-FFF2-40B4-BE49-F238E27FC236}">
                        <a16:creationId xmlns:a16="http://schemas.microsoft.com/office/drawing/2014/main" id="{25BD1F0D-F0C4-42F7-8932-240E871A1FC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88">
                    <a:extLst>
                      <a:ext uri="{FF2B5EF4-FFF2-40B4-BE49-F238E27FC236}">
                        <a16:creationId xmlns:a16="http://schemas.microsoft.com/office/drawing/2014/main" id="{8B2509C7-27EF-4AE9-9445-3726E5D09B4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53" name="Group 469">
              <a:extLst>
                <a:ext uri="{FF2B5EF4-FFF2-40B4-BE49-F238E27FC236}">
                  <a16:creationId xmlns:a16="http://schemas.microsoft.com/office/drawing/2014/main" id="{BE50084B-EE02-4CDC-B420-E69FA383E27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385491" y="3408637"/>
              <a:ext cx="953236" cy="227423"/>
              <a:chOff x="2574356" y="3076575"/>
              <a:chExt cx="1326131" cy="265657"/>
            </a:xfrm>
          </p:grpSpPr>
          <p:grpSp>
            <p:nvGrpSpPr>
              <p:cNvPr id="54" name="Group 477">
                <a:extLst>
                  <a:ext uri="{FF2B5EF4-FFF2-40B4-BE49-F238E27FC236}">
                    <a16:creationId xmlns:a16="http://schemas.microsoft.com/office/drawing/2014/main" id="{88812393-8B5B-44B5-A5D4-6A282ED90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58" name="Straight Connector 481">
                  <a:extLst>
                    <a:ext uri="{FF2B5EF4-FFF2-40B4-BE49-F238E27FC236}">
                      <a16:creationId xmlns:a16="http://schemas.microsoft.com/office/drawing/2014/main" id="{2730615F-CA77-4581-8602-588BB1EE74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Straight Connector 482">
                  <a:extLst>
                    <a:ext uri="{FF2B5EF4-FFF2-40B4-BE49-F238E27FC236}">
                      <a16:creationId xmlns:a16="http://schemas.microsoft.com/office/drawing/2014/main" id="{28611389-079D-4470-BF1B-6AA894C5FE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5" name="Group 478">
                <a:extLst>
                  <a:ext uri="{FF2B5EF4-FFF2-40B4-BE49-F238E27FC236}">
                    <a16:creationId xmlns:a16="http://schemas.microsoft.com/office/drawing/2014/main" id="{C19CC2FD-490E-4829-8D7C-12F429263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9200" y="3080990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56" name="Straight Connector 479">
                  <a:extLst>
                    <a:ext uri="{FF2B5EF4-FFF2-40B4-BE49-F238E27FC236}">
                      <a16:creationId xmlns:a16="http://schemas.microsoft.com/office/drawing/2014/main" id="{3FAFF5B5-FC73-4388-A684-64FA19CE0D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Straight Connector 480">
                  <a:extLst>
                    <a:ext uri="{FF2B5EF4-FFF2-40B4-BE49-F238E27FC236}">
                      <a16:creationId xmlns:a16="http://schemas.microsoft.com/office/drawing/2014/main" id="{F90C35FA-8122-494C-98D3-74AE8CB4CFB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" name="Group 471">
              <a:extLst>
                <a:ext uri="{FF2B5EF4-FFF2-40B4-BE49-F238E27FC236}">
                  <a16:creationId xmlns:a16="http://schemas.microsoft.com/office/drawing/2014/main" id="{17AD005A-5DBB-4C0B-AF0D-BA36E2537EB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14783" y="3408191"/>
              <a:ext cx="482528" cy="223643"/>
              <a:chOff x="2574356" y="3076575"/>
              <a:chExt cx="671288" cy="261241"/>
            </a:xfrm>
          </p:grpSpPr>
          <p:cxnSp>
            <p:nvCxnSpPr>
              <p:cNvPr id="61" name="Straight Connector 475">
                <a:extLst>
                  <a:ext uri="{FF2B5EF4-FFF2-40B4-BE49-F238E27FC236}">
                    <a16:creationId xmlns:a16="http://schemas.microsoft.com/office/drawing/2014/main" id="{76CDB184-87A4-45DA-8FA2-45A7191254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4356" y="3076575"/>
                <a:ext cx="342675" cy="256480"/>
              </a:xfrm>
              <a:prstGeom prst="line">
                <a:avLst/>
              </a:prstGeom>
              <a:noFill/>
              <a:ln w="22225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476">
                <a:extLst>
                  <a:ext uri="{FF2B5EF4-FFF2-40B4-BE49-F238E27FC236}">
                    <a16:creationId xmlns:a16="http://schemas.microsoft.com/office/drawing/2014/main" id="{A1EF25A2-129F-4045-BB26-E6EF5D1A65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02968" y="3081337"/>
                <a:ext cx="342675" cy="256480"/>
              </a:xfrm>
              <a:prstGeom prst="line">
                <a:avLst/>
              </a:prstGeom>
              <a:noFill/>
              <a:ln w="22225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Group 437">
              <a:extLst>
                <a:ext uri="{FF2B5EF4-FFF2-40B4-BE49-F238E27FC236}">
                  <a16:creationId xmlns:a16="http://schemas.microsoft.com/office/drawing/2014/main" id="{4A0B12A4-D0C1-456B-A5C9-3FA3BED652D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4356943" y="1496648"/>
              <a:ext cx="1894653" cy="231650"/>
              <a:chOff x="2574356" y="3076575"/>
              <a:chExt cx="2635819" cy="270594"/>
            </a:xfrm>
          </p:grpSpPr>
          <p:grpSp>
            <p:nvGrpSpPr>
              <p:cNvPr id="64" name="Group 453">
                <a:extLst>
                  <a:ext uri="{FF2B5EF4-FFF2-40B4-BE49-F238E27FC236}">
                    <a16:creationId xmlns:a16="http://schemas.microsoft.com/office/drawing/2014/main" id="{D77EFA84-5B32-43B9-8090-8E73386B7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72" name="Group 461">
                  <a:extLst>
                    <a:ext uri="{FF2B5EF4-FFF2-40B4-BE49-F238E27FC236}">
                      <a16:creationId xmlns:a16="http://schemas.microsoft.com/office/drawing/2014/main" id="{0FF16218-15C4-4C91-AE2A-912D61BAE2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6" name="Straight Connector 465">
                    <a:extLst>
                      <a:ext uri="{FF2B5EF4-FFF2-40B4-BE49-F238E27FC236}">
                        <a16:creationId xmlns:a16="http://schemas.microsoft.com/office/drawing/2014/main" id="{F7EB21D8-D807-4B21-90D0-1E1238D832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" name="Straight Connector 466">
                    <a:extLst>
                      <a:ext uri="{FF2B5EF4-FFF2-40B4-BE49-F238E27FC236}">
                        <a16:creationId xmlns:a16="http://schemas.microsoft.com/office/drawing/2014/main" id="{522FB75B-5569-4090-BCB6-A02E3F30B66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3" name="Group 462">
                  <a:extLst>
                    <a:ext uri="{FF2B5EF4-FFF2-40B4-BE49-F238E27FC236}">
                      <a16:creationId xmlns:a16="http://schemas.microsoft.com/office/drawing/2014/main" id="{8603AEA8-6736-48A5-B609-68D5AA5AD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4" name="Straight Connector 463">
                    <a:extLst>
                      <a:ext uri="{FF2B5EF4-FFF2-40B4-BE49-F238E27FC236}">
                        <a16:creationId xmlns:a16="http://schemas.microsoft.com/office/drawing/2014/main" id="{C8B5A0C1-B2E7-4A3E-86D3-6F6DAC64143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5" name="Straight Connector 464">
                    <a:extLst>
                      <a:ext uri="{FF2B5EF4-FFF2-40B4-BE49-F238E27FC236}">
                        <a16:creationId xmlns:a16="http://schemas.microsoft.com/office/drawing/2014/main" id="{B35FDA9A-2F93-4E65-ABCB-CED033E3575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65" name="Group 454">
                <a:extLst>
                  <a:ext uri="{FF2B5EF4-FFF2-40B4-BE49-F238E27FC236}">
                    <a16:creationId xmlns:a16="http://schemas.microsoft.com/office/drawing/2014/main" id="{04DE1535-22BA-4E64-B195-7A57DA77C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4044" y="3081512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66" name="Group 455">
                  <a:extLst>
                    <a:ext uri="{FF2B5EF4-FFF2-40B4-BE49-F238E27FC236}">
                      <a16:creationId xmlns:a16="http://schemas.microsoft.com/office/drawing/2014/main" id="{28B204EC-5547-4539-9645-109A24B441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0" name="Straight Connector 459">
                    <a:extLst>
                      <a:ext uri="{FF2B5EF4-FFF2-40B4-BE49-F238E27FC236}">
                        <a16:creationId xmlns:a16="http://schemas.microsoft.com/office/drawing/2014/main" id="{CC30E8D1-6EE4-4ED7-9D7D-EE778281D18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1" name="Straight Connector 460">
                    <a:extLst>
                      <a:ext uri="{FF2B5EF4-FFF2-40B4-BE49-F238E27FC236}">
                        <a16:creationId xmlns:a16="http://schemas.microsoft.com/office/drawing/2014/main" id="{9FC61D40-7282-469B-B8EC-46B75CF2BB6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7" name="Group 456">
                  <a:extLst>
                    <a:ext uri="{FF2B5EF4-FFF2-40B4-BE49-F238E27FC236}">
                      <a16:creationId xmlns:a16="http://schemas.microsoft.com/office/drawing/2014/main" id="{E786CB03-267E-4CA6-96DC-82798DE38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68" name="Straight Connector 457">
                    <a:extLst>
                      <a:ext uri="{FF2B5EF4-FFF2-40B4-BE49-F238E27FC236}">
                        <a16:creationId xmlns:a16="http://schemas.microsoft.com/office/drawing/2014/main" id="{DA2EF224-902E-4326-B835-8834AA56EA5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9" name="Straight Connector 458">
                    <a:extLst>
                      <a:ext uri="{FF2B5EF4-FFF2-40B4-BE49-F238E27FC236}">
                        <a16:creationId xmlns:a16="http://schemas.microsoft.com/office/drawing/2014/main" id="{E89F3164-4191-4290-9AE6-775B3AE349B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78" name="Group 439">
              <a:extLst>
                <a:ext uri="{FF2B5EF4-FFF2-40B4-BE49-F238E27FC236}">
                  <a16:creationId xmlns:a16="http://schemas.microsoft.com/office/drawing/2014/main" id="{AACFA115-3AC8-4E2C-8958-839A99BF58A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3418013" y="1508583"/>
              <a:ext cx="953236" cy="227422"/>
              <a:chOff x="2574356" y="3076575"/>
              <a:chExt cx="1326131" cy="265657"/>
            </a:xfrm>
          </p:grpSpPr>
          <p:grpSp>
            <p:nvGrpSpPr>
              <p:cNvPr id="79" name="Group 447">
                <a:extLst>
                  <a:ext uri="{FF2B5EF4-FFF2-40B4-BE49-F238E27FC236}">
                    <a16:creationId xmlns:a16="http://schemas.microsoft.com/office/drawing/2014/main" id="{766A6213-8ACD-4433-8FE6-EE2E89496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83" name="Straight Connector 451">
                  <a:extLst>
                    <a:ext uri="{FF2B5EF4-FFF2-40B4-BE49-F238E27FC236}">
                      <a16:creationId xmlns:a16="http://schemas.microsoft.com/office/drawing/2014/main" id="{63A74C9E-2C93-4110-8F98-870E8C383E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Straight Connector 452">
                  <a:extLst>
                    <a:ext uri="{FF2B5EF4-FFF2-40B4-BE49-F238E27FC236}">
                      <a16:creationId xmlns:a16="http://schemas.microsoft.com/office/drawing/2014/main" id="{27D92CD7-8DEB-49D4-810F-6BE5A96C55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0" name="Group 448">
                <a:extLst>
                  <a:ext uri="{FF2B5EF4-FFF2-40B4-BE49-F238E27FC236}">
                    <a16:creationId xmlns:a16="http://schemas.microsoft.com/office/drawing/2014/main" id="{185539E3-FFD4-4746-9BFD-F18313149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9200" y="3080990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81" name="Straight Connector 449">
                  <a:extLst>
                    <a:ext uri="{FF2B5EF4-FFF2-40B4-BE49-F238E27FC236}">
                      <a16:creationId xmlns:a16="http://schemas.microsoft.com/office/drawing/2014/main" id="{187C83C5-A30E-4C8C-B825-6F571F149F0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Straight Connector 450">
                  <a:extLst>
                    <a:ext uri="{FF2B5EF4-FFF2-40B4-BE49-F238E27FC236}">
                      <a16:creationId xmlns:a16="http://schemas.microsoft.com/office/drawing/2014/main" id="{30418E8B-C8ED-472C-A375-B2505B3877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85" name="Straight Connector 434">
              <a:extLst>
                <a:ext uri="{FF2B5EF4-FFF2-40B4-BE49-F238E27FC236}">
                  <a16:creationId xmlns:a16="http://schemas.microsoft.com/office/drawing/2014/main" id="{716193A6-24CE-48F5-B843-7CF9588A6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585461" y="2558599"/>
              <a:ext cx="201978" cy="180042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435">
              <a:extLst>
                <a:ext uri="{FF2B5EF4-FFF2-40B4-BE49-F238E27FC236}">
                  <a16:creationId xmlns:a16="http://schemas.microsoft.com/office/drawing/2014/main" id="{371F4A12-0D46-45F3-A8C7-7C0812E4F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769664" y="3511634"/>
              <a:ext cx="201977" cy="180043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436">
              <a:extLst>
                <a:ext uri="{FF2B5EF4-FFF2-40B4-BE49-F238E27FC236}">
                  <a16:creationId xmlns:a16="http://schemas.microsoft.com/office/drawing/2014/main" id="{C40DB17D-B2AD-4371-AED8-11D88B75E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166221" y="3511634"/>
              <a:ext cx="201977" cy="180043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466">
              <a:extLst>
                <a:ext uri="{FF2B5EF4-FFF2-40B4-BE49-F238E27FC236}">
                  <a16:creationId xmlns:a16="http://schemas.microsoft.com/office/drawing/2014/main" id="{1B88A33E-2CFA-4BF5-983A-7C2BA70A33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98697" y="2393442"/>
              <a:ext cx="321194" cy="23572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496">
              <a:extLst>
                <a:ext uri="{FF2B5EF4-FFF2-40B4-BE49-F238E27FC236}">
                  <a16:creationId xmlns:a16="http://schemas.microsoft.com/office/drawing/2014/main" id="{CEC7EADA-07B6-4F36-B38D-A434D24BBE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13794" y="3428716"/>
              <a:ext cx="339928" cy="231500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FBD8E65-985D-4E65-950C-600A9DA64A22}"/>
                </a:ext>
              </a:extLst>
            </p:cNvPr>
            <p:cNvSpPr/>
            <p:nvPr/>
          </p:nvSpPr>
          <p:spPr>
            <a:xfrm>
              <a:off x="6886375" y="1676799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57E66DA-508D-4A07-8ED6-035754AB2D34}"/>
                </a:ext>
              </a:extLst>
            </p:cNvPr>
            <p:cNvSpPr/>
            <p:nvPr/>
          </p:nvSpPr>
          <p:spPr>
            <a:xfrm>
              <a:off x="6473500" y="2506893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B67372-1C9A-4BA6-BD49-E426E482F47D}"/>
                </a:ext>
              </a:extLst>
            </p:cNvPr>
            <p:cNvSpPr/>
            <p:nvPr/>
          </p:nvSpPr>
          <p:spPr>
            <a:xfrm>
              <a:off x="6098308" y="1810850"/>
              <a:ext cx="138000" cy="175432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61B05AA-EF2E-46A3-B9C6-17CDB2895B39}"/>
                </a:ext>
              </a:extLst>
            </p:cNvPr>
            <p:cNvSpPr/>
            <p:nvPr/>
          </p:nvSpPr>
          <p:spPr>
            <a:xfrm>
              <a:off x="6883105" y="3336981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2B57CE2-E8AF-4508-BF7E-010493F06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0061" y="2058807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DBD2625-0785-4963-9E52-6D280CD00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765" y="2058807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466">
              <a:extLst>
                <a:ext uri="{FF2B5EF4-FFF2-40B4-BE49-F238E27FC236}">
                  <a16:creationId xmlns:a16="http://schemas.microsoft.com/office/drawing/2014/main" id="{4216C7FA-EFC5-4092-BB7F-B73F7AE52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195765" y="2389365"/>
              <a:ext cx="192361" cy="15209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35B6DA2-A902-46EC-A681-3580EA465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0089" y="3667863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BBDE590-01F3-43C2-8F77-0CDAB4B6AA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5793" y="3667863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466">
              <a:extLst>
                <a:ext uri="{FF2B5EF4-FFF2-40B4-BE49-F238E27FC236}">
                  <a16:creationId xmlns:a16="http://schemas.microsoft.com/office/drawing/2014/main" id="{829DF19A-64D5-49BC-A17A-62A21C8BE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21737" y="3518271"/>
              <a:ext cx="192361" cy="15209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FF72929-E988-4979-8A0B-C5152AD80554}"/>
                </a:ext>
              </a:extLst>
            </p:cNvPr>
            <p:cNvCxnSpPr/>
            <p:nvPr/>
          </p:nvCxnSpPr>
          <p:spPr>
            <a:xfrm flipH="1">
              <a:off x="6737819" y="2600162"/>
              <a:ext cx="262228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F087DD-0FA1-4C1E-B26C-684A3BF4378A}"/>
                </a:ext>
              </a:extLst>
            </p:cNvPr>
            <p:cNvSpPr/>
            <p:nvPr/>
          </p:nvSpPr>
          <p:spPr>
            <a:xfrm>
              <a:off x="6242616" y="1162050"/>
              <a:ext cx="340519" cy="547688"/>
            </a:xfrm>
            <a:custGeom>
              <a:avLst/>
              <a:gdLst>
                <a:gd name="connsiteX0" fmla="*/ 0 w 340519"/>
                <a:gd name="connsiteY0" fmla="*/ 547688 h 547688"/>
                <a:gd name="connsiteX1" fmla="*/ 338138 w 340519"/>
                <a:gd name="connsiteY1" fmla="*/ 316706 h 547688"/>
                <a:gd name="connsiteX2" fmla="*/ 340519 w 340519"/>
                <a:gd name="connsiteY2" fmla="*/ 0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519" h="547688">
                  <a:moveTo>
                    <a:pt x="0" y="547688"/>
                  </a:moveTo>
                  <a:lnTo>
                    <a:pt x="338138" y="316706"/>
                  </a:lnTo>
                  <a:cubicBezTo>
                    <a:pt x="338932" y="211137"/>
                    <a:pt x="339725" y="105569"/>
                    <a:pt x="340519" y="0"/>
                  </a:cubicBezTo>
                </a:path>
              </a:pathLst>
            </a:cu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A8EF607-BDCA-4C37-8C93-B85728DEFBA5}"/>
                </a:ext>
              </a:extLst>
            </p:cNvPr>
            <p:cNvSpPr/>
            <p:nvPr/>
          </p:nvSpPr>
          <p:spPr>
            <a:xfrm>
              <a:off x="7006998" y="1895475"/>
              <a:ext cx="209550" cy="1381125"/>
            </a:xfrm>
            <a:custGeom>
              <a:avLst/>
              <a:gdLst>
                <a:gd name="connsiteX0" fmla="*/ 71437 w 209550"/>
                <a:gd name="connsiteY0" fmla="*/ 0 h 1381125"/>
                <a:gd name="connsiteX1" fmla="*/ 209550 w 209550"/>
                <a:gd name="connsiteY1" fmla="*/ 276225 h 1381125"/>
                <a:gd name="connsiteX2" fmla="*/ 0 w 209550"/>
                <a:gd name="connsiteY2" fmla="*/ 695325 h 1381125"/>
                <a:gd name="connsiteX3" fmla="*/ 209550 w 209550"/>
                <a:gd name="connsiteY3" fmla="*/ 1114425 h 1381125"/>
                <a:gd name="connsiteX4" fmla="*/ 76200 w 209550"/>
                <a:gd name="connsiteY4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381125">
                  <a:moveTo>
                    <a:pt x="71437" y="0"/>
                  </a:moveTo>
                  <a:lnTo>
                    <a:pt x="209550" y="276225"/>
                  </a:lnTo>
                  <a:lnTo>
                    <a:pt x="0" y="695325"/>
                  </a:lnTo>
                  <a:lnTo>
                    <a:pt x="209550" y="1114425"/>
                  </a:lnTo>
                  <a:lnTo>
                    <a:pt x="76200" y="1381125"/>
                  </a:lnTo>
                </a:path>
              </a:pathLst>
            </a:cu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58389A7-B19A-470D-BE9A-F61D1979E528}"/>
                </a:ext>
              </a:extLst>
            </p:cNvPr>
            <p:cNvCxnSpPr>
              <a:stCxn id="104" idx="2"/>
            </p:cNvCxnSpPr>
            <p:nvPr/>
          </p:nvCxnSpPr>
          <p:spPr bwMode="auto">
            <a:xfrm flipH="1">
              <a:off x="6743869" y="2590800"/>
              <a:ext cx="263129" cy="9362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754D472-A88C-46C0-9C01-B8B3F20D79A1}"/>
                </a:ext>
              </a:extLst>
            </p:cNvPr>
            <p:cNvSpPr/>
            <p:nvPr/>
          </p:nvSpPr>
          <p:spPr>
            <a:xfrm>
              <a:off x="6525009" y="4049835"/>
              <a:ext cx="138000" cy="175432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6FC5FC75-D816-4FB7-B284-8DBB3BAD3B20}"/>
              </a:ext>
            </a:extLst>
          </p:cNvPr>
          <p:cNvSpPr/>
          <p:nvPr/>
        </p:nvSpPr>
        <p:spPr>
          <a:xfrm>
            <a:off x="6630963" y="949504"/>
            <a:ext cx="164780" cy="166288"/>
          </a:xfrm>
          <a:prstGeom prst="ellips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F16887-8BB7-4362-829E-8EEE0AB03A62}"/>
              </a:ext>
            </a:extLst>
          </p:cNvPr>
          <p:cNvSpPr/>
          <p:nvPr/>
        </p:nvSpPr>
        <p:spPr>
          <a:xfrm>
            <a:off x="6743547" y="1178394"/>
            <a:ext cx="195943" cy="478971"/>
          </a:xfrm>
          <a:custGeom>
            <a:avLst/>
            <a:gdLst>
              <a:gd name="connsiteX0" fmla="*/ 4355 w 195943"/>
              <a:gd name="connsiteY0" fmla="*/ 0 h 478971"/>
              <a:gd name="connsiteX1" fmla="*/ 0 w 195943"/>
              <a:gd name="connsiteY1" fmla="*/ 326571 h 478971"/>
              <a:gd name="connsiteX2" fmla="*/ 195943 w 195943"/>
              <a:gd name="connsiteY2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3" h="478971">
                <a:moveTo>
                  <a:pt x="4355" y="0"/>
                </a:moveTo>
                <a:cubicBezTo>
                  <a:pt x="2903" y="108857"/>
                  <a:pt x="1452" y="217714"/>
                  <a:pt x="0" y="326571"/>
                </a:cubicBezTo>
                <a:lnTo>
                  <a:pt x="195943" y="478971"/>
                </a:lnTo>
              </a:path>
            </a:pathLst>
          </a:custGeom>
          <a:noFill/>
          <a:ln w="22225" algn="ctr">
            <a:solidFill>
              <a:srgbClr val="89DB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4920700F-3293-4F7F-B084-995529F5E9D8}"/>
              </a:ext>
            </a:extLst>
          </p:cNvPr>
          <p:cNvSpPr/>
          <p:nvPr/>
        </p:nvSpPr>
        <p:spPr>
          <a:xfrm>
            <a:off x="7424023" y="3785930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735E195B-D2E9-4FB6-BABE-724037F980F8}"/>
              </a:ext>
            </a:extLst>
          </p:cNvPr>
          <p:cNvSpPr/>
          <p:nvPr/>
        </p:nvSpPr>
        <p:spPr>
          <a:xfrm>
            <a:off x="7414593" y="3313109"/>
            <a:ext cx="209359" cy="205930"/>
          </a:xfrm>
          <a:custGeom>
            <a:avLst/>
            <a:gdLst>
              <a:gd name="connsiteX0" fmla="*/ 104680 w 209359"/>
              <a:gd name="connsiteY0" fmla="*/ 205931 h 205930"/>
              <a:gd name="connsiteX1" fmla="*/ 0 w 209359"/>
              <a:gd name="connsiteY1" fmla="*/ 101251 h 205930"/>
              <a:gd name="connsiteX2" fmla="*/ 104680 w 209359"/>
              <a:gd name="connsiteY2" fmla="*/ 0 h 205930"/>
              <a:gd name="connsiteX3" fmla="*/ 209360 w 209359"/>
              <a:gd name="connsiteY3" fmla="*/ 101251 h 205930"/>
              <a:gd name="connsiteX4" fmla="*/ 104680 w 209359"/>
              <a:gd name="connsiteY4" fmla="*/ 205931 h 2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59" h="205930">
                <a:moveTo>
                  <a:pt x="104680" y="205931"/>
                </a:moveTo>
                <a:lnTo>
                  <a:pt x="0" y="101251"/>
                </a:lnTo>
                <a:lnTo>
                  <a:pt x="104680" y="0"/>
                </a:lnTo>
                <a:lnTo>
                  <a:pt x="209360" y="101251"/>
                </a:lnTo>
                <a:lnTo>
                  <a:pt x="104680" y="20593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0E07FD01-D372-4C89-91F7-E9BF8CEF5D0E}"/>
              </a:ext>
            </a:extLst>
          </p:cNvPr>
          <p:cNvSpPr/>
          <p:nvPr/>
        </p:nvSpPr>
        <p:spPr>
          <a:xfrm>
            <a:off x="6976348" y="3785359"/>
            <a:ext cx="190500" cy="190500"/>
          </a:xfrm>
          <a:custGeom>
            <a:avLst/>
            <a:gdLst>
              <a:gd name="connsiteX0" fmla="*/ 0 w 190500"/>
              <a:gd name="connsiteY0" fmla="*/ 0 h 190500"/>
              <a:gd name="connsiteX1" fmla="*/ 190500 w 190500"/>
              <a:gd name="connsiteY1" fmla="*/ 0 h 190500"/>
              <a:gd name="connsiteX2" fmla="*/ 190500 w 190500"/>
              <a:gd name="connsiteY2" fmla="*/ 190500 h 190500"/>
              <a:gd name="connsiteX3" fmla="*/ 0 w 1905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90500">
                <a:moveTo>
                  <a:pt x="0" y="0"/>
                </a:moveTo>
                <a:lnTo>
                  <a:pt x="190500" y="0"/>
                </a:lnTo>
                <a:lnTo>
                  <a:pt x="190500" y="190500"/>
                </a:lnTo>
                <a:lnTo>
                  <a:pt x="0" y="1905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034027C4-9B66-4066-950C-8B0B70027B51}"/>
              </a:ext>
            </a:extLst>
          </p:cNvPr>
          <p:cNvSpPr/>
          <p:nvPr/>
        </p:nvSpPr>
        <p:spPr>
          <a:xfrm>
            <a:off x="7183611" y="3814566"/>
            <a:ext cx="201072" cy="133404"/>
          </a:xfrm>
          <a:custGeom>
            <a:avLst/>
            <a:gdLst>
              <a:gd name="connsiteX0" fmla="*/ 201073 w 201072"/>
              <a:gd name="connsiteY0" fmla="*/ 47564 h 133404"/>
              <a:gd name="connsiteX1" fmla="*/ 59436 w 201072"/>
              <a:gd name="connsiteY1" fmla="*/ 47564 h 133404"/>
              <a:gd name="connsiteX2" fmla="*/ 78486 w 201072"/>
              <a:gd name="connsiteY2" fmla="*/ 28514 h 133404"/>
              <a:gd name="connsiteX3" fmla="*/ 78486 w 201072"/>
              <a:gd name="connsiteY3" fmla="*/ 4892 h 133404"/>
              <a:gd name="connsiteX4" fmla="*/ 54864 w 201072"/>
              <a:gd name="connsiteY4" fmla="*/ 4892 h 133404"/>
              <a:gd name="connsiteX5" fmla="*/ 4858 w 201072"/>
              <a:gd name="connsiteY5" fmla="*/ 54898 h 133404"/>
              <a:gd name="connsiteX6" fmla="*/ 0 w 201072"/>
              <a:gd name="connsiteY6" fmla="*/ 66709 h 133404"/>
              <a:gd name="connsiteX7" fmla="*/ 4858 w 201072"/>
              <a:gd name="connsiteY7" fmla="*/ 78520 h 133404"/>
              <a:gd name="connsiteX8" fmla="*/ 54864 w 201072"/>
              <a:gd name="connsiteY8" fmla="*/ 128526 h 133404"/>
              <a:gd name="connsiteX9" fmla="*/ 78534 w 201072"/>
              <a:gd name="connsiteY9" fmla="*/ 128479 h 133404"/>
              <a:gd name="connsiteX10" fmla="*/ 78486 w 201072"/>
              <a:gd name="connsiteY10" fmla="*/ 104809 h 133404"/>
              <a:gd name="connsiteX11" fmla="*/ 59436 w 201072"/>
              <a:gd name="connsiteY11" fmla="*/ 85759 h 133404"/>
              <a:gd name="connsiteX12" fmla="*/ 201073 w 201072"/>
              <a:gd name="connsiteY12" fmla="*/ 85759 h 1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072" h="133404">
                <a:moveTo>
                  <a:pt x="201073" y="47564"/>
                </a:moveTo>
                <a:lnTo>
                  <a:pt x="59436" y="47564"/>
                </a:lnTo>
                <a:lnTo>
                  <a:pt x="78486" y="28514"/>
                </a:lnTo>
                <a:cubicBezTo>
                  <a:pt x="85009" y="21991"/>
                  <a:pt x="85009" y="11415"/>
                  <a:pt x="78486" y="4892"/>
                </a:cubicBezTo>
                <a:cubicBezTo>
                  <a:pt x="71963" y="-1631"/>
                  <a:pt x="61387" y="-1631"/>
                  <a:pt x="54864" y="4892"/>
                </a:cubicBezTo>
                <a:lnTo>
                  <a:pt x="4858" y="54898"/>
                </a:lnTo>
                <a:cubicBezTo>
                  <a:pt x="1778" y="58062"/>
                  <a:pt x="38" y="62293"/>
                  <a:pt x="0" y="66709"/>
                </a:cubicBezTo>
                <a:cubicBezTo>
                  <a:pt x="18" y="71129"/>
                  <a:pt x="1761" y="75367"/>
                  <a:pt x="4858" y="78520"/>
                </a:cubicBezTo>
                <a:lnTo>
                  <a:pt x="54864" y="128526"/>
                </a:lnTo>
                <a:cubicBezTo>
                  <a:pt x="61413" y="135049"/>
                  <a:pt x="72011" y="135028"/>
                  <a:pt x="78534" y="128479"/>
                </a:cubicBezTo>
                <a:cubicBezTo>
                  <a:pt x="85056" y="121930"/>
                  <a:pt x="85035" y="111332"/>
                  <a:pt x="78486" y="104809"/>
                </a:cubicBezTo>
                <a:lnTo>
                  <a:pt x="59436" y="85759"/>
                </a:lnTo>
                <a:lnTo>
                  <a:pt x="201073" y="8575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12CC0462-0916-44C4-AFF8-5F3121B3CF68}"/>
              </a:ext>
            </a:extLst>
          </p:cNvPr>
          <p:cNvSpPr/>
          <p:nvPr/>
        </p:nvSpPr>
        <p:spPr>
          <a:xfrm>
            <a:off x="7204948" y="3347303"/>
            <a:ext cx="191080" cy="133290"/>
          </a:xfrm>
          <a:custGeom>
            <a:avLst/>
            <a:gdLst>
              <a:gd name="connsiteX0" fmla="*/ 186214 w 191080"/>
              <a:gd name="connsiteY0" fmla="*/ 54865 h 133290"/>
              <a:gd name="connsiteX1" fmla="*/ 136208 w 191080"/>
              <a:gd name="connsiteY1" fmla="*/ 4859 h 133290"/>
              <a:gd name="connsiteX2" fmla="*/ 112633 w 191080"/>
              <a:gd name="connsiteY2" fmla="*/ 4906 h 133290"/>
              <a:gd name="connsiteX3" fmla="*/ 112681 w 191080"/>
              <a:gd name="connsiteY3" fmla="*/ 28481 h 133290"/>
              <a:gd name="connsiteX4" fmla="*/ 131731 w 191080"/>
              <a:gd name="connsiteY4" fmla="*/ 47531 h 133290"/>
              <a:gd name="connsiteX5" fmla="*/ 0 w 191080"/>
              <a:gd name="connsiteY5" fmla="*/ 47531 h 133290"/>
              <a:gd name="connsiteX6" fmla="*/ 0 w 191080"/>
              <a:gd name="connsiteY6" fmla="*/ 85631 h 133290"/>
              <a:gd name="connsiteX7" fmla="*/ 131826 w 191080"/>
              <a:gd name="connsiteY7" fmla="*/ 85631 h 133290"/>
              <a:gd name="connsiteX8" fmla="*/ 112776 w 191080"/>
              <a:gd name="connsiteY8" fmla="*/ 104681 h 133290"/>
              <a:gd name="connsiteX9" fmla="*/ 112586 w 191080"/>
              <a:gd name="connsiteY9" fmla="*/ 128303 h 133290"/>
              <a:gd name="connsiteX10" fmla="*/ 136208 w 191080"/>
              <a:gd name="connsiteY10" fmla="*/ 128493 h 133290"/>
              <a:gd name="connsiteX11" fmla="*/ 186214 w 191080"/>
              <a:gd name="connsiteY11" fmla="*/ 78487 h 133290"/>
              <a:gd name="connsiteX12" fmla="*/ 186214 w 191080"/>
              <a:gd name="connsiteY12" fmla="*/ 54865 h 1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080" h="133290">
                <a:moveTo>
                  <a:pt x="186214" y="54865"/>
                </a:moveTo>
                <a:lnTo>
                  <a:pt x="136208" y="4859"/>
                </a:lnTo>
                <a:cubicBezTo>
                  <a:pt x="129685" y="-1638"/>
                  <a:pt x="119130" y="-1616"/>
                  <a:pt x="112633" y="4906"/>
                </a:cubicBezTo>
                <a:cubicBezTo>
                  <a:pt x="106136" y="11429"/>
                  <a:pt x="106158" y="21984"/>
                  <a:pt x="112681" y="28481"/>
                </a:cubicBezTo>
                <a:lnTo>
                  <a:pt x="131731" y="47531"/>
                </a:lnTo>
                <a:lnTo>
                  <a:pt x="0" y="47531"/>
                </a:lnTo>
                <a:lnTo>
                  <a:pt x="0" y="85631"/>
                </a:lnTo>
                <a:lnTo>
                  <a:pt x="131826" y="85631"/>
                </a:lnTo>
                <a:lnTo>
                  <a:pt x="112776" y="104681"/>
                </a:lnTo>
                <a:cubicBezTo>
                  <a:pt x="106200" y="111151"/>
                  <a:pt x="106115" y="121727"/>
                  <a:pt x="112586" y="128303"/>
                </a:cubicBezTo>
                <a:cubicBezTo>
                  <a:pt x="119056" y="134879"/>
                  <a:pt x="129631" y="134963"/>
                  <a:pt x="136208" y="128493"/>
                </a:cubicBezTo>
                <a:lnTo>
                  <a:pt x="186214" y="78487"/>
                </a:lnTo>
                <a:cubicBezTo>
                  <a:pt x="192703" y="71950"/>
                  <a:pt x="192703" y="61402"/>
                  <a:pt x="186214" y="548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32699546-F385-4D48-A148-364B83A3365D}"/>
              </a:ext>
            </a:extLst>
          </p:cNvPr>
          <p:cNvSpPr/>
          <p:nvPr/>
        </p:nvSpPr>
        <p:spPr>
          <a:xfrm>
            <a:off x="7452740" y="3556759"/>
            <a:ext cx="133503" cy="210702"/>
          </a:xfrm>
          <a:custGeom>
            <a:avLst/>
            <a:gdLst>
              <a:gd name="connsiteX0" fmla="*/ 128636 w 133503"/>
              <a:gd name="connsiteY0" fmla="*/ 132017 h 210702"/>
              <a:gd name="connsiteX1" fmla="*/ 105014 w 133503"/>
              <a:gd name="connsiteY1" fmla="*/ 132017 h 210702"/>
              <a:gd name="connsiteX2" fmla="*/ 85964 w 133503"/>
              <a:gd name="connsiteY2" fmla="*/ 151067 h 210702"/>
              <a:gd name="connsiteX3" fmla="*/ 85964 w 133503"/>
              <a:gd name="connsiteY3" fmla="*/ 0 h 210702"/>
              <a:gd name="connsiteX4" fmla="*/ 47483 w 133503"/>
              <a:gd name="connsiteY4" fmla="*/ 0 h 210702"/>
              <a:gd name="connsiteX5" fmla="*/ 47483 w 133503"/>
              <a:gd name="connsiteY5" fmla="*/ 151257 h 210702"/>
              <a:gd name="connsiteX6" fmla="*/ 28433 w 133503"/>
              <a:gd name="connsiteY6" fmla="*/ 132207 h 210702"/>
              <a:gd name="connsiteX7" fmla="*/ 4859 w 133503"/>
              <a:gd name="connsiteY7" fmla="*/ 132255 h 210702"/>
              <a:gd name="connsiteX8" fmla="*/ 4906 w 133503"/>
              <a:gd name="connsiteY8" fmla="*/ 155829 h 210702"/>
              <a:gd name="connsiteX9" fmla="*/ 54817 w 133503"/>
              <a:gd name="connsiteY9" fmla="*/ 205835 h 210702"/>
              <a:gd name="connsiteX10" fmla="*/ 78439 w 133503"/>
              <a:gd name="connsiteY10" fmla="*/ 205835 h 210702"/>
              <a:gd name="connsiteX11" fmla="*/ 128446 w 133503"/>
              <a:gd name="connsiteY11" fmla="*/ 155829 h 210702"/>
              <a:gd name="connsiteX12" fmla="*/ 128741 w 133503"/>
              <a:gd name="connsiteY12" fmla="*/ 132123 h 210702"/>
              <a:gd name="connsiteX13" fmla="*/ 128636 w 133503"/>
              <a:gd name="connsiteY13" fmla="*/ 132017 h 21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503" h="210702">
                <a:moveTo>
                  <a:pt x="128636" y="132017"/>
                </a:moveTo>
                <a:cubicBezTo>
                  <a:pt x="122099" y="125527"/>
                  <a:pt x="111551" y="125527"/>
                  <a:pt x="105014" y="132017"/>
                </a:cubicBezTo>
                <a:lnTo>
                  <a:pt x="85964" y="151067"/>
                </a:lnTo>
                <a:lnTo>
                  <a:pt x="85964" y="0"/>
                </a:lnTo>
                <a:lnTo>
                  <a:pt x="47483" y="0"/>
                </a:lnTo>
                <a:lnTo>
                  <a:pt x="47483" y="151257"/>
                </a:lnTo>
                <a:lnTo>
                  <a:pt x="28433" y="132207"/>
                </a:lnTo>
                <a:cubicBezTo>
                  <a:pt x="21910" y="125710"/>
                  <a:pt x="11356" y="125732"/>
                  <a:pt x="4859" y="132255"/>
                </a:cubicBezTo>
                <a:cubicBezTo>
                  <a:pt x="-1638" y="138777"/>
                  <a:pt x="-1616" y="149332"/>
                  <a:pt x="4906" y="155829"/>
                </a:cubicBezTo>
                <a:lnTo>
                  <a:pt x="54817" y="205835"/>
                </a:lnTo>
                <a:cubicBezTo>
                  <a:pt x="61354" y="212325"/>
                  <a:pt x="71902" y="212325"/>
                  <a:pt x="78439" y="205835"/>
                </a:cubicBezTo>
                <a:lnTo>
                  <a:pt x="128446" y="155829"/>
                </a:lnTo>
                <a:cubicBezTo>
                  <a:pt x="135073" y="149364"/>
                  <a:pt x="135205" y="138751"/>
                  <a:pt x="128741" y="132123"/>
                </a:cubicBezTo>
                <a:cubicBezTo>
                  <a:pt x="128706" y="132087"/>
                  <a:pt x="128671" y="132052"/>
                  <a:pt x="128636" y="1320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81499AA-E2C7-4739-A97B-0897CE63C8C6}"/>
              </a:ext>
            </a:extLst>
          </p:cNvPr>
          <p:cNvSpPr txBox="1"/>
          <p:nvPr/>
        </p:nvSpPr>
        <p:spPr>
          <a:xfrm>
            <a:off x="1086554" y="1746879"/>
            <a:ext cx="175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F8B5C70-2BF6-4C9B-830B-7E74268988A0}"/>
              </a:ext>
            </a:extLst>
          </p:cNvPr>
          <p:cNvSpPr txBox="1"/>
          <p:nvPr/>
        </p:nvSpPr>
        <p:spPr>
          <a:xfrm>
            <a:off x="2394026" y="3759532"/>
            <a:ext cx="184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Impacts of Feedstock Properties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FE326AC-6242-4F8D-840A-A8CD4574FD56}"/>
              </a:ext>
            </a:extLst>
          </p:cNvPr>
          <p:cNvSpPr txBox="1"/>
          <p:nvPr/>
        </p:nvSpPr>
        <p:spPr>
          <a:xfrm>
            <a:off x="379976" y="2761530"/>
            <a:ext cx="224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2000" dirty="0">
                <a:solidFill>
                  <a:schemeClr val="bg1"/>
                </a:solidFill>
              </a:rPr>
              <a:t>Facility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Integration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and Modularization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696D34-D2C1-4BE6-AEA2-E6141CC8161A}"/>
              </a:ext>
            </a:extLst>
          </p:cNvPr>
          <p:cNvSpPr txBox="1"/>
          <p:nvPr/>
        </p:nvSpPr>
        <p:spPr>
          <a:xfrm>
            <a:off x="6585612" y="542254"/>
            <a:ext cx="18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Feedstocks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F0B6430-4440-4BFC-98E4-7DD2796DBBF8}"/>
              </a:ext>
            </a:extLst>
          </p:cNvPr>
          <p:cNvSpPr txBox="1"/>
          <p:nvPr/>
        </p:nvSpPr>
        <p:spPr>
          <a:xfrm>
            <a:off x="7608996" y="3297025"/>
            <a:ext cx="184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Processing Steps</a:t>
            </a:r>
          </a:p>
        </p:txBody>
      </p:sp>
      <p:sp>
        <p:nvSpPr>
          <p:cNvPr id="143" name="Speech Bubble: Oval 142">
            <a:extLst>
              <a:ext uri="{FF2B5EF4-FFF2-40B4-BE49-F238E27FC236}">
                <a16:creationId xmlns:a16="http://schemas.microsoft.com/office/drawing/2014/main" id="{AE5FADCF-81A3-418E-BDE2-9C5829E623BC}"/>
              </a:ext>
            </a:extLst>
          </p:cNvPr>
          <p:cNvSpPr/>
          <p:nvPr/>
        </p:nvSpPr>
        <p:spPr>
          <a:xfrm>
            <a:off x="379976" y="142681"/>
            <a:ext cx="1629164" cy="1013860"/>
          </a:xfrm>
          <a:custGeom>
            <a:avLst/>
            <a:gdLst>
              <a:gd name="connsiteX0" fmla="*/ 246493 w 1629164"/>
              <a:gd name="connsiteY0" fmla="*/ 1074398 h 1013860"/>
              <a:gd name="connsiteX1" fmla="*/ 259840 w 1629164"/>
              <a:gd name="connsiteY1" fmla="*/ 878140 h 1013860"/>
              <a:gd name="connsiteX2" fmla="*/ 438050 w 1629164"/>
              <a:gd name="connsiteY2" fmla="*/ 57408 h 1013860"/>
              <a:gd name="connsiteX3" fmla="*/ 1232971 w 1629164"/>
              <a:gd name="connsiteY3" fmla="*/ 71977 h 1013860"/>
              <a:gd name="connsiteX4" fmla="*/ 1325159 w 1629164"/>
              <a:gd name="connsiteY4" fmla="*/ 901922 h 1013860"/>
              <a:gd name="connsiteX5" fmla="*/ 523685 w 1629164"/>
              <a:gd name="connsiteY5" fmla="*/ 980434 h 1013860"/>
              <a:gd name="connsiteX6" fmla="*/ 246493 w 1629164"/>
              <a:gd name="connsiteY6" fmla="*/ 1074398 h 10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164" h="1013860" fill="none" extrusionOk="0">
                <a:moveTo>
                  <a:pt x="246493" y="1074398"/>
                </a:moveTo>
                <a:cubicBezTo>
                  <a:pt x="248835" y="983317"/>
                  <a:pt x="249893" y="958240"/>
                  <a:pt x="259840" y="878140"/>
                </a:cubicBezTo>
                <a:cubicBezTo>
                  <a:pt x="-151277" y="690789"/>
                  <a:pt x="-6838" y="249422"/>
                  <a:pt x="438050" y="57408"/>
                </a:cubicBezTo>
                <a:cubicBezTo>
                  <a:pt x="648420" y="-21743"/>
                  <a:pt x="992339" y="-4613"/>
                  <a:pt x="1232971" y="71977"/>
                </a:cubicBezTo>
                <a:cubicBezTo>
                  <a:pt x="1641319" y="252599"/>
                  <a:pt x="1831791" y="684293"/>
                  <a:pt x="1325159" y="901922"/>
                </a:cubicBezTo>
                <a:cubicBezTo>
                  <a:pt x="1074704" y="978524"/>
                  <a:pt x="812542" y="1033294"/>
                  <a:pt x="523685" y="980434"/>
                </a:cubicBezTo>
                <a:cubicBezTo>
                  <a:pt x="459049" y="1015351"/>
                  <a:pt x="316367" y="1048756"/>
                  <a:pt x="246493" y="1074398"/>
                </a:cubicBezTo>
                <a:close/>
              </a:path>
              <a:path w="1629164" h="1013860" stroke="0" extrusionOk="0">
                <a:moveTo>
                  <a:pt x="246493" y="1074398"/>
                </a:moveTo>
                <a:cubicBezTo>
                  <a:pt x="249724" y="987881"/>
                  <a:pt x="258187" y="973783"/>
                  <a:pt x="259840" y="878140"/>
                </a:cubicBezTo>
                <a:cubicBezTo>
                  <a:pt x="-129837" y="536189"/>
                  <a:pt x="-65146" y="229936"/>
                  <a:pt x="438050" y="57408"/>
                </a:cubicBezTo>
                <a:cubicBezTo>
                  <a:pt x="696359" y="-34846"/>
                  <a:pt x="1002354" y="8109"/>
                  <a:pt x="1232971" y="71977"/>
                </a:cubicBezTo>
                <a:cubicBezTo>
                  <a:pt x="1674446" y="244635"/>
                  <a:pt x="1843008" y="670832"/>
                  <a:pt x="1325159" y="901922"/>
                </a:cubicBezTo>
                <a:cubicBezTo>
                  <a:pt x="1103320" y="1082150"/>
                  <a:pt x="763992" y="1032429"/>
                  <a:pt x="523685" y="980434"/>
                </a:cubicBezTo>
                <a:cubicBezTo>
                  <a:pt x="429310" y="1001671"/>
                  <a:pt x="337457" y="1034761"/>
                  <a:pt x="246493" y="1074398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21241138">
                  <a:prstGeom prst="wedgeEllipseCallout">
                    <a:avLst>
                      <a:gd name="adj1" fmla="val -34870"/>
                      <a:gd name="adj2" fmla="val 5597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07" name="Title 20">
            <a:extLst>
              <a:ext uri="{FF2B5EF4-FFF2-40B4-BE49-F238E27FC236}">
                <a16:creationId xmlns:a16="http://schemas.microsoft.com/office/drawing/2014/main" id="{33CDF553-AF39-4361-A4DC-2304F28E137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079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BFCC34FC-7221-41BF-97F5-D60913A06F0F}"/>
              </a:ext>
            </a:extLst>
          </p:cNvPr>
          <p:cNvSpPr/>
          <p:nvPr/>
        </p:nvSpPr>
        <p:spPr>
          <a:xfrm>
            <a:off x="7422848" y="1331649"/>
            <a:ext cx="57150" cy="104775"/>
          </a:xfrm>
          <a:custGeom>
            <a:avLst/>
            <a:gdLst>
              <a:gd name="connsiteX0" fmla="*/ 0 w 57150"/>
              <a:gd name="connsiteY0" fmla="*/ 76200 h 104775"/>
              <a:gd name="connsiteX1" fmla="*/ 28575 w 57150"/>
              <a:gd name="connsiteY1" fmla="*/ 104775 h 104775"/>
              <a:gd name="connsiteX2" fmla="*/ 57150 w 57150"/>
              <a:gd name="connsiteY2" fmla="*/ 76200 h 104775"/>
              <a:gd name="connsiteX3" fmla="*/ 57150 w 57150"/>
              <a:gd name="connsiteY3" fmla="*/ 0 h 104775"/>
              <a:gd name="connsiteX4" fmla="*/ 0 w 57150"/>
              <a:gd name="connsiteY4" fmla="*/ 0 h 104775"/>
              <a:gd name="connsiteX5" fmla="*/ 0 w 57150"/>
              <a:gd name="connsiteY5" fmla="*/ 7620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" h="104775">
                <a:moveTo>
                  <a:pt x="0" y="76200"/>
                </a:moveTo>
                <a:cubicBezTo>
                  <a:pt x="0" y="92392"/>
                  <a:pt x="12382" y="104775"/>
                  <a:pt x="28575" y="104775"/>
                </a:cubicBezTo>
                <a:cubicBezTo>
                  <a:pt x="44768" y="104775"/>
                  <a:pt x="57150" y="92392"/>
                  <a:pt x="57150" y="76200"/>
                </a:cubicBez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4B32F494-5B1D-48A2-8013-410AA42C9315}"/>
              </a:ext>
            </a:extLst>
          </p:cNvPr>
          <p:cNvSpPr/>
          <p:nvPr/>
        </p:nvSpPr>
        <p:spPr>
          <a:xfrm>
            <a:off x="7213088" y="969699"/>
            <a:ext cx="743159" cy="467677"/>
          </a:xfrm>
          <a:custGeom>
            <a:avLst/>
            <a:gdLst>
              <a:gd name="connsiteX0" fmla="*/ 680295 w 743159"/>
              <a:gd name="connsiteY0" fmla="*/ 314325 h 467677"/>
              <a:gd name="connsiteX1" fmla="*/ 743160 w 743159"/>
              <a:gd name="connsiteY1" fmla="*/ 314325 h 467677"/>
              <a:gd name="connsiteX2" fmla="*/ 666960 w 743159"/>
              <a:gd name="connsiteY2" fmla="*/ 238125 h 467677"/>
              <a:gd name="connsiteX3" fmla="*/ 633622 w 743159"/>
              <a:gd name="connsiteY3" fmla="*/ 238125 h 467677"/>
              <a:gd name="connsiteX4" fmla="*/ 585997 w 743159"/>
              <a:gd name="connsiteY4" fmla="*/ 125730 h 467677"/>
              <a:gd name="connsiteX5" fmla="*/ 462172 w 743159"/>
              <a:gd name="connsiteY5" fmla="*/ 39053 h 467677"/>
              <a:gd name="connsiteX6" fmla="*/ 447885 w 743159"/>
              <a:gd name="connsiteY6" fmla="*/ 38100 h 467677"/>
              <a:gd name="connsiteX7" fmla="*/ 431692 w 743159"/>
              <a:gd name="connsiteY7" fmla="*/ 39053 h 467677"/>
              <a:gd name="connsiteX8" fmla="*/ 428835 w 743159"/>
              <a:gd name="connsiteY8" fmla="*/ 38100 h 467677"/>
              <a:gd name="connsiteX9" fmla="*/ 190710 w 743159"/>
              <a:gd name="connsiteY9" fmla="*/ 38100 h 467677"/>
              <a:gd name="connsiteX10" fmla="*/ 189757 w 743159"/>
              <a:gd name="connsiteY10" fmla="*/ 39053 h 467677"/>
              <a:gd name="connsiteX11" fmla="*/ 98317 w 743159"/>
              <a:gd name="connsiteY11" fmla="*/ 78105 h 467677"/>
              <a:gd name="connsiteX12" fmla="*/ 89745 w 743159"/>
              <a:gd name="connsiteY12" fmla="*/ 84773 h 467677"/>
              <a:gd name="connsiteX13" fmla="*/ 55455 w 743159"/>
              <a:gd name="connsiteY13" fmla="*/ 93345 h 467677"/>
              <a:gd name="connsiteX14" fmla="*/ 39262 w 743159"/>
              <a:gd name="connsiteY14" fmla="*/ 60960 h 467677"/>
              <a:gd name="connsiteX15" fmla="*/ 66885 w 743159"/>
              <a:gd name="connsiteY15" fmla="*/ 38100 h 467677"/>
              <a:gd name="connsiteX16" fmla="*/ 85935 w 743159"/>
              <a:gd name="connsiteY16" fmla="*/ 19050 h 467677"/>
              <a:gd name="connsiteX17" fmla="*/ 66885 w 743159"/>
              <a:gd name="connsiteY17" fmla="*/ 0 h 467677"/>
              <a:gd name="connsiteX18" fmla="*/ 210 w 743159"/>
              <a:gd name="connsiteY18" fmla="*/ 62865 h 467677"/>
              <a:gd name="connsiteX19" fmla="*/ 59265 w 743159"/>
              <a:gd name="connsiteY19" fmla="*/ 133350 h 467677"/>
              <a:gd name="connsiteX20" fmla="*/ 124035 w 743159"/>
              <a:gd name="connsiteY20" fmla="*/ 322898 h 467677"/>
              <a:gd name="connsiteX21" fmla="*/ 124035 w 743159"/>
              <a:gd name="connsiteY21" fmla="*/ 439103 h 467677"/>
              <a:gd name="connsiteX22" fmla="*/ 152610 w 743159"/>
              <a:gd name="connsiteY22" fmla="*/ 467678 h 467677"/>
              <a:gd name="connsiteX23" fmla="*/ 181185 w 743159"/>
              <a:gd name="connsiteY23" fmla="*/ 439103 h 467677"/>
              <a:gd name="connsiteX24" fmla="*/ 181185 w 743159"/>
              <a:gd name="connsiteY24" fmla="*/ 343853 h 467677"/>
              <a:gd name="connsiteX25" fmla="*/ 362160 w 743159"/>
              <a:gd name="connsiteY25" fmla="*/ 343853 h 467677"/>
              <a:gd name="connsiteX26" fmla="*/ 362160 w 743159"/>
              <a:gd name="connsiteY26" fmla="*/ 439103 h 467677"/>
              <a:gd name="connsiteX27" fmla="*/ 390735 w 743159"/>
              <a:gd name="connsiteY27" fmla="*/ 467678 h 467677"/>
              <a:gd name="connsiteX28" fmla="*/ 419310 w 743159"/>
              <a:gd name="connsiteY28" fmla="*/ 439103 h 467677"/>
              <a:gd name="connsiteX29" fmla="*/ 419310 w 743159"/>
              <a:gd name="connsiteY29" fmla="*/ 343853 h 467677"/>
              <a:gd name="connsiteX30" fmla="*/ 447885 w 743159"/>
              <a:gd name="connsiteY30" fmla="*/ 343853 h 467677"/>
              <a:gd name="connsiteX31" fmla="*/ 447885 w 743159"/>
              <a:gd name="connsiteY31" fmla="*/ 439103 h 467677"/>
              <a:gd name="connsiteX32" fmla="*/ 476460 w 743159"/>
              <a:gd name="connsiteY32" fmla="*/ 467678 h 467677"/>
              <a:gd name="connsiteX33" fmla="*/ 505035 w 743159"/>
              <a:gd name="connsiteY33" fmla="*/ 439103 h 467677"/>
              <a:gd name="connsiteX34" fmla="*/ 505035 w 743159"/>
              <a:gd name="connsiteY34" fmla="*/ 366713 h 467677"/>
              <a:gd name="connsiteX35" fmla="*/ 620287 w 743159"/>
              <a:gd name="connsiteY35" fmla="*/ 437198 h 467677"/>
              <a:gd name="connsiteX36" fmla="*/ 678390 w 743159"/>
              <a:gd name="connsiteY36" fmla="*/ 445770 h 467677"/>
              <a:gd name="connsiteX37" fmla="*/ 725062 w 743159"/>
              <a:gd name="connsiteY37" fmla="*/ 411480 h 467677"/>
              <a:gd name="connsiteX38" fmla="*/ 733635 w 743159"/>
              <a:gd name="connsiteY38" fmla="*/ 397192 h 467677"/>
              <a:gd name="connsiteX39" fmla="*/ 704107 w 743159"/>
              <a:gd name="connsiteY39" fmla="*/ 379095 h 467677"/>
              <a:gd name="connsiteX40" fmla="*/ 680295 w 743159"/>
              <a:gd name="connsiteY40" fmla="*/ 314325 h 46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43159" h="467677">
                <a:moveTo>
                  <a:pt x="680295" y="314325"/>
                </a:moveTo>
                <a:lnTo>
                  <a:pt x="743160" y="314325"/>
                </a:lnTo>
                <a:cubicBezTo>
                  <a:pt x="743160" y="272415"/>
                  <a:pt x="708870" y="238125"/>
                  <a:pt x="666960" y="238125"/>
                </a:cubicBezTo>
                <a:lnTo>
                  <a:pt x="633622" y="238125"/>
                </a:lnTo>
                <a:cubicBezTo>
                  <a:pt x="623145" y="198120"/>
                  <a:pt x="606952" y="160973"/>
                  <a:pt x="585997" y="125730"/>
                </a:cubicBezTo>
                <a:cubicBezTo>
                  <a:pt x="563137" y="77153"/>
                  <a:pt x="515512" y="43815"/>
                  <a:pt x="462172" y="39053"/>
                </a:cubicBezTo>
                <a:cubicBezTo>
                  <a:pt x="457410" y="38100"/>
                  <a:pt x="452647" y="38100"/>
                  <a:pt x="447885" y="38100"/>
                </a:cubicBezTo>
                <a:cubicBezTo>
                  <a:pt x="442170" y="38100"/>
                  <a:pt x="436455" y="38100"/>
                  <a:pt x="431692" y="39053"/>
                </a:cubicBezTo>
                <a:lnTo>
                  <a:pt x="428835" y="38100"/>
                </a:lnTo>
                <a:lnTo>
                  <a:pt x="190710" y="38100"/>
                </a:lnTo>
                <a:lnTo>
                  <a:pt x="189757" y="39053"/>
                </a:lnTo>
                <a:cubicBezTo>
                  <a:pt x="155467" y="40957"/>
                  <a:pt x="123082" y="55245"/>
                  <a:pt x="98317" y="78105"/>
                </a:cubicBezTo>
                <a:cubicBezTo>
                  <a:pt x="94507" y="79057"/>
                  <a:pt x="91650" y="81915"/>
                  <a:pt x="89745" y="84773"/>
                </a:cubicBezTo>
                <a:cubicBezTo>
                  <a:pt x="82125" y="95250"/>
                  <a:pt x="66885" y="99060"/>
                  <a:pt x="55455" y="93345"/>
                </a:cubicBezTo>
                <a:cubicBezTo>
                  <a:pt x="43072" y="87630"/>
                  <a:pt x="36405" y="74295"/>
                  <a:pt x="39262" y="60960"/>
                </a:cubicBezTo>
                <a:cubicBezTo>
                  <a:pt x="42120" y="47625"/>
                  <a:pt x="53550" y="38100"/>
                  <a:pt x="66885" y="38100"/>
                </a:cubicBezTo>
                <a:cubicBezTo>
                  <a:pt x="77362" y="38100"/>
                  <a:pt x="85935" y="29528"/>
                  <a:pt x="85935" y="19050"/>
                </a:cubicBezTo>
                <a:cubicBezTo>
                  <a:pt x="85935" y="8572"/>
                  <a:pt x="77362" y="0"/>
                  <a:pt x="66885" y="0"/>
                </a:cubicBezTo>
                <a:cubicBezTo>
                  <a:pt x="31642" y="0"/>
                  <a:pt x="3067" y="27622"/>
                  <a:pt x="210" y="62865"/>
                </a:cubicBezTo>
                <a:cubicBezTo>
                  <a:pt x="-2648" y="98107"/>
                  <a:pt x="24022" y="128588"/>
                  <a:pt x="59265" y="133350"/>
                </a:cubicBezTo>
                <a:cubicBezTo>
                  <a:pt x="30690" y="203835"/>
                  <a:pt x="58312" y="284798"/>
                  <a:pt x="124035" y="322898"/>
                </a:cubicBezTo>
                <a:lnTo>
                  <a:pt x="124035" y="439103"/>
                </a:lnTo>
                <a:cubicBezTo>
                  <a:pt x="124035" y="455295"/>
                  <a:pt x="136417" y="467678"/>
                  <a:pt x="152610" y="467678"/>
                </a:cubicBezTo>
                <a:cubicBezTo>
                  <a:pt x="168802" y="467678"/>
                  <a:pt x="181185" y="455295"/>
                  <a:pt x="181185" y="439103"/>
                </a:cubicBezTo>
                <a:lnTo>
                  <a:pt x="181185" y="343853"/>
                </a:lnTo>
                <a:lnTo>
                  <a:pt x="362160" y="343853"/>
                </a:lnTo>
                <a:lnTo>
                  <a:pt x="362160" y="439103"/>
                </a:lnTo>
                <a:cubicBezTo>
                  <a:pt x="362160" y="455295"/>
                  <a:pt x="374542" y="467678"/>
                  <a:pt x="390735" y="467678"/>
                </a:cubicBezTo>
                <a:cubicBezTo>
                  <a:pt x="406927" y="467678"/>
                  <a:pt x="419310" y="455295"/>
                  <a:pt x="419310" y="439103"/>
                </a:cubicBezTo>
                <a:lnTo>
                  <a:pt x="419310" y="343853"/>
                </a:lnTo>
                <a:lnTo>
                  <a:pt x="447885" y="343853"/>
                </a:lnTo>
                <a:lnTo>
                  <a:pt x="447885" y="439103"/>
                </a:lnTo>
                <a:cubicBezTo>
                  <a:pt x="447885" y="455295"/>
                  <a:pt x="460267" y="467678"/>
                  <a:pt x="476460" y="467678"/>
                </a:cubicBezTo>
                <a:cubicBezTo>
                  <a:pt x="492652" y="467678"/>
                  <a:pt x="505035" y="455295"/>
                  <a:pt x="505035" y="439103"/>
                </a:cubicBezTo>
                <a:lnTo>
                  <a:pt x="505035" y="366713"/>
                </a:lnTo>
                <a:lnTo>
                  <a:pt x="620287" y="437198"/>
                </a:lnTo>
                <a:cubicBezTo>
                  <a:pt x="637432" y="447675"/>
                  <a:pt x="658387" y="450533"/>
                  <a:pt x="678390" y="445770"/>
                </a:cubicBezTo>
                <a:cubicBezTo>
                  <a:pt x="698392" y="441008"/>
                  <a:pt x="714585" y="428625"/>
                  <a:pt x="725062" y="411480"/>
                </a:cubicBezTo>
                <a:lnTo>
                  <a:pt x="733635" y="397192"/>
                </a:lnTo>
                <a:lnTo>
                  <a:pt x="704107" y="379095"/>
                </a:lnTo>
                <a:lnTo>
                  <a:pt x="680295" y="3143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CA87689F-46D1-4330-ADB3-DF9976E8E8DA}"/>
              </a:ext>
            </a:extLst>
          </p:cNvPr>
          <p:cNvSpPr/>
          <p:nvPr/>
        </p:nvSpPr>
        <p:spPr>
          <a:xfrm>
            <a:off x="2848765" y="1568809"/>
            <a:ext cx="647700" cy="647700"/>
          </a:xfrm>
          <a:custGeom>
            <a:avLst/>
            <a:gdLst>
              <a:gd name="connsiteX0" fmla="*/ 57150 w 647700"/>
              <a:gd name="connsiteY0" fmla="*/ 0 h 647700"/>
              <a:gd name="connsiteX1" fmla="*/ 0 w 647700"/>
              <a:gd name="connsiteY1" fmla="*/ 0 h 647700"/>
              <a:gd name="connsiteX2" fmla="*/ 0 w 647700"/>
              <a:gd name="connsiteY2" fmla="*/ 647700 h 647700"/>
              <a:gd name="connsiteX3" fmla="*/ 647700 w 647700"/>
              <a:gd name="connsiteY3" fmla="*/ 647700 h 647700"/>
              <a:gd name="connsiteX4" fmla="*/ 647700 w 647700"/>
              <a:gd name="connsiteY4" fmla="*/ 590550 h 647700"/>
              <a:gd name="connsiteX5" fmla="*/ 57150 w 647700"/>
              <a:gd name="connsiteY5" fmla="*/ 59055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0" h="647700">
                <a:moveTo>
                  <a:pt x="57150" y="0"/>
                </a:moveTo>
                <a:lnTo>
                  <a:pt x="0" y="0"/>
                </a:lnTo>
                <a:lnTo>
                  <a:pt x="0" y="647700"/>
                </a:lnTo>
                <a:lnTo>
                  <a:pt x="647700" y="647700"/>
                </a:lnTo>
                <a:lnTo>
                  <a:pt x="647700" y="590550"/>
                </a:lnTo>
                <a:lnTo>
                  <a:pt x="57150" y="59055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06F03B73-DE6A-46D9-B533-7F21717C3819}"/>
              </a:ext>
            </a:extLst>
          </p:cNvPr>
          <p:cNvSpPr/>
          <p:nvPr/>
        </p:nvSpPr>
        <p:spPr>
          <a:xfrm>
            <a:off x="2943062" y="1730734"/>
            <a:ext cx="553402" cy="324802"/>
          </a:xfrm>
          <a:custGeom>
            <a:avLst/>
            <a:gdLst>
              <a:gd name="connsiteX0" fmla="*/ 401003 w 553402"/>
              <a:gd name="connsiteY0" fmla="*/ 0 h 324802"/>
              <a:gd name="connsiteX1" fmla="*/ 457200 w 553402"/>
              <a:gd name="connsiteY1" fmla="*/ 56198 h 324802"/>
              <a:gd name="connsiteX2" fmla="*/ 381953 w 553402"/>
              <a:gd name="connsiteY2" fmla="*/ 131445 h 324802"/>
              <a:gd name="connsiteX3" fmla="*/ 324803 w 553402"/>
              <a:gd name="connsiteY3" fmla="*/ 74295 h 324802"/>
              <a:gd name="connsiteX4" fmla="*/ 229553 w 553402"/>
              <a:gd name="connsiteY4" fmla="*/ 169545 h 324802"/>
              <a:gd name="connsiteX5" fmla="*/ 172403 w 553402"/>
              <a:gd name="connsiteY5" fmla="*/ 112395 h 324802"/>
              <a:gd name="connsiteX6" fmla="*/ 0 w 553402"/>
              <a:gd name="connsiteY6" fmla="*/ 284798 h 324802"/>
              <a:gd name="connsiteX7" fmla="*/ 40005 w 553402"/>
              <a:gd name="connsiteY7" fmla="*/ 324803 h 324802"/>
              <a:gd name="connsiteX8" fmla="*/ 172403 w 553402"/>
              <a:gd name="connsiteY8" fmla="*/ 192405 h 324802"/>
              <a:gd name="connsiteX9" fmla="*/ 229553 w 553402"/>
              <a:gd name="connsiteY9" fmla="*/ 249555 h 324802"/>
              <a:gd name="connsiteX10" fmla="*/ 324803 w 553402"/>
              <a:gd name="connsiteY10" fmla="*/ 154305 h 324802"/>
              <a:gd name="connsiteX11" fmla="*/ 381953 w 553402"/>
              <a:gd name="connsiteY11" fmla="*/ 211455 h 324802"/>
              <a:gd name="connsiteX12" fmla="*/ 497205 w 553402"/>
              <a:gd name="connsiteY12" fmla="*/ 96202 h 324802"/>
              <a:gd name="connsiteX13" fmla="*/ 553403 w 553402"/>
              <a:gd name="connsiteY13" fmla="*/ 152400 h 324802"/>
              <a:gd name="connsiteX14" fmla="*/ 553403 w 553402"/>
              <a:gd name="connsiteY14" fmla="*/ 0 h 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02" h="324802">
                <a:moveTo>
                  <a:pt x="401003" y="0"/>
                </a:moveTo>
                <a:lnTo>
                  <a:pt x="457200" y="56198"/>
                </a:lnTo>
                <a:lnTo>
                  <a:pt x="381953" y="131445"/>
                </a:lnTo>
                <a:lnTo>
                  <a:pt x="324803" y="74295"/>
                </a:lnTo>
                <a:lnTo>
                  <a:pt x="229553" y="169545"/>
                </a:lnTo>
                <a:lnTo>
                  <a:pt x="172403" y="112395"/>
                </a:lnTo>
                <a:lnTo>
                  <a:pt x="0" y="284798"/>
                </a:lnTo>
                <a:lnTo>
                  <a:pt x="40005" y="324803"/>
                </a:lnTo>
                <a:lnTo>
                  <a:pt x="172403" y="192405"/>
                </a:lnTo>
                <a:lnTo>
                  <a:pt x="229553" y="249555"/>
                </a:lnTo>
                <a:lnTo>
                  <a:pt x="324803" y="154305"/>
                </a:lnTo>
                <a:lnTo>
                  <a:pt x="381953" y="211455"/>
                </a:lnTo>
                <a:lnTo>
                  <a:pt x="497205" y="96202"/>
                </a:lnTo>
                <a:lnTo>
                  <a:pt x="553403" y="152400"/>
                </a:lnTo>
                <a:lnTo>
                  <a:pt x="553403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Speech Bubble: Oval 145">
            <a:extLst>
              <a:ext uri="{FF2B5EF4-FFF2-40B4-BE49-F238E27FC236}">
                <a16:creationId xmlns:a16="http://schemas.microsoft.com/office/drawing/2014/main" id="{A4A9AE0F-E324-458E-AF2C-7BC33C5C05A1}"/>
              </a:ext>
            </a:extLst>
          </p:cNvPr>
          <p:cNvSpPr/>
          <p:nvPr/>
        </p:nvSpPr>
        <p:spPr>
          <a:xfrm>
            <a:off x="355945" y="103791"/>
            <a:ext cx="1629164" cy="1013860"/>
          </a:xfrm>
          <a:prstGeom prst="wedgeEllipseCallout">
            <a:avLst>
              <a:gd name="adj1" fmla="val -34870"/>
              <a:gd name="adj2" fmla="val 55971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49" name="Graphic 227" descr="Plant">
            <a:extLst>
              <a:ext uri="{FF2B5EF4-FFF2-40B4-BE49-F238E27FC236}">
                <a16:creationId xmlns:a16="http://schemas.microsoft.com/office/drawing/2014/main" id="{9AFD5D9E-509C-4086-8202-3179E019F371}"/>
              </a:ext>
            </a:extLst>
          </p:cNvPr>
          <p:cNvSpPr/>
          <p:nvPr/>
        </p:nvSpPr>
        <p:spPr>
          <a:xfrm>
            <a:off x="4299621" y="3856329"/>
            <a:ext cx="557212" cy="762000"/>
          </a:xfrm>
          <a:custGeom>
            <a:avLst/>
            <a:gdLst>
              <a:gd name="connsiteX0" fmla="*/ 437197 w 557212"/>
              <a:gd name="connsiteY0" fmla="*/ 696278 h 762000"/>
              <a:gd name="connsiteX1" fmla="*/ 340043 w 557212"/>
              <a:gd name="connsiteY1" fmla="*/ 657225 h 762000"/>
              <a:gd name="connsiteX2" fmla="*/ 325755 w 557212"/>
              <a:gd name="connsiteY2" fmla="*/ 658178 h 762000"/>
              <a:gd name="connsiteX3" fmla="*/ 311468 w 557212"/>
              <a:gd name="connsiteY3" fmla="*/ 511493 h 762000"/>
              <a:gd name="connsiteX4" fmla="*/ 329565 w 557212"/>
              <a:gd name="connsiteY4" fmla="*/ 493395 h 762000"/>
              <a:gd name="connsiteX5" fmla="*/ 421005 w 557212"/>
              <a:gd name="connsiteY5" fmla="*/ 552450 h 762000"/>
              <a:gd name="connsiteX6" fmla="*/ 470535 w 557212"/>
              <a:gd name="connsiteY6" fmla="*/ 539115 h 762000"/>
              <a:gd name="connsiteX7" fmla="*/ 470535 w 557212"/>
              <a:gd name="connsiteY7" fmla="*/ 539115 h 762000"/>
              <a:gd name="connsiteX8" fmla="*/ 557213 w 557212"/>
              <a:gd name="connsiteY8" fmla="*/ 330518 h 762000"/>
              <a:gd name="connsiteX9" fmla="*/ 421958 w 557212"/>
              <a:gd name="connsiteY9" fmla="*/ 351473 h 762000"/>
              <a:gd name="connsiteX10" fmla="*/ 321945 w 557212"/>
              <a:gd name="connsiteY10" fmla="*/ 451485 h 762000"/>
              <a:gd name="connsiteX11" fmla="*/ 321945 w 557212"/>
              <a:gd name="connsiteY11" fmla="*/ 453390 h 762000"/>
              <a:gd name="connsiteX12" fmla="*/ 304800 w 557212"/>
              <a:gd name="connsiteY12" fmla="*/ 464820 h 762000"/>
              <a:gd name="connsiteX13" fmla="*/ 309563 w 557212"/>
              <a:gd name="connsiteY13" fmla="*/ 242888 h 762000"/>
              <a:gd name="connsiteX14" fmla="*/ 340995 w 557212"/>
              <a:gd name="connsiteY14" fmla="*/ 235268 h 762000"/>
              <a:gd name="connsiteX15" fmla="*/ 360045 w 557212"/>
              <a:gd name="connsiteY15" fmla="*/ 269558 h 762000"/>
              <a:gd name="connsiteX16" fmla="*/ 383858 w 557212"/>
              <a:gd name="connsiteY16" fmla="*/ 279083 h 762000"/>
              <a:gd name="connsiteX17" fmla="*/ 383858 w 557212"/>
              <a:gd name="connsiteY17" fmla="*/ 279083 h 762000"/>
              <a:gd name="connsiteX18" fmla="*/ 481013 w 557212"/>
              <a:gd name="connsiteY18" fmla="*/ 221933 h 762000"/>
              <a:gd name="connsiteX19" fmla="*/ 420053 w 557212"/>
              <a:gd name="connsiteY19" fmla="*/ 189548 h 762000"/>
              <a:gd name="connsiteX20" fmla="*/ 353378 w 557212"/>
              <a:gd name="connsiteY20" fmla="*/ 195263 h 762000"/>
              <a:gd name="connsiteX21" fmla="*/ 323850 w 557212"/>
              <a:gd name="connsiteY21" fmla="*/ 198120 h 762000"/>
              <a:gd name="connsiteX22" fmla="*/ 369570 w 557212"/>
              <a:gd name="connsiteY22" fmla="*/ 115253 h 762000"/>
              <a:gd name="connsiteX23" fmla="*/ 380048 w 557212"/>
              <a:gd name="connsiteY23" fmla="*/ 116205 h 762000"/>
              <a:gd name="connsiteX24" fmla="*/ 429578 w 557212"/>
              <a:gd name="connsiteY24" fmla="*/ 66675 h 762000"/>
              <a:gd name="connsiteX25" fmla="*/ 441008 w 557212"/>
              <a:gd name="connsiteY25" fmla="*/ 0 h 762000"/>
              <a:gd name="connsiteX26" fmla="*/ 337185 w 557212"/>
              <a:gd name="connsiteY26" fmla="*/ 42863 h 762000"/>
              <a:gd name="connsiteX27" fmla="*/ 337185 w 557212"/>
              <a:gd name="connsiteY27" fmla="*/ 42863 h 762000"/>
              <a:gd name="connsiteX28" fmla="*/ 330518 w 557212"/>
              <a:gd name="connsiteY28" fmla="*/ 67628 h 762000"/>
              <a:gd name="connsiteX29" fmla="*/ 339090 w 557212"/>
              <a:gd name="connsiteY29" fmla="*/ 95250 h 762000"/>
              <a:gd name="connsiteX30" fmla="*/ 307658 w 557212"/>
              <a:gd name="connsiteY30" fmla="*/ 146685 h 762000"/>
              <a:gd name="connsiteX31" fmla="*/ 295275 w 557212"/>
              <a:gd name="connsiteY31" fmla="*/ 133350 h 762000"/>
              <a:gd name="connsiteX32" fmla="*/ 296228 w 557212"/>
              <a:gd name="connsiteY32" fmla="*/ 127635 h 762000"/>
              <a:gd name="connsiteX33" fmla="*/ 246698 w 557212"/>
              <a:gd name="connsiteY33" fmla="*/ 78105 h 762000"/>
              <a:gd name="connsiteX34" fmla="*/ 179070 w 557212"/>
              <a:gd name="connsiteY34" fmla="*/ 67628 h 762000"/>
              <a:gd name="connsiteX35" fmla="*/ 221933 w 557212"/>
              <a:gd name="connsiteY35" fmla="*/ 171450 h 762000"/>
              <a:gd name="connsiteX36" fmla="*/ 221933 w 557212"/>
              <a:gd name="connsiteY36" fmla="*/ 171450 h 762000"/>
              <a:gd name="connsiteX37" fmla="*/ 246698 w 557212"/>
              <a:gd name="connsiteY37" fmla="*/ 178118 h 762000"/>
              <a:gd name="connsiteX38" fmla="*/ 276225 w 557212"/>
              <a:gd name="connsiteY38" fmla="*/ 168593 h 762000"/>
              <a:gd name="connsiteX39" fmla="*/ 289560 w 557212"/>
              <a:gd name="connsiteY39" fmla="*/ 186690 h 762000"/>
              <a:gd name="connsiteX40" fmla="*/ 256223 w 557212"/>
              <a:gd name="connsiteY40" fmla="*/ 386715 h 762000"/>
              <a:gd name="connsiteX41" fmla="*/ 252413 w 557212"/>
              <a:gd name="connsiteY41" fmla="*/ 384810 h 762000"/>
              <a:gd name="connsiteX42" fmla="*/ 233363 w 557212"/>
              <a:gd name="connsiteY42" fmla="*/ 375285 h 762000"/>
              <a:gd name="connsiteX43" fmla="*/ 234315 w 557212"/>
              <a:gd name="connsiteY43" fmla="*/ 359093 h 762000"/>
              <a:gd name="connsiteX44" fmla="*/ 134303 w 557212"/>
              <a:gd name="connsiteY44" fmla="*/ 259080 h 762000"/>
              <a:gd name="connsiteX45" fmla="*/ 0 w 557212"/>
              <a:gd name="connsiteY45" fmla="*/ 238125 h 762000"/>
              <a:gd name="connsiteX46" fmla="*/ 86678 w 557212"/>
              <a:gd name="connsiteY46" fmla="*/ 446723 h 762000"/>
              <a:gd name="connsiteX47" fmla="*/ 86678 w 557212"/>
              <a:gd name="connsiteY47" fmla="*/ 446723 h 762000"/>
              <a:gd name="connsiteX48" fmla="*/ 136208 w 557212"/>
              <a:gd name="connsiteY48" fmla="*/ 460058 h 762000"/>
              <a:gd name="connsiteX49" fmla="*/ 221933 w 557212"/>
              <a:gd name="connsiteY49" fmla="*/ 412433 h 762000"/>
              <a:gd name="connsiteX50" fmla="*/ 237173 w 557212"/>
              <a:gd name="connsiteY50" fmla="*/ 420053 h 762000"/>
              <a:gd name="connsiteX51" fmla="*/ 261938 w 557212"/>
              <a:gd name="connsiteY51" fmla="*/ 431483 h 762000"/>
              <a:gd name="connsiteX52" fmla="*/ 274320 w 557212"/>
              <a:gd name="connsiteY52" fmla="*/ 512445 h 762000"/>
              <a:gd name="connsiteX53" fmla="*/ 287655 w 557212"/>
              <a:gd name="connsiteY53" fmla="*/ 667703 h 762000"/>
              <a:gd name="connsiteX54" fmla="*/ 239078 w 557212"/>
              <a:gd name="connsiteY54" fmla="*/ 699135 h 762000"/>
              <a:gd name="connsiteX55" fmla="*/ 178118 w 557212"/>
              <a:gd name="connsiteY55" fmla="*/ 685800 h 762000"/>
              <a:gd name="connsiteX56" fmla="*/ 51435 w 557212"/>
              <a:gd name="connsiteY56" fmla="*/ 762000 h 762000"/>
              <a:gd name="connsiteX57" fmla="*/ 545783 w 557212"/>
              <a:gd name="connsiteY57" fmla="*/ 762000 h 762000"/>
              <a:gd name="connsiteX58" fmla="*/ 437197 w 557212"/>
              <a:gd name="connsiteY58" fmla="*/ 69627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7212" h="762000">
                <a:moveTo>
                  <a:pt x="437197" y="696278"/>
                </a:moveTo>
                <a:cubicBezTo>
                  <a:pt x="411480" y="672465"/>
                  <a:pt x="377190" y="657225"/>
                  <a:pt x="340043" y="657225"/>
                </a:cubicBezTo>
                <a:cubicBezTo>
                  <a:pt x="335280" y="657225"/>
                  <a:pt x="330518" y="657225"/>
                  <a:pt x="325755" y="658178"/>
                </a:cubicBezTo>
                <a:cubicBezTo>
                  <a:pt x="328613" y="610553"/>
                  <a:pt x="320993" y="561975"/>
                  <a:pt x="311468" y="511493"/>
                </a:cubicBezTo>
                <a:cubicBezTo>
                  <a:pt x="314325" y="505778"/>
                  <a:pt x="320993" y="499110"/>
                  <a:pt x="329565" y="493395"/>
                </a:cubicBezTo>
                <a:cubicBezTo>
                  <a:pt x="345758" y="527685"/>
                  <a:pt x="380048" y="552450"/>
                  <a:pt x="421005" y="552450"/>
                </a:cubicBezTo>
                <a:cubicBezTo>
                  <a:pt x="439103" y="552450"/>
                  <a:pt x="456247" y="547688"/>
                  <a:pt x="470535" y="539115"/>
                </a:cubicBezTo>
                <a:lnTo>
                  <a:pt x="470535" y="539115"/>
                </a:lnTo>
                <a:cubicBezTo>
                  <a:pt x="547688" y="497205"/>
                  <a:pt x="557213" y="418148"/>
                  <a:pt x="557213" y="330518"/>
                </a:cubicBezTo>
                <a:cubicBezTo>
                  <a:pt x="557213" y="330518"/>
                  <a:pt x="474345" y="353378"/>
                  <a:pt x="421958" y="351473"/>
                </a:cubicBezTo>
                <a:cubicBezTo>
                  <a:pt x="366713" y="351473"/>
                  <a:pt x="321945" y="396240"/>
                  <a:pt x="321945" y="451485"/>
                </a:cubicBezTo>
                <a:cubicBezTo>
                  <a:pt x="321945" y="452438"/>
                  <a:pt x="321945" y="452438"/>
                  <a:pt x="321945" y="453390"/>
                </a:cubicBezTo>
                <a:cubicBezTo>
                  <a:pt x="316230" y="456248"/>
                  <a:pt x="310515" y="460058"/>
                  <a:pt x="304800" y="464820"/>
                </a:cubicBezTo>
                <a:cubicBezTo>
                  <a:pt x="293370" y="394335"/>
                  <a:pt x="286703" y="321945"/>
                  <a:pt x="309563" y="242888"/>
                </a:cubicBezTo>
                <a:cubicBezTo>
                  <a:pt x="319088" y="239077"/>
                  <a:pt x="330518" y="236220"/>
                  <a:pt x="340995" y="235268"/>
                </a:cubicBezTo>
                <a:cubicBezTo>
                  <a:pt x="341948" y="248602"/>
                  <a:pt x="348615" y="260985"/>
                  <a:pt x="360045" y="269558"/>
                </a:cubicBezTo>
                <a:cubicBezTo>
                  <a:pt x="367665" y="275273"/>
                  <a:pt x="375285" y="278130"/>
                  <a:pt x="383858" y="279083"/>
                </a:cubicBezTo>
                <a:lnTo>
                  <a:pt x="383858" y="279083"/>
                </a:lnTo>
                <a:cubicBezTo>
                  <a:pt x="426720" y="285750"/>
                  <a:pt x="454343" y="257175"/>
                  <a:pt x="481013" y="221933"/>
                </a:cubicBezTo>
                <a:cubicBezTo>
                  <a:pt x="481013" y="221933"/>
                  <a:pt x="441008" y="205740"/>
                  <a:pt x="420053" y="189548"/>
                </a:cubicBezTo>
                <a:cubicBezTo>
                  <a:pt x="399098" y="173355"/>
                  <a:pt x="370523" y="177165"/>
                  <a:pt x="353378" y="195263"/>
                </a:cubicBezTo>
                <a:cubicBezTo>
                  <a:pt x="343853" y="195263"/>
                  <a:pt x="333375" y="196215"/>
                  <a:pt x="323850" y="198120"/>
                </a:cubicBezTo>
                <a:cubicBezTo>
                  <a:pt x="335280" y="171450"/>
                  <a:pt x="350520" y="143828"/>
                  <a:pt x="369570" y="115253"/>
                </a:cubicBezTo>
                <a:cubicBezTo>
                  <a:pt x="373380" y="116205"/>
                  <a:pt x="376238" y="116205"/>
                  <a:pt x="380048" y="116205"/>
                </a:cubicBezTo>
                <a:cubicBezTo>
                  <a:pt x="407670" y="116205"/>
                  <a:pt x="429578" y="93345"/>
                  <a:pt x="429578" y="66675"/>
                </a:cubicBezTo>
                <a:cubicBezTo>
                  <a:pt x="429578" y="41910"/>
                  <a:pt x="441008" y="0"/>
                  <a:pt x="441008" y="0"/>
                </a:cubicBezTo>
                <a:cubicBezTo>
                  <a:pt x="397193" y="0"/>
                  <a:pt x="358140" y="4763"/>
                  <a:pt x="337185" y="42863"/>
                </a:cubicBezTo>
                <a:lnTo>
                  <a:pt x="337185" y="42863"/>
                </a:lnTo>
                <a:cubicBezTo>
                  <a:pt x="333375" y="50483"/>
                  <a:pt x="330518" y="59055"/>
                  <a:pt x="330518" y="67628"/>
                </a:cubicBezTo>
                <a:cubicBezTo>
                  <a:pt x="330518" y="78105"/>
                  <a:pt x="333375" y="86678"/>
                  <a:pt x="339090" y="95250"/>
                </a:cubicBezTo>
                <a:cubicBezTo>
                  <a:pt x="327660" y="112395"/>
                  <a:pt x="317183" y="129540"/>
                  <a:pt x="307658" y="146685"/>
                </a:cubicBezTo>
                <a:cubicBezTo>
                  <a:pt x="303848" y="141923"/>
                  <a:pt x="300038" y="138113"/>
                  <a:pt x="295275" y="133350"/>
                </a:cubicBezTo>
                <a:cubicBezTo>
                  <a:pt x="295275" y="131445"/>
                  <a:pt x="296228" y="129540"/>
                  <a:pt x="296228" y="127635"/>
                </a:cubicBezTo>
                <a:cubicBezTo>
                  <a:pt x="296228" y="100013"/>
                  <a:pt x="273368" y="78105"/>
                  <a:pt x="246698" y="78105"/>
                </a:cubicBezTo>
                <a:cubicBezTo>
                  <a:pt x="220028" y="79057"/>
                  <a:pt x="179070" y="67628"/>
                  <a:pt x="179070" y="67628"/>
                </a:cubicBezTo>
                <a:cubicBezTo>
                  <a:pt x="179070" y="111443"/>
                  <a:pt x="183833" y="150495"/>
                  <a:pt x="221933" y="171450"/>
                </a:cubicBezTo>
                <a:lnTo>
                  <a:pt x="221933" y="171450"/>
                </a:lnTo>
                <a:cubicBezTo>
                  <a:pt x="229553" y="175260"/>
                  <a:pt x="238125" y="178118"/>
                  <a:pt x="246698" y="178118"/>
                </a:cubicBezTo>
                <a:cubicBezTo>
                  <a:pt x="258128" y="178118"/>
                  <a:pt x="267653" y="174308"/>
                  <a:pt x="276225" y="168593"/>
                </a:cubicBezTo>
                <a:cubicBezTo>
                  <a:pt x="281940" y="174308"/>
                  <a:pt x="285750" y="180023"/>
                  <a:pt x="289560" y="186690"/>
                </a:cubicBezTo>
                <a:cubicBezTo>
                  <a:pt x="259080" y="257175"/>
                  <a:pt x="252413" y="323850"/>
                  <a:pt x="256223" y="386715"/>
                </a:cubicBezTo>
                <a:cubicBezTo>
                  <a:pt x="255270" y="385763"/>
                  <a:pt x="254318" y="385763"/>
                  <a:pt x="252413" y="384810"/>
                </a:cubicBezTo>
                <a:cubicBezTo>
                  <a:pt x="245745" y="381953"/>
                  <a:pt x="240030" y="378143"/>
                  <a:pt x="233363" y="375285"/>
                </a:cubicBezTo>
                <a:cubicBezTo>
                  <a:pt x="234315" y="369570"/>
                  <a:pt x="234315" y="364808"/>
                  <a:pt x="234315" y="359093"/>
                </a:cubicBezTo>
                <a:cubicBezTo>
                  <a:pt x="234315" y="303848"/>
                  <a:pt x="189548" y="259080"/>
                  <a:pt x="134303" y="259080"/>
                </a:cubicBezTo>
                <a:cubicBezTo>
                  <a:pt x="82868" y="260985"/>
                  <a:pt x="0" y="238125"/>
                  <a:pt x="0" y="238125"/>
                </a:cubicBezTo>
                <a:cubicBezTo>
                  <a:pt x="0" y="325755"/>
                  <a:pt x="9525" y="403860"/>
                  <a:pt x="86678" y="446723"/>
                </a:cubicBezTo>
                <a:lnTo>
                  <a:pt x="86678" y="446723"/>
                </a:lnTo>
                <a:cubicBezTo>
                  <a:pt x="100965" y="455295"/>
                  <a:pt x="118110" y="460058"/>
                  <a:pt x="136208" y="460058"/>
                </a:cubicBezTo>
                <a:cubicBezTo>
                  <a:pt x="172403" y="460058"/>
                  <a:pt x="203835" y="441008"/>
                  <a:pt x="221933" y="412433"/>
                </a:cubicBezTo>
                <a:cubicBezTo>
                  <a:pt x="226695" y="415290"/>
                  <a:pt x="232410" y="417195"/>
                  <a:pt x="237173" y="420053"/>
                </a:cubicBezTo>
                <a:cubicBezTo>
                  <a:pt x="244793" y="423863"/>
                  <a:pt x="253365" y="427673"/>
                  <a:pt x="261938" y="431483"/>
                </a:cubicBezTo>
                <a:cubicBezTo>
                  <a:pt x="265748" y="459105"/>
                  <a:pt x="270510" y="486728"/>
                  <a:pt x="274320" y="512445"/>
                </a:cubicBezTo>
                <a:cubicBezTo>
                  <a:pt x="283845" y="566738"/>
                  <a:pt x="293370" y="619125"/>
                  <a:pt x="287655" y="667703"/>
                </a:cubicBezTo>
                <a:cubicBezTo>
                  <a:pt x="269558" y="675323"/>
                  <a:pt x="253365" y="685800"/>
                  <a:pt x="239078" y="699135"/>
                </a:cubicBezTo>
                <a:cubicBezTo>
                  <a:pt x="220980" y="690563"/>
                  <a:pt x="200025" y="685800"/>
                  <a:pt x="178118" y="685800"/>
                </a:cubicBezTo>
                <a:cubicBezTo>
                  <a:pt x="122873" y="685800"/>
                  <a:pt x="76200" y="716280"/>
                  <a:pt x="51435" y="762000"/>
                </a:cubicBezTo>
                <a:lnTo>
                  <a:pt x="545783" y="762000"/>
                </a:lnTo>
                <a:cubicBezTo>
                  <a:pt x="522922" y="724853"/>
                  <a:pt x="483870" y="700088"/>
                  <a:pt x="437197" y="69627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6C0FDB9-E3BE-4994-AD5F-20131D01EED4}"/>
              </a:ext>
            </a:extLst>
          </p:cNvPr>
          <p:cNvSpPr/>
          <p:nvPr/>
        </p:nvSpPr>
        <p:spPr>
          <a:xfrm>
            <a:off x="2081049" y="2716075"/>
            <a:ext cx="363062" cy="325469"/>
          </a:xfrm>
          <a:custGeom>
            <a:avLst/>
            <a:gdLst>
              <a:gd name="connsiteX0" fmla="*/ 37021 w 363062"/>
              <a:gd name="connsiteY0" fmla="*/ 229838 h 325469"/>
              <a:gd name="connsiteX1" fmla="*/ 37021 w 363062"/>
              <a:gd name="connsiteY1" fmla="*/ 229838 h 325469"/>
              <a:gd name="connsiteX2" fmla="*/ 90647 w 363062"/>
              <a:gd name="connsiteY2" fmla="*/ 252031 h 325469"/>
              <a:gd name="connsiteX3" fmla="*/ 157839 w 363062"/>
              <a:gd name="connsiteY3" fmla="*/ 191777 h 325469"/>
              <a:gd name="connsiteX4" fmla="*/ 213329 w 363062"/>
              <a:gd name="connsiteY4" fmla="*/ 231076 h 325469"/>
              <a:gd name="connsiteX5" fmla="*/ 202185 w 363062"/>
              <a:gd name="connsiteY5" fmla="*/ 298228 h 325469"/>
              <a:gd name="connsiteX6" fmla="*/ 266764 w 363062"/>
              <a:gd name="connsiteY6" fmla="*/ 324993 h 325469"/>
              <a:gd name="connsiteX7" fmla="*/ 267907 w 363062"/>
              <a:gd name="connsiteY7" fmla="*/ 325469 h 325469"/>
              <a:gd name="connsiteX8" fmla="*/ 363062 w 363062"/>
              <a:gd name="connsiteY8" fmla="*/ 95250 h 325469"/>
              <a:gd name="connsiteX9" fmla="*/ 132176 w 363062"/>
              <a:gd name="connsiteY9" fmla="*/ 0 h 325469"/>
              <a:gd name="connsiteX10" fmla="*/ 96267 w 363062"/>
              <a:gd name="connsiteY10" fmla="*/ 88297 h 325469"/>
              <a:gd name="connsiteX11" fmla="*/ 96267 w 363062"/>
              <a:gd name="connsiteY11" fmla="*/ 88297 h 325469"/>
              <a:gd name="connsiteX12" fmla="*/ 93505 w 363062"/>
              <a:gd name="connsiteY12" fmla="*/ 94869 h 325469"/>
              <a:gd name="connsiteX13" fmla="*/ 92743 w 363062"/>
              <a:gd name="connsiteY13" fmla="*/ 91821 h 325469"/>
              <a:gd name="connsiteX14" fmla="*/ 28163 w 363062"/>
              <a:gd name="connsiteY14" fmla="*/ 65056 h 325469"/>
              <a:gd name="connsiteX15" fmla="*/ 2731 w 363062"/>
              <a:gd name="connsiteY15" fmla="*/ 89154 h 325469"/>
              <a:gd name="connsiteX16" fmla="*/ 33203 w 363062"/>
              <a:gd name="connsiteY16" fmla="*/ 151926 h 325469"/>
              <a:gd name="connsiteX17" fmla="*/ 68263 w 363062"/>
              <a:gd name="connsiteY17" fmla="*/ 150876 h 325469"/>
              <a:gd name="connsiteX18" fmla="*/ 71311 w 363062"/>
              <a:gd name="connsiteY18" fmla="*/ 149638 h 325469"/>
              <a:gd name="connsiteX19" fmla="*/ 69502 w 363062"/>
              <a:gd name="connsiteY19" fmla="*/ 154019 h 325469"/>
              <a:gd name="connsiteX20" fmla="*/ 69502 w 363062"/>
              <a:gd name="connsiteY20" fmla="*/ 154019 h 32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062" h="325469">
                <a:moveTo>
                  <a:pt x="37021" y="229838"/>
                </a:moveTo>
                <a:lnTo>
                  <a:pt x="37021" y="229838"/>
                </a:lnTo>
                <a:lnTo>
                  <a:pt x="90647" y="252031"/>
                </a:lnTo>
                <a:cubicBezTo>
                  <a:pt x="92563" y="216839"/>
                  <a:pt x="122645" y="189862"/>
                  <a:pt x="157839" y="191777"/>
                </a:cubicBezTo>
                <a:cubicBezTo>
                  <a:pt x="182356" y="193112"/>
                  <a:pt x="203933" y="208393"/>
                  <a:pt x="213329" y="231076"/>
                </a:cubicBezTo>
                <a:cubicBezTo>
                  <a:pt x="222421" y="253788"/>
                  <a:pt x="218125" y="279670"/>
                  <a:pt x="202185" y="298228"/>
                </a:cubicBezTo>
                <a:lnTo>
                  <a:pt x="266764" y="324993"/>
                </a:lnTo>
                <a:lnTo>
                  <a:pt x="267907" y="325469"/>
                </a:lnTo>
                <a:lnTo>
                  <a:pt x="363062" y="95250"/>
                </a:lnTo>
                <a:lnTo>
                  <a:pt x="132176" y="0"/>
                </a:lnTo>
                <a:lnTo>
                  <a:pt x="96267" y="88297"/>
                </a:lnTo>
                <a:lnTo>
                  <a:pt x="96267" y="88297"/>
                </a:lnTo>
                <a:lnTo>
                  <a:pt x="93505" y="94869"/>
                </a:lnTo>
                <a:lnTo>
                  <a:pt x="92743" y="91821"/>
                </a:lnTo>
                <a:cubicBezTo>
                  <a:pt x="82259" y="66639"/>
                  <a:pt x="53387" y="54673"/>
                  <a:pt x="28163" y="65056"/>
                </a:cubicBezTo>
                <a:cubicBezTo>
                  <a:pt x="17105" y="69831"/>
                  <a:pt x="8094" y="78368"/>
                  <a:pt x="2731" y="89154"/>
                </a:cubicBezTo>
                <a:cubicBezTo>
                  <a:pt x="-6188" y="114902"/>
                  <a:pt x="7454" y="143006"/>
                  <a:pt x="33203" y="151926"/>
                </a:cubicBezTo>
                <a:cubicBezTo>
                  <a:pt x="44623" y="155882"/>
                  <a:pt x="57099" y="155509"/>
                  <a:pt x="68263" y="150876"/>
                </a:cubicBezTo>
                <a:lnTo>
                  <a:pt x="71311" y="149638"/>
                </a:lnTo>
                <a:lnTo>
                  <a:pt x="69502" y="154019"/>
                </a:lnTo>
                <a:lnTo>
                  <a:pt x="69502" y="15401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3F57271F-96BB-4E9D-BB58-8FDF343903F5}"/>
              </a:ext>
            </a:extLst>
          </p:cNvPr>
          <p:cNvSpPr/>
          <p:nvPr/>
        </p:nvSpPr>
        <p:spPr>
          <a:xfrm>
            <a:off x="1773742" y="3124887"/>
            <a:ext cx="352907" cy="247650"/>
          </a:xfrm>
          <a:custGeom>
            <a:avLst/>
            <a:gdLst>
              <a:gd name="connsiteX0" fmla="*/ 320231 w 352907"/>
              <a:gd name="connsiteY0" fmla="*/ 158877 h 247650"/>
              <a:gd name="connsiteX1" fmla="*/ 350484 w 352907"/>
              <a:gd name="connsiteY1" fmla="*/ 98702 h 247650"/>
              <a:gd name="connsiteX2" fmla="*/ 290309 w 352907"/>
              <a:gd name="connsiteY2" fmla="*/ 68449 h 247650"/>
              <a:gd name="connsiteX3" fmla="*/ 266700 w 352907"/>
              <a:gd name="connsiteY3" fmla="*/ 85725 h 247650"/>
              <a:gd name="connsiteX4" fmla="*/ 266700 w 352907"/>
              <a:gd name="connsiteY4" fmla="*/ 0 h 247650"/>
              <a:gd name="connsiteX5" fmla="*/ 208883 w 352907"/>
              <a:gd name="connsiteY5" fmla="*/ 0 h 247650"/>
              <a:gd name="connsiteX6" fmla="*/ 209550 w 352907"/>
              <a:gd name="connsiteY6" fmla="*/ 9525 h 247650"/>
              <a:gd name="connsiteX7" fmla="*/ 133350 w 352907"/>
              <a:gd name="connsiteY7" fmla="*/ 85725 h 247650"/>
              <a:gd name="connsiteX8" fmla="*/ 57150 w 352907"/>
              <a:gd name="connsiteY8" fmla="*/ 9525 h 247650"/>
              <a:gd name="connsiteX9" fmla="*/ 57817 w 352907"/>
              <a:gd name="connsiteY9" fmla="*/ 0 h 247650"/>
              <a:gd name="connsiteX10" fmla="*/ 0 w 352907"/>
              <a:gd name="connsiteY10" fmla="*/ 0 h 247650"/>
              <a:gd name="connsiteX11" fmla="*/ 0 w 352907"/>
              <a:gd name="connsiteY11" fmla="*/ 247650 h 247650"/>
              <a:gd name="connsiteX12" fmla="*/ 266700 w 352907"/>
              <a:gd name="connsiteY12" fmla="*/ 247650 h 247650"/>
              <a:gd name="connsiteX13" fmla="*/ 266700 w 352907"/>
              <a:gd name="connsiteY13" fmla="*/ 142875 h 247650"/>
              <a:gd name="connsiteX14" fmla="*/ 270129 w 352907"/>
              <a:gd name="connsiteY14" fmla="*/ 147066 h 247650"/>
              <a:gd name="connsiteX15" fmla="*/ 271939 w 352907"/>
              <a:gd name="connsiteY15" fmla="*/ 149828 h 247650"/>
              <a:gd name="connsiteX16" fmla="*/ 314325 w 352907"/>
              <a:gd name="connsiteY16" fmla="*/ 160782 h 247650"/>
              <a:gd name="connsiteX17" fmla="*/ 318992 w 352907"/>
              <a:gd name="connsiteY17" fmla="*/ 15935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907" h="247650">
                <a:moveTo>
                  <a:pt x="320231" y="158877"/>
                </a:moveTo>
                <a:cubicBezTo>
                  <a:pt x="345201" y="150614"/>
                  <a:pt x="358747" y="123673"/>
                  <a:pt x="350484" y="98702"/>
                </a:cubicBezTo>
                <a:cubicBezTo>
                  <a:pt x="342221" y="73731"/>
                  <a:pt x="315279" y="60187"/>
                  <a:pt x="290309" y="68449"/>
                </a:cubicBezTo>
                <a:cubicBezTo>
                  <a:pt x="280822" y="71588"/>
                  <a:pt x="272562" y="77632"/>
                  <a:pt x="266700" y="85725"/>
                </a:cubicBezTo>
                <a:lnTo>
                  <a:pt x="266700" y="0"/>
                </a:lnTo>
                <a:lnTo>
                  <a:pt x="208883" y="0"/>
                </a:lnTo>
                <a:cubicBezTo>
                  <a:pt x="209301" y="3158"/>
                  <a:pt x="209524" y="6339"/>
                  <a:pt x="209550" y="9525"/>
                </a:cubicBezTo>
                <a:cubicBezTo>
                  <a:pt x="209550" y="51609"/>
                  <a:pt x="175434" y="85725"/>
                  <a:pt x="133350" y="85725"/>
                </a:cubicBezTo>
                <a:cubicBezTo>
                  <a:pt x="91266" y="85725"/>
                  <a:pt x="57150" y="51609"/>
                  <a:pt x="57150" y="9525"/>
                </a:cubicBezTo>
                <a:cubicBezTo>
                  <a:pt x="57176" y="6339"/>
                  <a:pt x="57399" y="3158"/>
                  <a:pt x="57817" y="0"/>
                </a:cubicBezTo>
                <a:lnTo>
                  <a:pt x="0" y="0"/>
                </a:lnTo>
                <a:lnTo>
                  <a:pt x="0" y="247650"/>
                </a:lnTo>
                <a:lnTo>
                  <a:pt x="266700" y="247650"/>
                </a:lnTo>
                <a:lnTo>
                  <a:pt x="266700" y="142875"/>
                </a:lnTo>
                <a:cubicBezTo>
                  <a:pt x="267762" y="144337"/>
                  <a:pt x="268907" y="145736"/>
                  <a:pt x="270129" y="147066"/>
                </a:cubicBezTo>
                <a:cubicBezTo>
                  <a:pt x="270642" y="148042"/>
                  <a:pt x="271248" y="148967"/>
                  <a:pt x="271939" y="149828"/>
                </a:cubicBezTo>
                <a:cubicBezTo>
                  <a:pt x="283197" y="160610"/>
                  <a:pt x="299253" y="164760"/>
                  <a:pt x="314325" y="160782"/>
                </a:cubicBezTo>
                <a:cubicBezTo>
                  <a:pt x="315944" y="160782"/>
                  <a:pt x="317468" y="159829"/>
                  <a:pt x="318992" y="1593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61C4BA56-74FD-499F-B5FB-BAB9886EB07D}"/>
              </a:ext>
            </a:extLst>
          </p:cNvPr>
          <p:cNvSpPr/>
          <p:nvPr/>
        </p:nvSpPr>
        <p:spPr>
          <a:xfrm>
            <a:off x="2069017" y="3039555"/>
            <a:ext cx="247650" cy="332792"/>
          </a:xfrm>
          <a:custGeom>
            <a:avLst/>
            <a:gdLst>
              <a:gd name="connsiteX0" fmla="*/ 142875 w 247650"/>
              <a:gd name="connsiteY0" fmla="*/ 85142 h 332792"/>
              <a:gd name="connsiteX1" fmla="*/ 147066 w 247650"/>
              <a:gd name="connsiteY1" fmla="*/ 81618 h 332792"/>
              <a:gd name="connsiteX2" fmla="*/ 149828 w 247650"/>
              <a:gd name="connsiteY2" fmla="*/ 79808 h 332792"/>
              <a:gd name="connsiteX3" fmla="*/ 159925 w 247650"/>
              <a:gd name="connsiteY3" fmla="*/ 33041 h 332792"/>
              <a:gd name="connsiteX4" fmla="*/ 159925 w 247650"/>
              <a:gd name="connsiteY4" fmla="*/ 31612 h 332792"/>
              <a:gd name="connsiteX5" fmla="*/ 99051 w 247650"/>
              <a:gd name="connsiteY5" fmla="*/ 2790 h 332792"/>
              <a:gd name="connsiteX6" fmla="*/ 70230 w 247650"/>
              <a:gd name="connsiteY6" fmla="*/ 63664 h 332792"/>
              <a:gd name="connsiteX7" fmla="*/ 85725 w 247650"/>
              <a:gd name="connsiteY7" fmla="*/ 85142 h 332792"/>
              <a:gd name="connsiteX8" fmla="*/ 0 w 247650"/>
              <a:gd name="connsiteY8" fmla="*/ 85142 h 332792"/>
              <a:gd name="connsiteX9" fmla="*/ 0 w 247650"/>
              <a:gd name="connsiteY9" fmla="*/ 124195 h 332792"/>
              <a:gd name="connsiteX10" fmla="*/ 9525 w 247650"/>
              <a:gd name="connsiteY10" fmla="*/ 123623 h 332792"/>
              <a:gd name="connsiteX11" fmla="*/ 85725 w 247650"/>
              <a:gd name="connsiteY11" fmla="*/ 199823 h 332792"/>
              <a:gd name="connsiteX12" fmla="*/ 9525 w 247650"/>
              <a:gd name="connsiteY12" fmla="*/ 276023 h 332792"/>
              <a:gd name="connsiteX13" fmla="*/ 0 w 247650"/>
              <a:gd name="connsiteY13" fmla="*/ 275357 h 332792"/>
              <a:gd name="connsiteX14" fmla="*/ 0 w 247650"/>
              <a:gd name="connsiteY14" fmla="*/ 332792 h 332792"/>
              <a:gd name="connsiteX15" fmla="*/ 247650 w 247650"/>
              <a:gd name="connsiteY15" fmla="*/ 332792 h 332792"/>
              <a:gd name="connsiteX16" fmla="*/ 247650 w 247650"/>
              <a:gd name="connsiteY16" fmla="*/ 85142 h 33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650" h="332792">
                <a:moveTo>
                  <a:pt x="142875" y="85142"/>
                </a:moveTo>
                <a:cubicBezTo>
                  <a:pt x="144353" y="84067"/>
                  <a:pt x="145753" y="82890"/>
                  <a:pt x="147066" y="81618"/>
                </a:cubicBezTo>
                <a:cubicBezTo>
                  <a:pt x="148106" y="81221"/>
                  <a:pt x="149049" y="80604"/>
                  <a:pt x="149828" y="79808"/>
                </a:cubicBezTo>
                <a:cubicBezTo>
                  <a:pt x="161536" y="67261"/>
                  <a:pt x="165413" y="49301"/>
                  <a:pt x="159925" y="33041"/>
                </a:cubicBezTo>
                <a:lnTo>
                  <a:pt x="159925" y="31612"/>
                </a:lnTo>
                <a:cubicBezTo>
                  <a:pt x="151074" y="6843"/>
                  <a:pt x="123820" y="-6060"/>
                  <a:pt x="99051" y="2790"/>
                </a:cubicBezTo>
                <a:cubicBezTo>
                  <a:pt x="74283" y="11641"/>
                  <a:pt x="61379" y="38895"/>
                  <a:pt x="70230" y="63664"/>
                </a:cubicBezTo>
                <a:cubicBezTo>
                  <a:pt x="73260" y="72145"/>
                  <a:pt x="78633" y="79592"/>
                  <a:pt x="85725" y="85142"/>
                </a:cubicBezTo>
                <a:lnTo>
                  <a:pt x="0" y="85142"/>
                </a:lnTo>
                <a:lnTo>
                  <a:pt x="0" y="124195"/>
                </a:lnTo>
                <a:cubicBezTo>
                  <a:pt x="3160" y="123812"/>
                  <a:pt x="6342" y="123622"/>
                  <a:pt x="9525" y="123623"/>
                </a:cubicBezTo>
                <a:cubicBezTo>
                  <a:pt x="51609" y="123623"/>
                  <a:pt x="85725" y="157739"/>
                  <a:pt x="85725" y="199823"/>
                </a:cubicBezTo>
                <a:cubicBezTo>
                  <a:pt x="85725" y="241908"/>
                  <a:pt x="51609" y="276023"/>
                  <a:pt x="9525" y="276023"/>
                </a:cubicBezTo>
                <a:cubicBezTo>
                  <a:pt x="6340" y="275994"/>
                  <a:pt x="3158" y="275772"/>
                  <a:pt x="0" y="275357"/>
                </a:cubicBezTo>
                <a:lnTo>
                  <a:pt x="0" y="332792"/>
                </a:lnTo>
                <a:lnTo>
                  <a:pt x="247650" y="332792"/>
                </a:lnTo>
                <a:lnTo>
                  <a:pt x="247650" y="851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42FC3A00-6C2D-48A3-BA70-597CA42BC3A3}"/>
              </a:ext>
            </a:extLst>
          </p:cNvPr>
          <p:cNvSpPr/>
          <p:nvPr/>
        </p:nvSpPr>
        <p:spPr>
          <a:xfrm>
            <a:off x="1773742" y="2829422"/>
            <a:ext cx="266700" cy="352425"/>
          </a:xfrm>
          <a:custGeom>
            <a:avLst/>
            <a:gdLst>
              <a:gd name="connsiteX0" fmla="*/ 266700 w 266700"/>
              <a:gd name="connsiteY0" fmla="*/ 98869 h 352425"/>
              <a:gd name="connsiteX1" fmla="*/ 266700 w 266700"/>
              <a:gd name="connsiteY1" fmla="*/ 0 h 352425"/>
              <a:gd name="connsiteX2" fmla="*/ 0 w 266700"/>
              <a:gd name="connsiteY2" fmla="*/ 0 h 352425"/>
              <a:gd name="connsiteX3" fmla="*/ 0 w 266700"/>
              <a:gd name="connsiteY3" fmla="*/ 266700 h 352425"/>
              <a:gd name="connsiteX4" fmla="*/ 104775 w 266700"/>
              <a:gd name="connsiteY4" fmla="*/ 266700 h 352425"/>
              <a:gd name="connsiteX5" fmla="*/ 85725 w 266700"/>
              <a:gd name="connsiteY5" fmla="*/ 304800 h 352425"/>
              <a:gd name="connsiteX6" fmla="*/ 133350 w 266700"/>
              <a:gd name="connsiteY6" fmla="*/ 352425 h 352425"/>
              <a:gd name="connsiteX7" fmla="*/ 180975 w 266700"/>
              <a:gd name="connsiteY7" fmla="*/ 304800 h 352425"/>
              <a:gd name="connsiteX8" fmla="*/ 161925 w 266700"/>
              <a:gd name="connsiteY8" fmla="*/ 266700 h 352425"/>
              <a:gd name="connsiteX9" fmla="*/ 266700 w 266700"/>
              <a:gd name="connsiteY9" fmla="*/ 266700 h 352425"/>
              <a:gd name="connsiteX10" fmla="*/ 266700 w 266700"/>
              <a:gd name="connsiteY10" fmla="*/ 168783 h 352425"/>
              <a:gd name="connsiteX11" fmla="*/ 193834 w 266700"/>
              <a:gd name="connsiteY11" fmla="*/ 168783 h 352425"/>
              <a:gd name="connsiteX12" fmla="*/ 193018 w 266700"/>
              <a:gd name="connsiteY12" fmla="*/ 99685 h 352425"/>
              <a:gd name="connsiteX13" fmla="*/ 193834 w 266700"/>
              <a:gd name="connsiteY13" fmla="*/ 98869 h 352425"/>
              <a:gd name="connsiteX14" fmla="*/ 266700 w 266700"/>
              <a:gd name="connsiteY14" fmla="*/ 988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" h="352425">
                <a:moveTo>
                  <a:pt x="266700" y="98869"/>
                </a:move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lnTo>
                  <a:pt x="104775" y="266700"/>
                </a:lnTo>
                <a:cubicBezTo>
                  <a:pt x="92783" y="275694"/>
                  <a:pt x="85725" y="289810"/>
                  <a:pt x="85725" y="304800"/>
                </a:cubicBezTo>
                <a:cubicBezTo>
                  <a:pt x="85725" y="331102"/>
                  <a:pt x="107048" y="352425"/>
                  <a:pt x="133350" y="352425"/>
                </a:cubicBezTo>
                <a:cubicBezTo>
                  <a:pt x="159652" y="352425"/>
                  <a:pt x="180975" y="331102"/>
                  <a:pt x="180975" y="304800"/>
                </a:cubicBezTo>
                <a:cubicBezTo>
                  <a:pt x="180975" y="289810"/>
                  <a:pt x="173917" y="275694"/>
                  <a:pt x="161925" y="266700"/>
                </a:cubicBezTo>
                <a:lnTo>
                  <a:pt x="266700" y="266700"/>
                </a:lnTo>
                <a:lnTo>
                  <a:pt x="266700" y="168783"/>
                </a:lnTo>
                <a:cubicBezTo>
                  <a:pt x="246215" y="188005"/>
                  <a:pt x="214319" y="188005"/>
                  <a:pt x="193834" y="168783"/>
                </a:cubicBezTo>
                <a:cubicBezTo>
                  <a:pt x="174528" y="149927"/>
                  <a:pt x="174163" y="118991"/>
                  <a:pt x="193018" y="99685"/>
                </a:cubicBezTo>
                <a:cubicBezTo>
                  <a:pt x="193287" y="99410"/>
                  <a:pt x="193558" y="99138"/>
                  <a:pt x="193834" y="98869"/>
                </a:cubicBezTo>
                <a:cubicBezTo>
                  <a:pt x="214319" y="79647"/>
                  <a:pt x="246215" y="79647"/>
                  <a:pt x="266700" y="9886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9DB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4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25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40" grpId="0"/>
      <p:bldP spid="137" grpId="0"/>
      <p:bldP spid="133" grpId="0"/>
      <p:bldP spid="141" grpId="0"/>
      <p:bldP spid="142" grpId="0"/>
      <p:bldP spid="244" grpId="0" animBg="1"/>
      <p:bldP spid="245" grpId="0" animBg="1"/>
      <p:bldP spid="247" grpId="0" animBg="1"/>
      <p:bldP spid="248" grpId="0" animBg="1"/>
      <p:bldP spid="249" grpId="0" animBg="1"/>
      <p:bldP spid="251" grpId="0" animBg="1"/>
      <p:bldP spid="252" grpId="0" animBg="1"/>
      <p:bldP spid="253" grpId="0" animBg="1"/>
      <p:bldP spid="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586CBE6E-30CE-4A30-9E88-02E152D7A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4242" r="32751" b="37794"/>
          <a:stretch/>
        </p:blipFill>
        <p:spPr>
          <a:xfrm>
            <a:off x="0" y="-19050"/>
            <a:ext cx="9144000" cy="5162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9899" y="1312015"/>
            <a:ext cx="4649177" cy="3202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cap="all" dirty="0">
                <a:solidFill>
                  <a:schemeClr val="accent1"/>
                </a:solidFill>
              </a:rPr>
              <a:t>Diamond Green Diesel Facility</a:t>
            </a:r>
          </a:p>
          <a:p>
            <a:r>
              <a:rPr lang="en-US" altLang="en-US" dirty="0" err="1"/>
              <a:t>Approx</a:t>
            </a:r>
            <a:r>
              <a:rPr lang="en-US" altLang="en-US" dirty="0"/>
              <a:t> $600MM  Capital Cost </a:t>
            </a:r>
          </a:p>
          <a:p>
            <a:pPr lvl="1"/>
            <a:r>
              <a:rPr lang="en-US" altLang="en-US" dirty="0"/>
              <a:t>Construction through current capacity</a:t>
            </a:r>
          </a:p>
          <a:p>
            <a:pPr lvl="1"/>
            <a:r>
              <a:rPr lang="en-US" altLang="en-US" dirty="0"/>
              <a:t>Approx. 18 MBPD</a:t>
            </a:r>
          </a:p>
          <a:p>
            <a:r>
              <a:rPr lang="en-US" altLang="en-US" dirty="0"/>
              <a:t>Operating Income &gt;$600MM</a:t>
            </a:r>
          </a:p>
          <a:p>
            <a:pPr lvl="1"/>
            <a:r>
              <a:rPr lang="en-US" altLang="en-US" dirty="0"/>
              <a:t>2019: $732MM</a:t>
            </a:r>
          </a:p>
          <a:p>
            <a:pPr lvl="1"/>
            <a:r>
              <a:rPr lang="en-US" altLang="en-US" dirty="0"/>
              <a:t>2020: $638MM	</a:t>
            </a:r>
          </a:p>
          <a:p>
            <a:r>
              <a:rPr lang="en-US" altLang="en-US" dirty="0"/>
              <a:t>Simple payback of &lt;2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32" y="1206247"/>
            <a:ext cx="3121819" cy="3504010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C68E610-AD24-492C-B5B4-7C7C56422922}"/>
              </a:ext>
            </a:extLst>
          </p:cNvPr>
          <p:cNvSpPr/>
          <p:nvPr/>
        </p:nvSpPr>
        <p:spPr>
          <a:xfrm>
            <a:off x="307975" y="-21735"/>
            <a:ext cx="2635087" cy="1227981"/>
          </a:xfrm>
          <a:custGeom>
            <a:avLst/>
            <a:gdLst>
              <a:gd name="connsiteX0" fmla="*/ 71991 w 2635087"/>
              <a:gd name="connsiteY0" fmla="*/ 1261836 h 1227981"/>
              <a:gd name="connsiteX1" fmla="*/ 267261 w 2635087"/>
              <a:gd name="connsiteY1" fmla="*/ 984705 h 1227981"/>
              <a:gd name="connsiteX2" fmla="*/ 1049048 w 2635087"/>
              <a:gd name="connsiteY2" fmla="*/ 12883 h 1227981"/>
              <a:gd name="connsiteX3" fmla="*/ 2171617 w 2635087"/>
              <a:gd name="connsiteY3" fmla="*/ 146471 h 1227981"/>
              <a:gd name="connsiteX4" fmla="*/ 1703514 w 2635087"/>
              <a:gd name="connsiteY4" fmla="*/ 1201045 h 1227981"/>
              <a:gd name="connsiteX5" fmla="*/ 641739 w 2635087"/>
              <a:gd name="connsiteY5" fmla="*/ 1141060 h 1227981"/>
              <a:gd name="connsiteX6" fmla="*/ 71991 w 2635087"/>
              <a:gd name="connsiteY6" fmla="*/ 1261836 h 122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087" h="1227981" fill="none" extrusionOk="0">
                <a:moveTo>
                  <a:pt x="71991" y="1261836"/>
                </a:moveTo>
                <a:cubicBezTo>
                  <a:pt x="153620" y="1131421"/>
                  <a:pt x="227473" y="1059664"/>
                  <a:pt x="267261" y="984705"/>
                </a:cubicBezTo>
                <a:cubicBezTo>
                  <a:pt x="-322286" y="462164"/>
                  <a:pt x="49955" y="11605"/>
                  <a:pt x="1049048" y="12883"/>
                </a:cubicBezTo>
                <a:cubicBezTo>
                  <a:pt x="1382058" y="-61387"/>
                  <a:pt x="1885485" y="7845"/>
                  <a:pt x="2171617" y="146471"/>
                </a:cubicBezTo>
                <a:cubicBezTo>
                  <a:pt x="2846494" y="464618"/>
                  <a:pt x="2617803" y="1088557"/>
                  <a:pt x="1703514" y="1201045"/>
                </a:cubicBezTo>
                <a:cubicBezTo>
                  <a:pt x="1329997" y="1295790"/>
                  <a:pt x="972914" y="1276078"/>
                  <a:pt x="641739" y="1141060"/>
                </a:cubicBezTo>
                <a:cubicBezTo>
                  <a:pt x="496281" y="1192577"/>
                  <a:pt x="338413" y="1184236"/>
                  <a:pt x="71991" y="1261836"/>
                </a:cubicBezTo>
                <a:close/>
              </a:path>
              <a:path w="2635087" h="1227981" stroke="0" extrusionOk="0">
                <a:moveTo>
                  <a:pt x="71991" y="1261836"/>
                </a:moveTo>
                <a:cubicBezTo>
                  <a:pt x="131825" y="1157988"/>
                  <a:pt x="204615" y="1067085"/>
                  <a:pt x="267261" y="984705"/>
                </a:cubicBezTo>
                <a:cubicBezTo>
                  <a:pt x="-369394" y="727206"/>
                  <a:pt x="12416" y="-32034"/>
                  <a:pt x="1049048" y="12883"/>
                </a:cubicBezTo>
                <a:cubicBezTo>
                  <a:pt x="1457046" y="-32705"/>
                  <a:pt x="1856066" y="34122"/>
                  <a:pt x="2171617" y="146471"/>
                </a:cubicBezTo>
                <a:cubicBezTo>
                  <a:pt x="2975017" y="322897"/>
                  <a:pt x="2779650" y="1019463"/>
                  <a:pt x="1703514" y="1201045"/>
                </a:cubicBezTo>
                <a:cubicBezTo>
                  <a:pt x="1279124" y="1223018"/>
                  <a:pt x="983018" y="1252275"/>
                  <a:pt x="641739" y="1141060"/>
                </a:cubicBezTo>
                <a:cubicBezTo>
                  <a:pt x="401205" y="1217719"/>
                  <a:pt x="326784" y="1188994"/>
                  <a:pt x="71991" y="126183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07301308">
                  <a:prstGeom prst="wedgeEllipseCallout">
                    <a:avLst>
                      <a:gd name="adj1" fmla="val -47268"/>
                      <a:gd name="adj2" fmla="val 5275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10" y="51276"/>
            <a:ext cx="2743200" cy="980911"/>
          </a:xfrm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SHOW ME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THE MONEY!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8A58D-1C95-4DE6-AB9A-1FFDBE354345}"/>
              </a:ext>
            </a:extLst>
          </p:cNvPr>
          <p:cNvSpPr/>
          <p:nvPr/>
        </p:nvSpPr>
        <p:spPr>
          <a:xfrm>
            <a:off x="1806" y="-21734"/>
            <a:ext cx="9144000" cy="516523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571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E09DB-5560-413C-94E7-44E035F0E7AC}"/>
              </a:ext>
            </a:extLst>
          </p:cNvPr>
          <p:cNvSpPr txBox="1"/>
          <p:nvPr/>
        </p:nvSpPr>
        <p:spPr>
          <a:xfrm>
            <a:off x="1086554" y="1746879"/>
            <a:ext cx="175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5"/>
                </a:solidFill>
              </a:rPr>
              <a:t>Economics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7025B7-E225-4A81-822F-5C67F20179DA}"/>
              </a:ext>
            </a:extLst>
          </p:cNvPr>
          <p:cNvSpPr/>
          <p:nvPr/>
        </p:nvSpPr>
        <p:spPr>
          <a:xfrm>
            <a:off x="2848765" y="1568809"/>
            <a:ext cx="647700" cy="647700"/>
          </a:xfrm>
          <a:custGeom>
            <a:avLst/>
            <a:gdLst>
              <a:gd name="connsiteX0" fmla="*/ 57150 w 647700"/>
              <a:gd name="connsiteY0" fmla="*/ 0 h 647700"/>
              <a:gd name="connsiteX1" fmla="*/ 0 w 647700"/>
              <a:gd name="connsiteY1" fmla="*/ 0 h 647700"/>
              <a:gd name="connsiteX2" fmla="*/ 0 w 647700"/>
              <a:gd name="connsiteY2" fmla="*/ 647700 h 647700"/>
              <a:gd name="connsiteX3" fmla="*/ 647700 w 647700"/>
              <a:gd name="connsiteY3" fmla="*/ 647700 h 647700"/>
              <a:gd name="connsiteX4" fmla="*/ 647700 w 647700"/>
              <a:gd name="connsiteY4" fmla="*/ 590550 h 647700"/>
              <a:gd name="connsiteX5" fmla="*/ 57150 w 647700"/>
              <a:gd name="connsiteY5" fmla="*/ 59055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0" h="647700">
                <a:moveTo>
                  <a:pt x="57150" y="0"/>
                </a:moveTo>
                <a:lnTo>
                  <a:pt x="0" y="0"/>
                </a:lnTo>
                <a:lnTo>
                  <a:pt x="0" y="647700"/>
                </a:lnTo>
                <a:lnTo>
                  <a:pt x="647700" y="647700"/>
                </a:lnTo>
                <a:lnTo>
                  <a:pt x="647700" y="590550"/>
                </a:lnTo>
                <a:lnTo>
                  <a:pt x="57150" y="59055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78E6E2-7832-4D79-8DED-BB983626A77B}"/>
              </a:ext>
            </a:extLst>
          </p:cNvPr>
          <p:cNvSpPr/>
          <p:nvPr/>
        </p:nvSpPr>
        <p:spPr>
          <a:xfrm>
            <a:off x="2943062" y="1730734"/>
            <a:ext cx="553402" cy="324802"/>
          </a:xfrm>
          <a:custGeom>
            <a:avLst/>
            <a:gdLst>
              <a:gd name="connsiteX0" fmla="*/ 401003 w 553402"/>
              <a:gd name="connsiteY0" fmla="*/ 0 h 324802"/>
              <a:gd name="connsiteX1" fmla="*/ 457200 w 553402"/>
              <a:gd name="connsiteY1" fmla="*/ 56198 h 324802"/>
              <a:gd name="connsiteX2" fmla="*/ 381953 w 553402"/>
              <a:gd name="connsiteY2" fmla="*/ 131445 h 324802"/>
              <a:gd name="connsiteX3" fmla="*/ 324803 w 553402"/>
              <a:gd name="connsiteY3" fmla="*/ 74295 h 324802"/>
              <a:gd name="connsiteX4" fmla="*/ 229553 w 553402"/>
              <a:gd name="connsiteY4" fmla="*/ 169545 h 324802"/>
              <a:gd name="connsiteX5" fmla="*/ 172403 w 553402"/>
              <a:gd name="connsiteY5" fmla="*/ 112395 h 324802"/>
              <a:gd name="connsiteX6" fmla="*/ 0 w 553402"/>
              <a:gd name="connsiteY6" fmla="*/ 284798 h 324802"/>
              <a:gd name="connsiteX7" fmla="*/ 40005 w 553402"/>
              <a:gd name="connsiteY7" fmla="*/ 324803 h 324802"/>
              <a:gd name="connsiteX8" fmla="*/ 172403 w 553402"/>
              <a:gd name="connsiteY8" fmla="*/ 192405 h 324802"/>
              <a:gd name="connsiteX9" fmla="*/ 229553 w 553402"/>
              <a:gd name="connsiteY9" fmla="*/ 249555 h 324802"/>
              <a:gd name="connsiteX10" fmla="*/ 324803 w 553402"/>
              <a:gd name="connsiteY10" fmla="*/ 154305 h 324802"/>
              <a:gd name="connsiteX11" fmla="*/ 381953 w 553402"/>
              <a:gd name="connsiteY11" fmla="*/ 211455 h 324802"/>
              <a:gd name="connsiteX12" fmla="*/ 497205 w 553402"/>
              <a:gd name="connsiteY12" fmla="*/ 96202 h 324802"/>
              <a:gd name="connsiteX13" fmla="*/ 553403 w 553402"/>
              <a:gd name="connsiteY13" fmla="*/ 152400 h 324802"/>
              <a:gd name="connsiteX14" fmla="*/ 553403 w 553402"/>
              <a:gd name="connsiteY14" fmla="*/ 0 h 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02" h="324802">
                <a:moveTo>
                  <a:pt x="401003" y="0"/>
                </a:moveTo>
                <a:lnTo>
                  <a:pt x="457200" y="56198"/>
                </a:lnTo>
                <a:lnTo>
                  <a:pt x="381953" y="131445"/>
                </a:lnTo>
                <a:lnTo>
                  <a:pt x="324803" y="74295"/>
                </a:lnTo>
                <a:lnTo>
                  <a:pt x="229553" y="169545"/>
                </a:lnTo>
                <a:lnTo>
                  <a:pt x="172403" y="112395"/>
                </a:lnTo>
                <a:lnTo>
                  <a:pt x="0" y="284798"/>
                </a:lnTo>
                <a:lnTo>
                  <a:pt x="40005" y="324803"/>
                </a:lnTo>
                <a:lnTo>
                  <a:pt x="172403" y="192405"/>
                </a:lnTo>
                <a:lnTo>
                  <a:pt x="229553" y="249555"/>
                </a:lnTo>
                <a:lnTo>
                  <a:pt x="324803" y="154305"/>
                </a:lnTo>
                <a:lnTo>
                  <a:pt x="381953" y="211455"/>
                </a:lnTo>
                <a:lnTo>
                  <a:pt x="497205" y="96202"/>
                </a:lnTo>
                <a:lnTo>
                  <a:pt x="553403" y="152400"/>
                </a:lnTo>
                <a:lnTo>
                  <a:pt x="553403" y="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Renewable Product Incentive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58567"/>
              </p:ext>
            </p:extLst>
          </p:nvPr>
        </p:nvGraphicFramePr>
        <p:xfrm>
          <a:off x="457200" y="1075239"/>
          <a:ext cx="8351954" cy="352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42">
                  <a:extLst>
                    <a:ext uri="{9D8B030D-6E8A-4147-A177-3AD203B41FA5}">
                      <a16:colId xmlns:a16="http://schemas.microsoft.com/office/drawing/2014/main" val="3540291049"/>
                    </a:ext>
                  </a:extLst>
                </a:gridCol>
                <a:gridCol w="2296728">
                  <a:extLst>
                    <a:ext uri="{9D8B030D-6E8A-4147-A177-3AD203B41FA5}">
                      <a16:colId xmlns:a16="http://schemas.microsoft.com/office/drawing/2014/main" val="11964869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1239332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8340711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11676037"/>
                    </a:ext>
                  </a:extLst>
                </a:gridCol>
              </a:tblGrid>
              <a:tr h="400463">
                <a:tc gridSpan="2"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($/Gallon)</a:t>
                      </a:r>
                    </a:p>
                  </a:txBody>
                  <a:tcPr marL="68579" marR="68579" marT="34301" marB="34301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900" dirty="0"/>
                    </a:p>
                  </a:txBody>
                  <a:tcPr marL="68579" marR="68579" marT="34301" marB="34301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Renewable Diesel</a:t>
                      </a:r>
                    </a:p>
                  </a:txBody>
                  <a:tcPr marL="68579" marR="68579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Renewable</a:t>
                      </a:r>
                      <a:r>
                        <a:rPr lang="en-US" sz="1400" baseline="0" dirty="0"/>
                        <a:t> Jet</a:t>
                      </a:r>
                      <a:endParaRPr lang="en-US" sz="1400" dirty="0"/>
                    </a:p>
                  </a:txBody>
                  <a:tcPr marL="68579" marR="68579" marT="34301" marB="34301" anchor="ctr"/>
                </a:tc>
                <a:extLst>
                  <a:ext uri="{0D108BD9-81ED-4DB2-BD59-A6C34878D82A}">
                    <a16:rowId xmlns:a16="http://schemas.microsoft.com/office/drawing/2014/main" val="3413910810"/>
                  </a:ext>
                </a:extLst>
              </a:tr>
              <a:tr h="400463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Feedstock</a:t>
                      </a:r>
                    </a:p>
                  </a:txBody>
                  <a:tcPr marL="68579" marR="68579" marT="34301" marB="34301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9" marR="68579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DCO / Tallow</a:t>
                      </a:r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Soybean Oil</a:t>
                      </a:r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DCO / Tallow</a:t>
                      </a:r>
                    </a:p>
                  </a:txBody>
                  <a:tcPr marL="68579" marR="68579" marT="34301" marB="34301" anchor="ctr"/>
                </a:tc>
                <a:extLst>
                  <a:ext uri="{0D108BD9-81ED-4DB2-BD59-A6C34878D82A}">
                    <a16:rowId xmlns:a16="http://schemas.microsoft.com/office/drawing/2014/main" val="3010213543"/>
                  </a:ext>
                </a:extLst>
              </a:tr>
              <a:tr h="400463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Petroleum</a:t>
                      </a:r>
                      <a:r>
                        <a:rPr lang="en-US" sz="1400" baseline="0" dirty="0"/>
                        <a:t> Value</a:t>
                      </a:r>
                      <a:endParaRPr lang="en-US" sz="1400" dirty="0"/>
                    </a:p>
                  </a:txBody>
                  <a:tcPr marL="68579" marR="68579" marT="34301" marB="34301"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79" marR="68579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</a:t>
                      </a:r>
                    </a:p>
                  </a:txBody>
                  <a:tcPr marL="73152" marR="68579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</a:t>
                      </a:r>
                    </a:p>
                  </a:txBody>
                  <a:tcPr marL="73152" marR="68579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 - $0.06</a:t>
                      </a:r>
                    </a:p>
                  </a:txBody>
                  <a:tcPr marL="73152" marR="68579" marT="34301" marB="34301" anchor="ctr"/>
                </a:tc>
                <a:extLst>
                  <a:ext uri="{0D108BD9-81ED-4DB2-BD59-A6C34878D82A}">
                    <a16:rowId xmlns:a16="http://schemas.microsoft.com/office/drawing/2014/main" val="3606282494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r>
                        <a:rPr lang="en-US" sz="1400" dirty="0"/>
                        <a:t>Renewable</a:t>
                      </a:r>
                      <a:r>
                        <a:rPr lang="en-US" sz="1400" baseline="0" dirty="0"/>
                        <a:t> Fuel Standard (</a:t>
                      </a:r>
                      <a:r>
                        <a:rPr lang="en-US" sz="1400" dirty="0"/>
                        <a:t>RIN)</a:t>
                      </a:r>
                      <a:r>
                        <a:rPr lang="en-US" sz="1400" baseline="0" dirty="0"/>
                        <a:t> Value</a:t>
                      </a:r>
                      <a:endParaRPr lang="en-US" sz="1400" dirty="0"/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Mandate for blending renewable fuels; credits per gallon blended</a:t>
                      </a:r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$0.83</a:t>
                      </a:r>
                    </a:p>
                  </a:txBody>
                  <a:tcPr marL="228600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$0.83</a:t>
                      </a:r>
                    </a:p>
                  </a:txBody>
                  <a:tcPr marL="228600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$0.78</a:t>
                      </a:r>
                    </a:p>
                  </a:txBody>
                  <a:tcPr marL="228600" marR="68579" marT="34301" marB="34301" anchor="ctr"/>
                </a:tc>
                <a:extLst>
                  <a:ext uri="{0D108BD9-81ED-4DB2-BD59-A6C34878D82A}">
                    <a16:rowId xmlns:a16="http://schemas.microsoft.com/office/drawing/2014/main" val="1738414768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r>
                        <a:rPr lang="en-US" sz="1400" dirty="0"/>
                        <a:t>Low Carbon Fuel Standard (LCFS</a:t>
                      </a:r>
                      <a:r>
                        <a:rPr lang="en-US" sz="1400" baseline="0" dirty="0"/>
                        <a:t>) Value (CA)</a:t>
                      </a:r>
                      <a:endParaRPr lang="en-US" sz="1400" dirty="0"/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Credit based on Carbon Intensity (CI) of feedstock and process</a:t>
                      </a:r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$1.76</a:t>
                      </a:r>
                    </a:p>
                  </a:txBody>
                  <a:tcPr marL="228600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$1.31</a:t>
                      </a:r>
                    </a:p>
                  </a:txBody>
                  <a:tcPr marL="228600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$1.62</a:t>
                      </a:r>
                    </a:p>
                  </a:txBody>
                  <a:tcPr marL="228600" marR="68579" marT="34301" marB="34301" anchor="ctr"/>
                </a:tc>
                <a:extLst>
                  <a:ext uri="{0D108BD9-81ED-4DB2-BD59-A6C34878D82A}">
                    <a16:rowId xmlns:a16="http://schemas.microsoft.com/office/drawing/2014/main" val="2626695347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sz="1400" u="none" dirty="0"/>
                        <a:t>Blender’s Tax Credit (BTC)</a:t>
                      </a:r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$1/Gal incentive for blending to diesel pool</a:t>
                      </a:r>
                    </a:p>
                  </a:txBody>
                  <a:tcPr marL="68579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/>
                        <a:t>$1.00</a:t>
                      </a:r>
                    </a:p>
                  </a:txBody>
                  <a:tcPr marL="228600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/>
                        <a:t>$1.00</a:t>
                      </a:r>
                    </a:p>
                  </a:txBody>
                  <a:tcPr marL="228600" marR="68579" marT="34301" marB="3430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/>
                        <a:t>$1.00</a:t>
                      </a:r>
                    </a:p>
                  </a:txBody>
                  <a:tcPr marL="228600" marR="68579" marT="34301" marB="34301" anchor="ctr"/>
                </a:tc>
                <a:extLst>
                  <a:ext uri="{0D108BD9-81ED-4DB2-BD59-A6C34878D82A}">
                    <a16:rowId xmlns:a16="http://schemas.microsoft.com/office/drawing/2014/main" val="40309847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Incentive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79" marR="68579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79" marR="68579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$3.59</a:t>
                      </a:r>
                    </a:p>
                  </a:txBody>
                  <a:tcPr marL="182880" marR="68579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$3.14</a:t>
                      </a:r>
                    </a:p>
                  </a:txBody>
                  <a:tcPr marL="182880" marR="68579" marT="34301" marB="343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$3.34</a:t>
                      </a:r>
                    </a:p>
                  </a:txBody>
                  <a:tcPr marL="182880" marR="68579" marT="34301" marB="34301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93351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47AB01-1899-4B11-A3C5-6642B586D36E}"/>
              </a:ext>
            </a:extLst>
          </p:cNvPr>
          <p:cNvSpPr txBox="1">
            <a:spLocks/>
          </p:cNvSpPr>
          <p:nvPr/>
        </p:nvSpPr>
        <p:spPr bwMode="auto">
          <a:xfrm>
            <a:off x="4695825" y="4598261"/>
            <a:ext cx="4112561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US" sz="1000" dirty="0"/>
              <a:t> : </a:t>
            </a:r>
            <a:r>
              <a:rPr lang="en-US" sz="1000" i="1" kern="0" dirty="0">
                <a:solidFill>
                  <a:schemeClr val="bg1">
                    <a:lumMod val="50000"/>
                  </a:schemeClr>
                </a:solidFill>
              </a:rPr>
              <a:t>OPIS – 06 Feb 20 Los Angeles Closing Prices and in-house estimates</a:t>
            </a:r>
            <a:endParaRPr lang="en-US" altLang="en-US" sz="10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9E5A4C-165C-4969-98EC-EBF1445C7F4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9079079"/>
              </p:ext>
            </p:extLst>
          </p:nvPr>
        </p:nvGraphicFramePr>
        <p:xfrm>
          <a:off x="4595240" y="2274094"/>
          <a:ext cx="4215384" cy="232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44">
                  <a:extLst>
                    <a:ext uri="{9D8B030D-6E8A-4147-A177-3AD203B41FA5}">
                      <a16:colId xmlns:a16="http://schemas.microsoft.com/office/drawing/2014/main" val="21239332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8340711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11676037"/>
                    </a:ext>
                  </a:extLst>
                </a:gridCol>
              </a:tblGrid>
              <a:tr h="71323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$2.54</a:t>
                      </a:r>
                    </a:p>
                  </a:txBody>
                  <a:tcPr marL="228600" marR="68579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$2.54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$2.54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414768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$0.71</a:t>
                      </a:r>
                    </a:p>
                  </a:txBody>
                  <a:tcPr marL="228600" marR="68579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$0.53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$0.66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95347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/>
                        <a:t>$1.00</a:t>
                      </a:r>
                    </a:p>
                  </a:txBody>
                  <a:tcPr marL="228600" marR="68579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/>
                        <a:t>$1.00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dirty="0"/>
                        <a:t>$1.00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847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$4.25</a:t>
                      </a:r>
                    </a:p>
                  </a:txBody>
                  <a:tcPr marL="228600" marR="68579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$4.07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$4.14</a:t>
                      </a:r>
                    </a:p>
                  </a:txBody>
                  <a:tcPr marL="228600" marR="68579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93351"/>
                  </a:ext>
                </a:extLst>
              </a:tr>
            </a:tbl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58D0EBD-D5A4-432C-86B2-065F5EB6DBD6}"/>
              </a:ext>
            </a:extLst>
          </p:cNvPr>
          <p:cNvSpPr txBox="1">
            <a:spLocks/>
          </p:cNvSpPr>
          <p:nvPr/>
        </p:nvSpPr>
        <p:spPr bwMode="auto">
          <a:xfrm>
            <a:off x="4698201" y="4595814"/>
            <a:ext cx="3150399" cy="4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altLang="en-US" sz="1000" i="1" kern="0" dirty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US" sz="1000" dirty="0"/>
              <a:t> : </a:t>
            </a:r>
            <a:r>
              <a:rPr lang="en-US" sz="1000" i="1" kern="0" dirty="0">
                <a:solidFill>
                  <a:schemeClr val="bg1">
                    <a:lumMod val="50000"/>
                  </a:schemeClr>
                </a:solidFill>
              </a:rPr>
              <a:t>In-house estimates for Jun 22</a:t>
            </a:r>
            <a:endParaRPr lang="en-US" altLang="en-US" sz="10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89F217-C39F-4D7A-B5B8-0C219C0E2A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6446324"/>
              </p:ext>
            </p:extLst>
          </p:nvPr>
        </p:nvGraphicFramePr>
        <p:xfrm>
          <a:off x="4572000" y="2274094"/>
          <a:ext cx="4215384" cy="2322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44">
                  <a:extLst>
                    <a:ext uri="{9D8B030D-6E8A-4147-A177-3AD203B41FA5}">
                      <a16:colId xmlns:a16="http://schemas.microsoft.com/office/drawing/2014/main" val="21239332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8340711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11676037"/>
                    </a:ext>
                  </a:extLst>
                </a:gridCol>
              </a:tblGrid>
              <a:tr h="713232"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>
                          <a:solidFill>
                            <a:srgbClr val="006600"/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↑</a:t>
                      </a:r>
                      <a:r>
                        <a:rPr lang="en-US" sz="1200" b="1" u="none" dirty="0">
                          <a:solidFill>
                            <a:srgbClr val="0066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66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06%</a:t>
                      </a:r>
                      <a:endParaRPr lang="en-US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79" marR="36576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>
                          <a:solidFill>
                            <a:srgbClr val="006600"/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↑</a:t>
                      </a:r>
                      <a:r>
                        <a:rPr lang="en-US" sz="1200" b="1" u="none" dirty="0">
                          <a:solidFill>
                            <a:srgbClr val="0066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66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06%</a:t>
                      </a:r>
                      <a:endParaRPr lang="en-US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>
                          <a:solidFill>
                            <a:srgbClr val="006600"/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↑</a:t>
                      </a:r>
                      <a:r>
                        <a:rPr lang="en-US" sz="1200" b="1" u="none" dirty="0">
                          <a:solidFill>
                            <a:srgbClr val="0066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66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06%</a:t>
                      </a:r>
                      <a:endParaRPr lang="en-US" sz="1200" b="1" dirty="0">
                        <a:solidFill>
                          <a:srgbClr val="006600"/>
                        </a:solidFill>
                      </a:endParaRPr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414768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r"/>
                      <a:r>
                        <a:rPr lang="en-US" sz="1400" b="1" u="none" dirty="0">
                          <a:solidFill>
                            <a:srgbClr val="C00000"/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↓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60%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9" marR="36576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none" dirty="0">
                          <a:solidFill>
                            <a:srgbClr val="C00000"/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↓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60%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u="none" dirty="0">
                          <a:solidFill>
                            <a:srgbClr val="C00000"/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↓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60%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5347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l" defTabSz="457200"/>
                      <a:r>
                        <a:rPr lang="en-US" sz="14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		↔</a:t>
                      </a:r>
                    </a:p>
                  </a:txBody>
                  <a:tcPr marL="68579" marR="36576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00050">
                        <a:tabLst/>
                      </a:pPr>
                      <a:r>
                        <a:rPr lang="en-US" sz="14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		↔</a:t>
                      </a:r>
                      <a:endParaRPr lang="en-US" sz="1400" u="none" dirty="0"/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85850">
                        <a:tabLst/>
                      </a:pPr>
                      <a:r>
                        <a:rPr lang="en-US" sz="14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	↔</a:t>
                      </a:r>
                      <a:endParaRPr lang="en-US" sz="1400" u="none" dirty="0"/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847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r" defTabSz="457200"/>
                      <a:r>
                        <a:rPr lang="en-US" sz="1400" u="none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↑</a:t>
                      </a:r>
                      <a:r>
                        <a:rPr lang="en-US" sz="1200" b="1" u="none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18</a:t>
                      </a:r>
                      <a:r>
                        <a:rPr lang="en-US" sz="1200" b="1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%</a:t>
                      </a:r>
                      <a:endParaRPr lang="en-US" sz="1400" b="1" dirty="0">
                        <a:solidFill>
                          <a:srgbClr val="0099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68579" marR="36576" marT="34301" marB="3430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↑</a:t>
                      </a:r>
                      <a:r>
                        <a:rPr lang="en-US" sz="1200" b="1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30%</a:t>
                      </a:r>
                      <a:endParaRPr lang="en-US" sz="1200" b="1" dirty="0">
                        <a:solidFill>
                          <a:srgbClr val="0099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457200" algn="l"/>
                        </a:tabLst>
                      </a:pPr>
                      <a:r>
                        <a:rPr lang="en-US" sz="1400" u="none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GGothicE" panose="020B0400000000000000" pitchFamily="49" charset="-128"/>
                          <a:ea typeface="HGGothicE" panose="020B0400000000000000" pitchFamily="49" charset="-128"/>
                        </a:rPr>
                        <a:t>↑</a:t>
                      </a:r>
                      <a:r>
                        <a:rPr lang="en-US" sz="1200" b="1" dirty="0">
                          <a:solidFill>
                            <a:srgbClr val="0099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24%</a:t>
                      </a:r>
                      <a:endParaRPr lang="en-US" sz="1200" b="1" dirty="0">
                        <a:solidFill>
                          <a:srgbClr val="0099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marL="68579" marR="36576" marT="34301" marB="343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293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8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Renewable Diesel Revenue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 bwMode="auto">
          <a:xfrm>
            <a:off x="5334000" y="4644952"/>
            <a:ext cx="3429000" cy="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onotype Sorts" panose="01010601010101010101" pitchFamily="2" charset="2"/>
              <a:buChar char="u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2pPr>
            <a:lvl3pPr marL="912813" indent="-169863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252538" indent="-225425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anose="01010601010101010101" pitchFamily="2" charset="2"/>
              <a:buChar char="ä"/>
              <a:defRPr kumimoji="1">
                <a:solidFill>
                  <a:schemeClr val="tx1"/>
                </a:solidFill>
                <a:latin typeface="+mn-lt"/>
              </a:defRPr>
            </a:lvl4pPr>
            <a:lvl5pPr marL="15525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5pPr>
            <a:lvl6pPr marL="20097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6pPr>
            <a:lvl7pPr marL="24669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7pPr>
            <a:lvl8pPr marL="29241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8pPr>
            <a:lvl9pPr marL="3381375" indent="-120650" algn="l" rtl="0" eaLnBrk="0" fontAlgn="base" hangingPunct="0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Clr>
                <a:schemeClr val="tx2"/>
              </a:buClr>
              <a:buChar char="-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  <a:defRPr/>
            </a:pPr>
            <a:r>
              <a:rPr lang="en-US" altLang="en-US" sz="1050" b="1" kern="0" dirty="0">
                <a:solidFill>
                  <a:schemeClr val="bg1">
                    <a:lumMod val="50000"/>
                  </a:schemeClr>
                </a:solidFill>
              </a:rPr>
              <a:t>Source:  (1) S. Irwin, Illinois </a:t>
            </a:r>
            <a:r>
              <a:rPr lang="en-US" altLang="en-US" sz="1050" b="1" kern="0" dirty="0" err="1">
                <a:solidFill>
                  <a:schemeClr val="bg1">
                    <a:lumMod val="50000"/>
                  </a:schemeClr>
                </a:solidFill>
              </a:rPr>
              <a:t>farmdoc</a:t>
            </a:r>
            <a:r>
              <a:rPr lang="en-US" altLang="en-US" sz="1050" b="1" kern="0" dirty="0">
                <a:solidFill>
                  <a:schemeClr val="bg1">
                    <a:lumMod val="50000"/>
                  </a:schemeClr>
                </a:solidFill>
              </a:rPr>
              <a:t> daily (11): 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B49AB6-753E-416A-8EEC-B1C5E99EE37E}"/>
              </a:ext>
            </a:extLst>
          </p:cNvPr>
          <p:cNvSpPr txBox="1"/>
          <p:nvPr/>
        </p:nvSpPr>
        <p:spPr>
          <a:xfrm>
            <a:off x="1544177" y="1649156"/>
            <a:ext cx="298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3"/>
                </a:solidFill>
              </a:rPr>
              <a:t>Biodiesel use is limited by blending constraints, which effectively caps demand.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C89C67-AC3F-4441-9C49-907D9CA9E852}"/>
              </a:ext>
            </a:extLst>
          </p:cNvPr>
          <p:cNvSpPr/>
          <p:nvPr/>
        </p:nvSpPr>
        <p:spPr>
          <a:xfrm>
            <a:off x="1866900" y="3942834"/>
            <a:ext cx="990068" cy="69007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ULSD Price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EC56F4-7F98-463A-BDC3-5101CFF4332B}"/>
              </a:ext>
            </a:extLst>
          </p:cNvPr>
          <p:cNvSpPr/>
          <p:nvPr/>
        </p:nvSpPr>
        <p:spPr>
          <a:xfrm>
            <a:off x="1866900" y="3390384"/>
            <a:ext cx="990068" cy="55245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BTC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0BD5A7-9CD9-4223-B411-E2B61D8F06CF}"/>
              </a:ext>
            </a:extLst>
          </p:cNvPr>
          <p:cNvSpPr/>
          <p:nvPr/>
        </p:nvSpPr>
        <p:spPr>
          <a:xfrm>
            <a:off x="4550939" y="2290136"/>
            <a:ext cx="914400" cy="21053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0.2 D4 RIN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45B388-2831-4921-A40A-AEE375F72F0A}"/>
              </a:ext>
            </a:extLst>
          </p:cNvPr>
          <p:cNvSpPr/>
          <p:nvPr/>
        </p:nvSpPr>
        <p:spPr>
          <a:xfrm>
            <a:off x="4550939" y="1277664"/>
            <a:ext cx="914400" cy="101247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LCFS Credit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AC85EF-8C27-46B4-8DA6-AA3C9001BB5B}"/>
              </a:ext>
            </a:extLst>
          </p:cNvPr>
          <p:cNvCxnSpPr/>
          <p:nvPr/>
        </p:nvCxnSpPr>
        <p:spPr>
          <a:xfrm>
            <a:off x="1632857" y="2500674"/>
            <a:ext cx="5099308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8A431B-987D-458D-83B8-0B4402856DB5}"/>
              </a:ext>
            </a:extLst>
          </p:cNvPr>
          <p:cNvCxnSpPr/>
          <p:nvPr/>
        </p:nvCxnSpPr>
        <p:spPr>
          <a:xfrm>
            <a:off x="1632857" y="1277664"/>
            <a:ext cx="5099308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9950636-9F40-468A-A7A5-8397080975B2}"/>
              </a:ext>
            </a:extLst>
          </p:cNvPr>
          <p:cNvSpPr txBox="1"/>
          <p:nvPr/>
        </p:nvSpPr>
        <p:spPr>
          <a:xfrm>
            <a:off x="6783802" y="2316008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Biodiesel Price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D3A37E-049D-46A6-B9B3-744B8D4FF20A}"/>
              </a:ext>
            </a:extLst>
          </p:cNvPr>
          <p:cNvSpPr txBox="1"/>
          <p:nvPr/>
        </p:nvSpPr>
        <p:spPr>
          <a:xfrm>
            <a:off x="6783802" y="1081332"/>
            <a:ext cx="21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Renewable Diesel Price</a:t>
            </a:r>
          </a:p>
        </p:txBody>
      </p:sp>
      <p:sp>
        <p:nvSpPr>
          <p:cNvPr id="46" name="Up-Down Arrow 3">
            <a:extLst>
              <a:ext uri="{FF2B5EF4-FFF2-40B4-BE49-F238E27FC236}">
                <a16:creationId xmlns:a16="http://schemas.microsoft.com/office/drawing/2014/main" id="{4ECB8F98-9873-4681-A9CE-3ADC29D01244}"/>
              </a:ext>
            </a:extLst>
          </p:cNvPr>
          <p:cNvSpPr/>
          <p:nvPr/>
        </p:nvSpPr>
        <p:spPr>
          <a:xfrm>
            <a:off x="5705471" y="2539878"/>
            <a:ext cx="838200" cy="2093030"/>
          </a:xfrm>
          <a:prstGeom prst="upDownArrow">
            <a:avLst>
              <a:gd name="adj1" fmla="val 50000"/>
              <a:gd name="adj2" fmla="val 30909"/>
            </a:avLst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LOW MARGIN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POTENTIAL</a:t>
            </a:r>
          </a:p>
        </p:txBody>
      </p:sp>
      <p:sp>
        <p:nvSpPr>
          <p:cNvPr id="47" name="Up-Down Arrow 19">
            <a:extLst>
              <a:ext uri="{FF2B5EF4-FFF2-40B4-BE49-F238E27FC236}">
                <a16:creationId xmlns:a16="http://schemas.microsoft.com/office/drawing/2014/main" id="{A3E5F606-1255-4A1D-B24E-7B3B45AB1C0B}"/>
              </a:ext>
            </a:extLst>
          </p:cNvPr>
          <p:cNvSpPr/>
          <p:nvPr/>
        </p:nvSpPr>
        <p:spPr>
          <a:xfrm>
            <a:off x="5705471" y="1277664"/>
            <a:ext cx="838200" cy="1223010"/>
          </a:xfrm>
          <a:prstGeom prst="upDownArrow">
            <a:avLst>
              <a:gd name="adj1" fmla="val 50000"/>
              <a:gd name="adj2" fmla="val 24432"/>
            </a:avLst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4BFA3E-3BD2-4577-B5D2-1E343ED65BAE}"/>
              </a:ext>
            </a:extLst>
          </p:cNvPr>
          <p:cNvSpPr txBox="1"/>
          <p:nvPr/>
        </p:nvSpPr>
        <p:spPr>
          <a:xfrm>
            <a:off x="5854190" y="1238766"/>
            <a:ext cx="553998" cy="13184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HIGH MARGIN POTENTIAL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4E59ED-B6E9-46CE-BAC0-73BF4350C612}"/>
              </a:ext>
            </a:extLst>
          </p:cNvPr>
          <p:cNvCxnSpPr/>
          <p:nvPr/>
        </p:nvCxnSpPr>
        <p:spPr>
          <a:xfrm>
            <a:off x="1866900" y="2456224"/>
            <a:ext cx="2315611" cy="0"/>
          </a:xfrm>
          <a:prstGeom prst="line">
            <a:avLst/>
          </a:prstGeom>
          <a:ln w="28575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F129EA-9900-48A1-ADE7-65C3BCB7D878}"/>
              </a:ext>
            </a:extLst>
          </p:cNvPr>
          <p:cNvCxnSpPr/>
          <p:nvPr/>
        </p:nvCxnSpPr>
        <p:spPr>
          <a:xfrm>
            <a:off x="1866900" y="1661856"/>
            <a:ext cx="2315611" cy="0"/>
          </a:xfrm>
          <a:prstGeom prst="line">
            <a:avLst/>
          </a:prstGeom>
          <a:ln w="28575" cmpd="dbl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12764D0-CD73-45E3-823C-D1F9E9D962BC}"/>
              </a:ext>
            </a:extLst>
          </p:cNvPr>
          <p:cNvSpPr/>
          <p:nvPr/>
        </p:nvSpPr>
        <p:spPr>
          <a:xfrm>
            <a:off x="1866900" y="2500674"/>
            <a:ext cx="990068" cy="8897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1.5 D4 RIN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56D5AC-C5EB-4809-85FF-5F2F88054357}"/>
              </a:ext>
            </a:extLst>
          </p:cNvPr>
          <p:cNvSpPr/>
          <p:nvPr/>
        </p:nvSpPr>
        <p:spPr>
          <a:xfrm>
            <a:off x="3166679" y="2500674"/>
            <a:ext cx="993735" cy="213223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Soy FAME Cost 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200" b="1" dirty="0">
                <a:solidFill>
                  <a:prstClr val="white"/>
                </a:solidFill>
              </a:rPr>
              <a:t>7.50 lb/Gal + $0.60</a:t>
            </a:r>
            <a:r>
              <a:rPr lang="en-US" sz="1200" b="1" baseline="30000" dirty="0">
                <a:solidFill>
                  <a:prstClr val="white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6588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E5218041-0455-43C9-827F-FB66E3643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4242" r="32751" b="37794"/>
          <a:stretch/>
        </p:blipFill>
        <p:spPr>
          <a:xfrm>
            <a:off x="0" y="-19050"/>
            <a:ext cx="9144000" cy="5162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41DFFF-4021-40DB-9EED-93A7F8BF5EE4}"/>
              </a:ext>
            </a:extLst>
          </p:cNvPr>
          <p:cNvSpPr/>
          <p:nvPr/>
        </p:nvSpPr>
        <p:spPr>
          <a:xfrm>
            <a:off x="1806" y="-21734"/>
            <a:ext cx="9144000" cy="5165234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 w="57150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2" name="Straight Connector 476">
            <a:extLst>
              <a:ext uri="{FF2B5EF4-FFF2-40B4-BE49-F238E27FC236}">
                <a16:creationId xmlns:a16="http://schemas.microsoft.com/office/drawing/2014/main" id="{AB45FA0D-F853-4CAA-BD25-35345FE1EB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539598" y="3409288"/>
            <a:ext cx="246318" cy="219567"/>
          </a:xfrm>
          <a:prstGeom prst="lin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1" name="Straight Connector 475">
            <a:extLst>
              <a:ext uri="{FF2B5EF4-FFF2-40B4-BE49-F238E27FC236}">
                <a16:creationId xmlns:a16="http://schemas.microsoft.com/office/drawing/2014/main" id="{BA0858DA-7861-44FE-950D-A20D7AAC397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775807" y="3413365"/>
            <a:ext cx="246318" cy="219567"/>
          </a:xfrm>
          <a:prstGeom prst="lin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FD72407-91CF-408D-8480-59AA864BE5E2}"/>
              </a:ext>
            </a:extLst>
          </p:cNvPr>
          <p:cNvGrpSpPr/>
          <p:nvPr/>
        </p:nvGrpSpPr>
        <p:grpSpPr>
          <a:xfrm>
            <a:off x="2601117" y="1159234"/>
            <a:ext cx="4713081" cy="3063217"/>
            <a:chOff x="2503467" y="1162050"/>
            <a:chExt cx="4713081" cy="3063217"/>
          </a:xfrm>
        </p:grpSpPr>
        <p:grpSp>
          <p:nvGrpSpPr>
            <p:cNvPr id="11" name="Group 431">
              <a:extLst>
                <a:ext uri="{FF2B5EF4-FFF2-40B4-BE49-F238E27FC236}">
                  <a16:creationId xmlns:a16="http://schemas.microsoft.com/office/drawing/2014/main" id="{8281BCD9-FF6D-4061-AF66-286B7E38BDE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2503467" y="2419878"/>
              <a:ext cx="3304291" cy="239803"/>
              <a:chOff x="2574356" y="3076575"/>
              <a:chExt cx="4596892" cy="280119"/>
            </a:xfrm>
          </p:grpSpPr>
          <p:grpSp>
            <p:nvGrpSpPr>
              <p:cNvPr id="12" name="Group 497">
                <a:extLst>
                  <a:ext uri="{FF2B5EF4-FFF2-40B4-BE49-F238E27FC236}">
                    <a16:creationId xmlns:a16="http://schemas.microsoft.com/office/drawing/2014/main" id="{270CE41A-FBDB-4E13-8F01-6682A9895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2635819" cy="270594"/>
                <a:chOff x="2574356" y="3076575"/>
                <a:chExt cx="2635819" cy="270594"/>
              </a:xfrm>
            </p:grpSpPr>
            <p:grpSp>
              <p:nvGrpSpPr>
                <p:cNvPr id="24" name="Group 513">
                  <a:extLst>
                    <a:ext uri="{FF2B5EF4-FFF2-40B4-BE49-F238E27FC236}">
                      <a16:creationId xmlns:a16="http://schemas.microsoft.com/office/drawing/2014/main" id="{F250001B-BA1C-4B44-9E68-7384D41E63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32" name="Group 521">
                    <a:extLst>
                      <a:ext uri="{FF2B5EF4-FFF2-40B4-BE49-F238E27FC236}">
                        <a16:creationId xmlns:a16="http://schemas.microsoft.com/office/drawing/2014/main" id="{5845F161-E994-4CF8-A197-6B74732784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6" name="Straight Connector 525">
                      <a:extLst>
                        <a:ext uri="{FF2B5EF4-FFF2-40B4-BE49-F238E27FC236}">
                          <a16:creationId xmlns:a16="http://schemas.microsoft.com/office/drawing/2014/main" id="{D38CD141-D180-47BB-82DA-920022D4E34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" name="Straight Connector 526">
                      <a:extLst>
                        <a:ext uri="{FF2B5EF4-FFF2-40B4-BE49-F238E27FC236}">
                          <a16:creationId xmlns:a16="http://schemas.microsoft.com/office/drawing/2014/main" id="{52B82903-E5E8-4BF1-B989-55135AE204D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3" name="Group 522">
                    <a:extLst>
                      <a:ext uri="{FF2B5EF4-FFF2-40B4-BE49-F238E27FC236}">
                        <a16:creationId xmlns:a16="http://schemas.microsoft.com/office/drawing/2014/main" id="{D70E9FCA-0C64-41D4-A56C-20BD320FC1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4" name="Straight Connector 523">
                      <a:extLst>
                        <a:ext uri="{FF2B5EF4-FFF2-40B4-BE49-F238E27FC236}">
                          <a16:creationId xmlns:a16="http://schemas.microsoft.com/office/drawing/2014/main" id="{3592CC9C-B8C2-42DD-BDD4-9421686A3749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5" name="Straight Connector 524">
                      <a:extLst>
                        <a:ext uri="{FF2B5EF4-FFF2-40B4-BE49-F238E27FC236}">
                          <a16:creationId xmlns:a16="http://schemas.microsoft.com/office/drawing/2014/main" id="{990AC136-A11C-4DCD-843F-2075F67F8AC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5" name="Group 514">
                  <a:extLst>
                    <a:ext uri="{FF2B5EF4-FFF2-40B4-BE49-F238E27FC236}">
                      <a16:creationId xmlns:a16="http://schemas.microsoft.com/office/drawing/2014/main" id="{9918E4B1-9F9B-49D5-97D3-A647B405AB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4044" y="3081512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26" name="Group 515">
                    <a:extLst>
                      <a:ext uri="{FF2B5EF4-FFF2-40B4-BE49-F238E27FC236}">
                        <a16:creationId xmlns:a16="http://schemas.microsoft.com/office/drawing/2014/main" id="{79A2ED77-1D52-47BC-BEAD-7F7FC871AA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30" name="Straight Connector 519">
                      <a:extLst>
                        <a:ext uri="{FF2B5EF4-FFF2-40B4-BE49-F238E27FC236}">
                          <a16:creationId xmlns:a16="http://schemas.microsoft.com/office/drawing/2014/main" id="{8233D9CD-797E-4BBA-91FF-9A3C05DF2A0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1" name="Straight Connector 520">
                      <a:extLst>
                        <a:ext uri="{FF2B5EF4-FFF2-40B4-BE49-F238E27FC236}">
                          <a16:creationId xmlns:a16="http://schemas.microsoft.com/office/drawing/2014/main" id="{0235B6F5-49BE-4036-973D-E15FD3D056A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7" name="Group 516">
                    <a:extLst>
                      <a:ext uri="{FF2B5EF4-FFF2-40B4-BE49-F238E27FC236}">
                        <a16:creationId xmlns:a16="http://schemas.microsoft.com/office/drawing/2014/main" id="{168F93F4-612E-4BE2-AD5C-F835BA52E1F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8" name="Straight Connector 517">
                      <a:extLst>
                        <a:ext uri="{FF2B5EF4-FFF2-40B4-BE49-F238E27FC236}">
                          <a16:creationId xmlns:a16="http://schemas.microsoft.com/office/drawing/2014/main" id="{36CF1C7B-1579-4070-8217-9E3BF65A9C6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" name="Straight Connector 518">
                      <a:extLst>
                        <a:ext uri="{FF2B5EF4-FFF2-40B4-BE49-F238E27FC236}">
                          <a16:creationId xmlns:a16="http://schemas.microsoft.com/office/drawing/2014/main" id="{2994FF0C-6D52-48E5-805B-F577C17FDB4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13" name="Group 498">
                <a:extLst>
                  <a:ext uri="{FF2B5EF4-FFF2-40B4-BE49-F238E27FC236}">
                    <a16:creationId xmlns:a16="http://schemas.microsoft.com/office/drawing/2014/main" id="{7E246A05-E579-4FA2-86E8-CF2C28DBB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0273" y="3090515"/>
                <a:ext cx="1980975" cy="266179"/>
                <a:chOff x="2574356" y="3076575"/>
                <a:chExt cx="1980975" cy="266179"/>
              </a:xfrm>
            </p:grpSpPr>
            <p:grpSp>
              <p:nvGrpSpPr>
                <p:cNvPr id="14" name="Group 499">
                  <a:extLst>
                    <a:ext uri="{FF2B5EF4-FFF2-40B4-BE49-F238E27FC236}">
                      <a16:creationId xmlns:a16="http://schemas.microsoft.com/office/drawing/2014/main" id="{FB69C5D3-7BC1-459A-8E5E-DD611306C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1326131" cy="265657"/>
                  <a:chOff x="2574356" y="3076575"/>
                  <a:chExt cx="1326131" cy="265657"/>
                </a:xfrm>
              </p:grpSpPr>
              <p:grpSp>
                <p:nvGrpSpPr>
                  <p:cNvPr id="18" name="Group 507">
                    <a:extLst>
                      <a:ext uri="{FF2B5EF4-FFF2-40B4-BE49-F238E27FC236}">
                        <a16:creationId xmlns:a16="http://schemas.microsoft.com/office/drawing/2014/main" id="{86F8C94C-51B3-4A63-957F-7C74A78D5C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74356" y="3076575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2" name="Straight Connector 511">
                      <a:extLst>
                        <a:ext uri="{FF2B5EF4-FFF2-40B4-BE49-F238E27FC236}">
                          <a16:creationId xmlns:a16="http://schemas.microsoft.com/office/drawing/2014/main" id="{1A0795A9-6E53-43B3-A3F3-EB1600102CF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" name="Straight Connector 512">
                      <a:extLst>
                        <a:ext uri="{FF2B5EF4-FFF2-40B4-BE49-F238E27FC236}">
                          <a16:creationId xmlns:a16="http://schemas.microsoft.com/office/drawing/2014/main" id="{428511A1-5C98-45CA-9366-ADDDE1CD4E1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9" name="Group 508">
                    <a:extLst>
                      <a:ext uri="{FF2B5EF4-FFF2-40B4-BE49-F238E27FC236}">
                        <a16:creationId xmlns:a16="http://schemas.microsoft.com/office/drawing/2014/main" id="{B73A49C4-73BA-4240-B7D2-151E72A86C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9200" y="3080990"/>
                    <a:ext cx="671287" cy="261242"/>
                    <a:chOff x="2574356" y="3076575"/>
                    <a:chExt cx="671287" cy="261242"/>
                  </a:xfrm>
                </p:grpSpPr>
                <p:cxnSp>
                  <p:nvCxnSpPr>
                    <p:cNvPr id="20" name="Straight Connector 509">
                      <a:extLst>
                        <a:ext uri="{FF2B5EF4-FFF2-40B4-BE49-F238E27FC236}">
                          <a16:creationId xmlns:a16="http://schemas.microsoft.com/office/drawing/2014/main" id="{1CDE3FFA-705C-420C-B82D-06A7DCDEF47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574356" y="3076575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" name="Straight Connector 510">
                      <a:extLst>
                        <a:ext uri="{FF2B5EF4-FFF2-40B4-BE49-F238E27FC236}">
                          <a16:creationId xmlns:a16="http://schemas.microsoft.com/office/drawing/2014/main" id="{023E3C75-6199-4FC1-982D-3736FA7398F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2902968" y="3081337"/>
                      <a:ext cx="342675" cy="256480"/>
                    </a:xfrm>
                    <a:prstGeom prst="line">
                      <a:avLst/>
                    </a:prstGeom>
                    <a:noFill/>
                    <a:ln w="22225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5" name="Group 501">
                  <a:extLst>
                    <a:ext uri="{FF2B5EF4-FFF2-40B4-BE49-F238E27FC236}">
                      <a16:creationId xmlns:a16="http://schemas.microsoft.com/office/drawing/2014/main" id="{B621E8C6-0601-4D8C-959E-C89E97235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84043" y="3081512"/>
                  <a:ext cx="671288" cy="261242"/>
                  <a:chOff x="2574356" y="3076575"/>
                  <a:chExt cx="671287" cy="261242"/>
                </a:xfrm>
              </p:grpSpPr>
              <p:cxnSp>
                <p:nvCxnSpPr>
                  <p:cNvPr id="16" name="Straight Connector 505">
                    <a:extLst>
                      <a:ext uri="{FF2B5EF4-FFF2-40B4-BE49-F238E27FC236}">
                        <a16:creationId xmlns:a16="http://schemas.microsoft.com/office/drawing/2014/main" id="{A5BBBFA8-2886-44BB-B1B9-46C68DD3505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Straight Connector 506">
                    <a:extLst>
                      <a:ext uri="{FF2B5EF4-FFF2-40B4-BE49-F238E27FC236}">
                        <a16:creationId xmlns:a16="http://schemas.microsoft.com/office/drawing/2014/main" id="{30F30241-BA65-46A4-B3F5-3A82D41BB05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38" name="Group 467">
              <a:extLst>
                <a:ext uri="{FF2B5EF4-FFF2-40B4-BE49-F238E27FC236}">
                  <a16:creationId xmlns:a16="http://schemas.microsoft.com/office/drawing/2014/main" id="{90B589B1-A043-4D44-9E46-8D7911BDF51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324422" y="3416345"/>
              <a:ext cx="1894652" cy="231649"/>
              <a:chOff x="2574356" y="3076575"/>
              <a:chExt cx="2635819" cy="270594"/>
            </a:xfrm>
          </p:grpSpPr>
          <p:grpSp>
            <p:nvGrpSpPr>
              <p:cNvPr id="39" name="Group 483">
                <a:extLst>
                  <a:ext uri="{FF2B5EF4-FFF2-40B4-BE49-F238E27FC236}">
                    <a16:creationId xmlns:a16="http://schemas.microsoft.com/office/drawing/2014/main" id="{752E4123-C6F0-4F2D-AAB6-6E6DA4338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47" name="Group 491">
                  <a:extLst>
                    <a:ext uri="{FF2B5EF4-FFF2-40B4-BE49-F238E27FC236}">
                      <a16:creationId xmlns:a16="http://schemas.microsoft.com/office/drawing/2014/main" id="{8C550066-CB89-47E9-B01F-F0254DFAB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51" name="Straight Connector 495">
                    <a:extLst>
                      <a:ext uri="{FF2B5EF4-FFF2-40B4-BE49-F238E27FC236}">
                        <a16:creationId xmlns:a16="http://schemas.microsoft.com/office/drawing/2014/main" id="{11511E13-032A-4CD9-9212-61006DEE81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" name="Straight Connector 496">
                    <a:extLst>
                      <a:ext uri="{FF2B5EF4-FFF2-40B4-BE49-F238E27FC236}">
                        <a16:creationId xmlns:a16="http://schemas.microsoft.com/office/drawing/2014/main" id="{32EE4FE1-6EAB-4F6A-BB97-B4CD722C319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8" name="Group 492">
                  <a:extLst>
                    <a:ext uri="{FF2B5EF4-FFF2-40B4-BE49-F238E27FC236}">
                      <a16:creationId xmlns:a16="http://schemas.microsoft.com/office/drawing/2014/main" id="{AB40B21F-B464-49AD-A3BC-FC77719C5C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9" name="Straight Connector 493">
                    <a:extLst>
                      <a:ext uri="{FF2B5EF4-FFF2-40B4-BE49-F238E27FC236}">
                        <a16:creationId xmlns:a16="http://schemas.microsoft.com/office/drawing/2014/main" id="{07CB015E-D62E-4099-B9C1-CE46BF8035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" name="Straight Connector 494">
                    <a:extLst>
                      <a:ext uri="{FF2B5EF4-FFF2-40B4-BE49-F238E27FC236}">
                        <a16:creationId xmlns:a16="http://schemas.microsoft.com/office/drawing/2014/main" id="{6A44E52F-EA52-46CB-87F9-0E13DBE3B7B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40" name="Group 484">
                <a:extLst>
                  <a:ext uri="{FF2B5EF4-FFF2-40B4-BE49-F238E27FC236}">
                    <a16:creationId xmlns:a16="http://schemas.microsoft.com/office/drawing/2014/main" id="{812385D5-D490-4BBC-85DB-A645431C41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4044" y="3081512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41" name="Group 485">
                  <a:extLst>
                    <a:ext uri="{FF2B5EF4-FFF2-40B4-BE49-F238E27FC236}">
                      <a16:creationId xmlns:a16="http://schemas.microsoft.com/office/drawing/2014/main" id="{9424E0A8-933E-4433-A994-2B97A47857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5" name="Straight Connector 489">
                    <a:extLst>
                      <a:ext uri="{FF2B5EF4-FFF2-40B4-BE49-F238E27FC236}">
                        <a16:creationId xmlns:a16="http://schemas.microsoft.com/office/drawing/2014/main" id="{1BBE1E12-95BB-4847-B1DD-81C259EB25E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Straight Connector 490">
                    <a:extLst>
                      <a:ext uri="{FF2B5EF4-FFF2-40B4-BE49-F238E27FC236}">
                        <a16:creationId xmlns:a16="http://schemas.microsoft.com/office/drawing/2014/main" id="{C57F9762-6770-42C3-89DE-FC5E0691A9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42" name="Group 486">
                  <a:extLst>
                    <a:ext uri="{FF2B5EF4-FFF2-40B4-BE49-F238E27FC236}">
                      <a16:creationId xmlns:a16="http://schemas.microsoft.com/office/drawing/2014/main" id="{9EB289B2-AF43-4A42-A6BF-4ACB2E3D4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43" name="Straight Connector 487">
                    <a:extLst>
                      <a:ext uri="{FF2B5EF4-FFF2-40B4-BE49-F238E27FC236}">
                        <a16:creationId xmlns:a16="http://schemas.microsoft.com/office/drawing/2014/main" id="{25BD1F0D-F0C4-42F7-8932-240E871A1FC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88">
                    <a:extLst>
                      <a:ext uri="{FF2B5EF4-FFF2-40B4-BE49-F238E27FC236}">
                        <a16:creationId xmlns:a16="http://schemas.microsoft.com/office/drawing/2014/main" id="{8B2509C7-27EF-4AE9-9445-3726E5D09B4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53" name="Group 469">
              <a:extLst>
                <a:ext uri="{FF2B5EF4-FFF2-40B4-BE49-F238E27FC236}">
                  <a16:creationId xmlns:a16="http://schemas.microsoft.com/office/drawing/2014/main" id="{BE50084B-EE02-4CDC-B420-E69FA383E27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385491" y="3408637"/>
              <a:ext cx="953236" cy="227423"/>
              <a:chOff x="2574356" y="3076575"/>
              <a:chExt cx="1326131" cy="265657"/>
            </a:xfrm>
          </p:grpSpPr>
          <p:grpSp>
            <p:nvGrpSpPr>
              <p:cNvPr id="54" name="Group 477">
                <a:extLst>
                  <a:ext uri="{FF2B5EF4-FFF2-40B4-BE49-F238E27FC236}">
                    <a16:creationId xmlns:a16="http://schemas.microsoft.com/office/drawing/2014/main" id="{88812393-8B5B-44B5-A5D4-6A282ED90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58" name="Straight Connector 481">
                  <a:extLst>
                    <a:ext uri="{FF2B5EF4-FFF2-40B4-BE49-F238E27FC236}">
                      <a16:creationId xmlns:a16="http://schemas.microsoft.com/office/drawing/2014/main" id="{2730615F-CA77-4581-8602-588BB1EE745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Straight Connector 482">
                  <a:extLst>
                    <a:ext uri="{FF2B5EF4-FFF2-40B4-BE49-F238E27FC236}">
                      <a16:creationId xmlns:a16="http://schemas.microsoft.com/office/drawing/2014/main" id="{28611389-079D-4470-BF1B-6AA894C5FE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5" name="Group 478">
                <a:extLst>
                  <a:ext uri="{FF2B5EF4-FFF2-40B4-BE49-F238E27FC236}">
                    <a16:creationId xmlns:a16="http://schemas.microsoft.com/office/drawing/2014/main" id="{C19CC2FD-490E-4829-8D7C-12F429263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9200" y="3080990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56" name="Straight Connector 479">
                  <a:extLst>
                    <a:ext uri="{FF2B5EF4-FFF2-40B4-BE49-F238E27FC236}">
                      <a16:creationId xmlns:a16="http://schemas.microsoft.com/office/drawing/2014/main" id="{3FAFF5B5-FC73-4388-A684-64FA19CE0D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Straight Connector 480">
                  <a:extLst>
                    <a:ext uri="{FF2B5EF4-FFF2-40B4-BE49-F238E27FC236}">
                      <a16:creationId xmlns:a16="http://schemas.microsoft.com/office/drawing/2014/main" id="{F90C35FA-8122-494C-98D3-74AE8CB4CFB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0" name="Group 471">
              <a:extLst>
                <a:ext uri="{FF2B5EF4-FFF2-40B4-BE49-F238E27FC236}">
                  <a16:creationId xmlns:a16="http://schemas.microsoft.com/office/drawing/2014/main" id="{17AD005A-5DBB-4C0B-AF0D-BA36E2537EB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914783" y="3408191"/>
              <a:ext cx="482528" cy="223643"/>
              <a:chOff x="2574356" y="3076575"/>
              <a:chExt cx="671288" cy="261241"/>
            </a:xfrm>
          </p:grpSpPr>
          <p:cxnSp>
            <p:nvCxnSpPr>
              <p:cNvPr id="61" name="Straight Connector 475">
                <a:extLst>
                  <a:ext uri="{FF2B5EF4-FFF2-40B4-BE49-F238E27FC236}">
                    <a16:creationId xmlns:a16="http://schemas.microsoft.com/office/drawing/2014/main" id="{76CDB184-87A4-45DA-8FA2-45A7191254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574356" y="3076575"/>
                <a:ext cx="342675" cy="256480"/>
              </a:xfrm>
              <a:prstGeom prst="line">
                <a:avLst/>
              </a:prstGeom>
              <a:noFill/>
              <a:ln w="22225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476">
                <a:extLst>
                  <a:ext uri="{FF2B5EF4-FFF2-40B4-BE49-F238E27FC236}">
                    <a16:creationId xmlns:a16="http://schemas.microsoft.com/office/drawing/2014/main" id="{A1EF25A2-129F-4045-BB26-E6EF5D1A65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02968" y="3081337"/>
                <a:ext cx="342675" cy="256480"/>
              </a:xfrm>
              <a:prstGeom prst="line">
                <a:avLst/>
              </a:prstGeom>
              <a:noFill/>
              <a:ln w="22225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Group 437">
              <a:extLst>
                <a:ext uri="{FF2B5EF4-FFF2-40B4-BE49-F238E27FC236}">
                  <a16:creationId xmlns:a16="http://schemas.microsoft.com/office/drawing/2014/main" id="{4A0B12A4-D0C1-456B-A5C9-3FA3BED652D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4356943" y="1496648"/>
              <a:ext cx="1894653" cy="231650"/>
              <a:chOff x="2574356" y="3076575"/>
              <a:chExt cx="2635819" cy="270594"/>
            </a:xfrm>
          </p:grpSpPr>
          <p:grpSp>
            <p:nvGrpSpPr>
              <p:cNvPr id="64" name="Group 453">
                <a:extLst>
                  <a:ext uri="{FF2B5EF4-FFF2-40B4-BE49-F238E27FC236}">
                    <a16:creationId xmlns:a16="http://schemas.microsoft.com/office/drawing/2014/main" id="{D77EFA84-5B32-43B9-8090-8E73386B79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72" name="Group 461">
                  <a:extLst>
                    <a:ext uri="{FF2B5EF4-FFF2-40B4-BE49-F238E27FC236}">
                      <a16:creationId xmlns:a16="http://schemas.microsoft.com/office/drawing/2014/main" id="{0FF16218-15C4-4C91-AE2A-912D61BAE2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6" name="Straight Connector 465">
                    <a:extLst>
                      <a:ext uri="{FF2B5EF4-FFF2-40B4-BE49-F238E27FC236}">
                        <a16:creationId xmlns:a16="http://schemas.microsoft.com/office/drawing/2014/main" id="{F7EB21D8-D807-4B21-90D0-1E1238D8326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7" name="Straight Connector 466">
                    <a:extLst>
                      <a:ext uri="{FF2B5EF4-FFF2-40B4-BE49-F238E27FC236}">
                        <a16:creationId xmlns:a16="http://schemas.microsoft.com/office/drawing/2014/main" id="{522FB75B-5569-4090-BCB6-A02E3F30B66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73" name="Group 462">
                  <a:extLst>
                    <a:ext uri="{FF2B5EF4-FFF2-40B4-BE49-F238E27FC236}">
                      <a16:creationId xmlns:a16="http://schemas.microsoft.com/office/drawing/2014/main" id="{8603AEA8-6736-48A5-B609-68D5AA5AD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4" name="Straight Connector 463">
                    <a:extLst>
                      <a:ext uri="{FF2B5EF4-FFF2-40B4-BE49-F238E27FC236}">
                        <a16:creationId xmlns:a16="http://schemas.microsoft.com/office/drawing/2014/main" id="{C8B5A0C1-B2E7-4A3E-86D3-6F6DAC64143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5" name="Straight Connector 464">
                    <a:extLst>
                      <a:ext uri="{FF2B5EF4-FFF2-40B4-BE49-F238E27FC236}">
                        <a16:creationId xmlns:a16="http://schemas.microsoft.com/office/drawing/2014/main" id="{B35FDA9A-2F93-4E65-ABCB-CED033E3575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65" name="Group 454">
                <a:extLst>
                  <a:ext uri="{FF2B5EF4-FFF2-40B4-BE49-F238E27FC236}">
                    <a16:creationId xmlns:a16="http://schemas.microsoft.com/office/drawing/2014/main" id="{04DE1535-22BA-4E64-B195-7A57DA77C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4044" y="3081512"/>
                <a:ext cx="1326131" cy="265657"/>
                <a:chOff x="2574356" y="3076575"/>
                <a:chExt cx="1326131" cy="265657"/>
              </a:xfrm>
            </p:grpSpPr>
            <p:grpSp>
              <p:nvGrpSpPr>
                <p:cNvPr id="66" name="Group 455">
                  <a:extLst>
                    <a:ext uri="{FF2B5EF4-FFF2-40B4-BE49-F238E27FC236}">
                      <a16:creationId xmlns:a16="http://schemas.microsoft.com/office/drawing/2014/main" id="{28B204EC-5547-4539-9645-109A24B441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74356" y="3076575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70" name="Straight Connector 459">
                    <a:extLst>
                      <a:ext uri="{FF2B5EF4-FFF2-40B4-BE49-F238E27FC236}">
                        <a16:creationId xmlns:a16="http://schemas.microsoft.com/office/drawing/2014/main" id="{CC30E8D1-6EE4-4ED7-9D7D-EE778281D18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1" name="Straight Connector 460">
                    <a:extLst>
                      <a:ext uri="{FF2B5EF4-FFF2-40B4-BE49-F238E27FC236}">
                        <a16:creationId xmlns:a16="http://schemas.microsoft.com/office/drawing/2014/main" id="{9FC61D40-7282-469B-B8EC-46B75CF2BB6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67" name="Group 456">
                  <a:extLst>
                    <a:ext uri="{FF2B5EF4-FFF2-40B4-BE49-F238E27FC236}">
                      <a16:creationId xmlns:a16="http://schemas.microsoft.com/office/drawing/2014/main" id="{E786CB03-267E-4CA6-96DC-82798DE38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29200" y="3080990"/>
                  <a:ext cx="671287" cy="261242"/>
                  <a:chOff x="2574356" y="3076575"/>
                  <a:chExt cx="671287" cy="261242"/>
                </a:xfrm>
              </p:grpSpPr>
              <p:cxnSp>
                <p:nvCxnSpPr>
                  <p:cNvPr id="68" name="Straight Connector 457">
                    <a:extLst>
                      <a:ext uri="{FF2B5EF4-FFF2-40B4-BE49-F238E27FC236}">
                        <a16:creationId xmlns:a16="http://schemas.microsoft.com/office/drawing/2014/main" id="{DA2EF224-902E-4326-B835-8834AA56EA5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574356" y="3076575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9" name="Straight Connector 458">
                    <a:extLst>
                      <a:ext uri="{FF2B5EF4-FFF2-40B4-BE49-F238E27FC236}">
                        <a16:creationId xmlns:a16="http://schemas.microsoft.com/office/drawing/2014/main" id="{E89F3164-4191-4290-9AE6-775B3AE349B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902968" y="3081337"/>
                    <a:ext cx="342675" cy="256480"/>
                  </a:xfrm>
                  <a:prstGeom prst="line">
                    <a:avLst/>
                  </a:prstGeom>
                  <a:noFill/>
                  <a:ln w="22225" algn="ctr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78" name="Group 439">
              <a:extLst>
                <a:ext uri="{FF2B5EF4-FFF2-40B4-BE49-F238E27FC236}">
                  <a16:creationId xmlns:a16="http://schemas.microsoft.com/office/drawing/2014/main" id="{AACFA115-3AC8-4E2C-8958-839A99BF58A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3418013" y="1508583"/>
              <a:ext cx="953236" cy="227422"/>
              <a:chOff x="2574356" y="3076575"/>
              <a:chExt cx="1326131" cy="265657"/>
            </a:xfrm>
          </p:grpSpPr>
          <p:grpSp>
            <p:nvGrpSpPr>
              <p:cNvPr id="79" name="Group 447">
                <a:extLst>
                  <a:ext uri="{FF2B5EF4-FFF2-40B4-BE49-F238E27FC236}">
                    <a16:creationId xmlns:a16="http://schemas.microsoft.com/office/drawing/2014/main" id="{766A6213-8ACD-4433-8FE6-EE2E894961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356" y="3076575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83" name="Straight Connector 451">
                  <a:extLst>
                    <a:ext uri="{FF2B5EF4-FFF2-40B4-BE49-F238E27FC236}">
                      <a16:creationId xmlns:a16="http://schemas.microsoft.com/office/drawing/2014/main" id="{63A74C9E-2C93-4110-8F98-870E8C383E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Straight Connector 452">
                  <a:extLst>
                    <a:ext uri="{FF2B5EF4-FFF2-40B4-BE49-F238E27FC236}">
                      <a16:creationId xmlns:a16="http://schemas.microsoft.com/office/drawing/2014/main" id="{27D92CD7-8DEB-49D4-810F-6BE5A96C55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80" name="Group 448">
                <a:extLst>
                  <a:ext uri="{FF2B5EF4-FFF2-40B4-BE49-F238E27FC236}">
                    <a16:creationId xmlns:a16="http://schemas.microsoft.com/office/drawing/2014/main" id="{185539E3-FFD4-4746-9BFD-F18313149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9200" y="3080990"/>
                <a:ext cx="671287" cy="261242"/>
                <a:chOff x="2574356" y="3076575"/>
                <a:chExt cx="671287" cy="261242"/>
              </a:xfrm>
            </p:grpSpPr>
            <p:cxnSp>
              <p:nvCxnSpPr>
                <p:cNvPr id="81" name="Straight Connector 449">
                  <a:extLst>
                    <a:ext uri="{FF2B5EF4-FFF2-40B4-BE49-F238E27FC236}">
                      <a16:creationId xmlns:a16="http://schemas.microsoft.com/office/drawing/2014/main" id="{187C83C5-A30E-4C8C-B825-6F571F149F0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574356" y="3076575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Straight Connector 450">
                  <a:extLst>
                    <a:ext uri="{FF2B5EF4-FFF2-40B4-BE49-F238E27FC236}">
                      <a16:creationId xmlns:a16="http://schemas.microsoft.com/office/drawing/2014/main" id="{30418E8B-C8ED-472C-A375-B2505B3877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02968" y="3081337"/>
                  <a:ext cx="342675" cy="256480"/>
                </a:xfrm>
                <a:prstGeom prst="line">
                  <a:avLst/>
                </a:prstGeom>
                <a:noFill/>
                <a:ln w="22225" algn="ctr">
                  <a:solidFill>
                    <a:schemeClr val="accent1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85" name="Straight Connector 434">
              <a:extLst>
                <a:ext uri="{FF2B5EF4-FFF2-40B4-BE49-F238E27FC236}">
                  <a16:creationId xmlns:a16="http://schemas.microsoft.com/office/drawing/2014/main" id="{716193A6-24CE-48F5-B843-7CF9588A6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585461" y="2558599"/>
              <a:ext cx="201978" cy="180042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435">
              <a:extLst>
                <a:ext uri="{FF2B5EF4-FFF2-40B4-BE49-F238E27FC236}">
                  <a16:creationId xmlns:a16="http://schemas.microsoft.com/office/drawing/2014/main" id="{371F4A12-0D46-45F3-A8C7-7C0812E4F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769664" y="3511634"/>
              <a:ext cx="201977" cy="180043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436">
              <a:extLst>
                <a:ext uri="{FF2B5EF4-FFF2-40B4-BE49-F238E27FC236}">
                  <a16:creationId xmlns:a16="http://schemas.microsoft.com/office/drawing/2014/main" id="{C40DB17D-B2AD-4371-AED8-11D88B75E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166221" y="3511634"/>
              <a:ext cx="201977" cy="180043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466">
              <a:extLst>
                <a:ext uri="{FF2B5EF4-FFF2-40B4-BE49-F238E27FC236}">
                  <a16:creationId xmlns:a16="http://schemas.microsoft.com/office/drawing/2014/main" id="{1B88A33E-2CFA-4BF5-983A-7C2BA70A33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98697" y="2393442"/>
              <a:ext cx="321194" cy="23572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496">
              <a:extLst>
                <a:ext uri="{FF2B5EF4-FFF2-40B4-BE49-F238E27FC236}">
                  <a16:creationId xmlns:a16="http://schemas.microsoft.com/office/drawing/2014/main" id="{CEC7EADA-07B6-4F36-B38D-A434D24BBE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13794" y="3428716"/>
              <a:ext cx="339928" cy="231500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FBD8E65-985D-4E65-950C-600A9DA64A22}"/>
                </a:ext>
              </a:extLst>
            </p:cNvPr>
            <p:cNvSpPr/>
            <p:nvPr/>
          </p:nvSpPr>
          <p:spPr>
            <a:xfrm>
              <a:off x="6886375" y="1676799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57E66DA-508D-4A07-8ED6-035754AB2D34}"/>
                </a:ext>
              </a:extLst>
            </p:cNvPr>
            <p:cNvSpPr/>
            <p:nvPr/>
          </p:nvSpPr>
          <p:spPr>
            <a:xfrm>
              <a:off x="6473500" y="2506893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EB67372-1C9A-4BA6-BD49-E426E482F47D}"/>
                </a:ext>
              </a:extLst>
            </p:cNvPr>
            <p:cNvSpPr/>
            <p:nvPr/>
          </p:nvSpPr>
          <p:spPr>
            <a:xfrm>
              <a:off x="6098308" y="1810850"/>
              <a:ext cx="138000" cy="175432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61B05AA-EF2E-46A3-B9C6-17CDB2895B39}"/>
                </a:ext>
              </a:extLst>
            </p:cNvPr>
            <p:cNvSpPr/>
            <p:nvPr/>
          </p:nvSpPr>
          <p:spPr>
            <a:xfrm>
              <a:off x="6883105" y="3336981"/>
              <a:ext cx="164780" cy="166288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2B57CE2-E8AF-4508-BF7E-010493F064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0061" y="2058807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DBD2625-0785-4963-9E52-6D280CD00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765" y="2058807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466">
              <a:extLst>
                <a:ext uri="{FF2B5EF4-FFF2-40B4-BE49-F238E27FC236}">
                  <a16:creationId xmlns:a16="http://schemas.microsoft.com/office/drawing/2014/main" id="{4216C7FA-EFC5-4092-BB7F-B73F7AE52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195765" y="2389365"/>
              <a:ext cx="192361" cy="15209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35B6DA2-A902-46EC-A681-3580EA465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0089" y="3667863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BBDE590-01F3-43C2-8F77-0CDAB4B6AA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5793" y="3667863"/>
              <a:ext cx="3332" cy="339864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466">
              <a:extLst>
                <a:ext uri="{FF2B5EF4-FFF2-40B4-BE49-F238E27FC236}">
                  <a16:creationId xmlns:a16="http://schemas.microsoft.com/office/drawing/2014/main" id="{829DF19A-64D5-49BC-A17A-62A21C8BE0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21737" y="3518271"/>
              <a:ext cx="192361" cy="152099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FF72929-E988-4979-8A0B-C5152AD80554}"/>
                </a:ext>
              </a:extLst>
            </p:cNvPr>
            <p:cNvCxnSpPr/>
            <p:nvPr/>
          </p:nvCxnSpPr>
          <p:spPr>
            <a:xfrm flipH="1">
              <a:off x="6737819" y="2600162"/>
              <a:ext cx="262228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F087DD-0FA1-4C1E-B26C-684A3BF4378A}"/>
                </a:ext>
              </a:extLst>
            </p:cNvPr>
            <p:cNvSpPr/>
            <p:nvPr/>
          </p:nvSpPr>
          <p:spPr>
            <a:xfrm>
              <a:off x="6242616" y="1162050"/>
              <a:ext cx="340519" cy="547688"/>
            </a:xfrm>
            <a:custGeom>
              <a:avLst/>
              <a:gdLst>
                <a:gd name="connsiteX0" fmla="*/ 0 w 340519"/>
                <a:gd name="connsiteY0" fmla="*/ 547688 h 547688"/>
                <a:gd name="connsiteX1" fmla="*/ 338138 w 340519"/>
                <a:gd name="connsiteY1" fmla="*/ 316706 h 547688"/>
                <a:gd name="connsiteX2" fmla="*/ 340519 w 340519"/>
                <a:gd name="connsiteY2" fmla="*/ 0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519" h="547688">
                  <a:moveTo>
                    <a:pt x="0" y="547688"/>
                  </a:moveTo>
                  <a:lnTo>
                    <a:pt x="338138" y="316706"/>
                  </a:lnTo>
                  <a:cubicBezTo>
                    <a:pt x="338932" y="211137"/>
                    <a:pt x="339725" y="105569"/>
                    <a:pt x="340519" y="0"/>
                  </a:cubicBezTo>
                </a:path>
              </a:pathLst>
            </a:cu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A8EF607-BDCA-4C37-8C93-B85728DEFBA5}"/>
                </a:ext>
              </a:extLst>
            </p:cNvPr>
            <p:cNvSpPr/>
            <p:nvPr/>
          </p:nvSpPr>
          <p:spPr>
            <a:xfrm>
              <a:off x="7006998" y="1895475"/>
              <a:ext cx="209550" cy="1381125"/>
            </a:xfrm>
            <a:custGeom>
              <a:avLst/>
              <a:gdLst>
                <a:gd name="connsiteX0" fmla="*/ 71437 w 209550"/>
                <a:gd name="connsiteY0" fmla="*/ 0 h 1381125"/>
                <a:gd name="connsiteX1" fmla="*/ 209550 w 209550"/>
                <a:gd name="connsiteY1" fmla="*/ 276225 h 1381125"/>
                <a:gd name="connsiteX2" fmla="*/ 0 w 209550"/>
                <a:gd name="connsiteY2" fmla="*/ 695325 h 1381125"/>
                <a:gd name="connsiteX3" fmla="*/ 209550 w 209550"/>
                <a:gd name="connsiteY3" fmla="*/ 1114425 h 1381125"/>
                <a:gd name="connsiteX4" fmla="*/ 76200 w 209550"/>
                <a:gd name="connsiteY4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381125">
                  <a:moveTo>
                    <a:pt x="71437" y="0"/>
                  </a:moveTo>
                  <a:lnTo>
                    <a:pt x="209550" y="276225"/>
                  </a:lnTo>
                  <a:lnTo>
                    <a:pt x="0" y="695325"/>
                  </a:lnTo>
                  <a:lnTo>
                    <a:pt x="209550" y="1114425"/>
                  </a:lnTo>
                  <a:lnTo>
                    <a:pt x="76200" y="1381125"/>
                  </a:lnTo>
                </a:path>
              </a:pathLst>
            </a:cu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58389A7-B19A-470D-BE9A-F61D1979E528}"/>
                </a:ext>
              </a:extLst>
            </p:cNvPr>
            <p:cNvCxnSpPr>
              <a:stCxn id="104" idx="2"/>
            </p:cNvCxnSpPr>
            <p:nvPr/>
          </p:nvCxnSpPr>
          <p:spPr bwMode="auto">
            <a:xfrm flipH="1">
              <a:off x="6743869" y="2590800"/>
              <a:ext cx="263129" cy="9362"/>
            </a:xfrm>
            <a:prstGeom prst="lin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754D472-A88C-46C0-9C01-B8B3F20D79A1}"/>
                </a:ext>
              </a:extLst>
            </p:cNvPr>
            <p:cNvSpPr/>
            <p:nvPr/>
          </p:nvSpPr>
          <p:spPr>
            <a:xfrm>
              <a:off x="6525009" y="4049835"/>
              <a:ext cx="138000" cy="175432"/>
            </a:xfrm>
            <a:prstGeom prst="ellipse">
              <a:avLst/>
            </a:prstGeom>
            <a:noFill/>
            <a:ln w="222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 sz="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6FC5FC75-D816-4FB7-B284-8DBB3BAD3B20}"/>
              </a:ext>
            </a:extLst>
          </p:cNvPr>
          <p:cNvSpPr/>
          <p:nvPr/>
        </p:nvSpPr>
        <p:spPr>
          <a:xfrm>
            <a:off x="6630963" y="949504"/>
            <a:ext cx="164780" cy="166288"/>
          </a:xfrm>
          <a:prstGeom prst="ellipse">
            <a:avLst/>
          </a:prstGeom>
          <a:noFill/>
          <a:ln w="222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F16887-8BB7-4362-829E-8EEE0AB03A62}"/>
              </a:ext>
            </a:extLst>
          </p:cNvPr>
          <p:cNvSpPr/>
          <p:nvPr/>
        </p:nvSpPr>
        <p:spPr>
          <a:xfrm>
            <a:off x="6743547" y="1178394"/>
            <a:ext cx="195943" cy="478971"/>
          </a:xfrm>
          <a:custGeom>
            <a:avLst/>
            <a:gdLst>
              <a:gd name="connsiteX0" fmla="*/ 4355 w 195943"/>
              <a:gd name="connsiteY0" fmla="*/ 0 h 478971"/>
              <a:gd name="connsiteX1" fmla="*/ 0 w 195943"/>
              <a:gd name="connsiteY1" fmla="*/ 326571 h 478971"/>
              <a:gd name="connsiteX2" fmla="*/ 195943 w 195943"/>
              <a:gd name="connsiteY2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943" h="478971">
                <a:moveTo>
                  <a:pt x="4355" y="0"/>
                </a:moveTo>
                <a:cubicBezTo>
                  <a:pt x="2903" y="108857"/>
                  <a:pt x="1452" y="217714"/>
                  <a:pt x="0" y="326571"/>
                </a:cubicBezTo>
                <a:lnTo>
                  <a:pt x="195943" y="478971"/>
                </a:lnTo>
              </a:path>
            </a:pathLst>
          </a:custGeom>
          <a:noFill/>
          <a:ln w="22225" algn="ctr">
            <a:solidFill>
              <a:srgbClr val="89DB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4920700F-3293-4F7F-B084-995529F5E9D8}"/>
              </a:ext>
            </a:extLst>
          </p:cNvPr>
          <p:cNvSpPr/>
          <p:nvPr/>
        </p:nvSpPr>
        <p:spPr>
          <a:xfrm>
            <a:off x="7424023" y="3785930"/>
            <a:ext cx="190500" cy="190500"/>
          </a:xfrm>
          <a:custGeom>
            <a:avLst/>
            <a:gdLst>
              <a:gd name="connsiteX0" fmla="*/ 190500 w 190500"/>
              <a:gd name="connsiteY0" fmla="*/ 95250 h 190500"/>
              <a:gd name="connsiteX1" fmla="*/ 95250 w 190500"/>
              <a:gd name="connsiteY1" fmla="*/ 190500 h 190500"/>
              <a:gd name="connsiteX2" fmla="*/ 0 w 190500"/>
              <a:gd name="connsiteY2" fmla="*/ 95250 h 190500"/>
              <a:gd name="connsiteX3" fmla="*/ 95250 w 190500"/>
              <a:gd name="connsiteY3" fmla="*/ 0 h 190500"/>
              <a:gd name="connsiteX4" fmla="*/ 190500 w 190500"/>
              <a:gd name="connsiteY4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147855"/>
                  <a:pt x="147855" y="190500"/>
                  <a:pt x="95250" y="190500"/>
                </a:cubicBezTo>
                <a:cubicBezTo>
                  <a:pt x="42645" y="190500"/>
                  <a:pt x="0" y="147855"/>
                  <a:pt x="0" y="95250"/>
                </a:cubicBezTo>
                <a:cubicBezTo>
                  <a:pt x="0" y="42645"/>
                  <a:pt x="42645" y="0"/>
                  <a:pt x="95250" y="0"/>
                </a:cubicBezTo>
                <a:cubicBezTo>
                  <a:pt x="147855" y="0"/>
                  <a:pt x="190500" y="42645"/>
                  <a:pt x="190500" y="95250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735E195B-D2E9-4FB6-BABE-724037F980F8}"/>
              </a:ext>
            </a:extLst>
          </p:cNvPr>
          <p:cNvSpPr/>
          <p:nvPr/>
        </p:nvSpPr>
        <p:spPr>
          <a:xfrm>
            <a:off x="7414593" y="3313109"/>
            <a:ext cx="209359" cy="205930"/>
          </a:xfrm>
          <a:custGeom>
            <a:avLst/>
            <a:gdLst>
              <a:gd name="connsiteX0" fmla="*/ 104680 w 209359"/>
              <a:gd name="connsiteY0" fmla="*/ 205931 h 205930"/>
              <a:gd name="connsiteX1" fmla="*/ 0 w 209359"/>
              <a:gd name="connsiteY1" fmla="*/ 101251 h 205930"/>
              <a:gd name="connsiteX2" fmla="*/ 104680 w 209359"/>
              <a:gd name="connsiteY2" fmla="*/ 0 h 205930"/>
              <a:gd name="connsiteX3" fmla="*/ 209360 w 209359"/>
              <a:gd name="connsiteY3" fmla="*/ 101251 h 205930"/>
              <a:gd name="connsiteX4" fmla="*/ 104680 w 209359"/>
              <a:gd name="connsiteY4" fmla="*/ 205931 h 2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59" h="205930">
                <a:moveTo>
                  <a:pt x="104680" y="205931"/>
                </a:moveTo>
                <a:lnTo>
                  <a:pt x="0" y="101251"/>
                </a:lnTo>
                <a:lnTo>
                  <a:pt x="104680" y="0"/>
                </a:lnTo>
                <a:lnTo>
                  <a:pt x="209360" y="101251"/>
                </a:lnTo>
                <a:lnTo>
                  <a:pt x="104680" y="205931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0E07FD01-D372-4C89-91F7-E9BF8CEF5D0E}"/>
              </a:ext>
            </a:extLst>
          </p:cNvPr>
          <p:cNvSpPr/>
          <p:nvPr/>
        </p:nvSpPr>
        <p:spPr>
          <a:xfrm>
            <a:off x="6976348" y="3785359"/>
            <a:ext cx="190500" cy="190500"/>
          </a:xfrm>
          <a:custGeom>
            <a:avLst/>
            <a:gdLst>
              <a:gd name="connsiteX0" fmla="*/ 0 w 190500"/>
              <a:gd name="connsiteY0" fmla="*/ 0 h 190500"/>
              <a:gd name="connsiteX1" fmla="*/ 190500 w 190500"/>
              <a:gd name="connsiteY1" fmla="*/ 0 h 190500"/>
              <a:gd name="connsiteX2" fmla="*/ 190500 w 190500"/>
              <a:gd name="connsiteY2" fmla="*/ 190500 h 190500"/>
              <a:gd name="connsiteX3" fmla="*/ 0 w 1905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190500">
                <a:moveTo>
                  <a:pt x="0" y="0"/>
                </a:moveTo>
                <a:lnTo>
                  <a:pt x="190500" y="0"/>
                </a:lnTo>
                <a:lnTo>
                  <a:pt x="190500" y="190500"/>
                </a:lnTo>
                <a:lnTo>
                  <a:pt x="0" y="190500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034027C4-9B66-4066-950C-8B0B70027B51}"/>
              </a:ext>
            </a:extLst>
          </p:cNvPr>
          <p:cNvSpPr/>
          <p:nvPr/>
        </p:nvSpPr>
        <p:spPr>
          <a:xfrm>
            <a:off x="7183611" y="3814566"/>
            <a:ext cx="201072" cy="133404"/>
          </a:xfrm>
          <a:custGeom>
            <a:avLst/>
            <a:gdLst>
              <a:gd name="connsiteX0" fmla="*/ 201073 w 201072"/>
              <a:gd name="connsiteY0" fmla="*/ 47564 h 133404"/>
              <a:gd name="connsiteX1" fmla="*/ 59436 w 201072"/>
              <a:gd name="connsiteY1" fmla="*/ 47564 h 133404"/>
              <a:gd name="connsiteX2" fmla="*/ 78486 w 201072"/>
              <a:gd name="connsiteY2" fmla="*/ 28514 h 133404"/>
              <a:gd name="connsiteX3" fmla="*/ 78486 w 201072"/>
              <a:gd name="connsiteY3" fmla="*/ 4892 h 133404"/>
              <a:gd name="connsiteX4" fmla="*/ 54864 w 201072"/>
              <a:gd name="connsiteY4" fmla="*/ 4892 h 133404"/>
              <a:gd name="connsiteX5" fmla="*/ 4858 w 201072"/>
              <a:gd name="connsiteY5" fmla="*/ 54898 h 133404"/>
              <a:gd name="connsiteX6" fmla="*/ 0 w 201072"/>
              <a:gd name="connsiteY6" fmla="*/ 66709 h 133404"/>
              <a:gd name="connsiteX7" fmla="*/ 4858 w 201072"/>
              <a:gd name="connsiteY7" fmla="*/ 78520 h 133404"/>
              <a:gd name="connsiteX8" fmla="*/ 54864 w 201072"/>
              <a:gd name="connsiteY8" fmla="*/ 128526 h 133404"/>
              <a:gd name="connsiteX9" fmla="*/ 78534 w 201072"/>
              <a:gd name="connsiteY9" fmla="*/ 128479 h 133404"/>
              <a:gd name="connsiteX10" fmla="*/ 78486 w 201072"/>
              <a:gd name="connsiteY10" fmla="*/ 104809 h 133404"/>
              <a:gd name="connsiteX11" fmla="*/ 59436 w 201072"/>
              <a:gd name="connsiteY11" fmla="*/ 85759 h 133404"/>
              <a:gd name="connsiteX12" fmla="*/ 201073 w 201072"/>
              <a:gd name="connsiteY12" fmla="*/ 85759 h 1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072" h="133404">
                <a:moveTo>
                  <a:pt x="201073" y="47564"/>
                </a:moveTo>
                <a:lnTo>
                  <a:pt x="59436" y="47564"/>
                </a:lnTo>
                <a:lnTo>
                  <a:pt x="78486" y="28514"/>
                </a:lnTo>
                <a:cubicBezTo>
                  <a:pt x="85009" y="21991"/>
                  <a:pt x="85009" y="11415"/>
                  <a:pt x="78486" y="4892"/>
                </a:cubicBezTo>
                <a:cubicBezTo>
                  <a:pt x="71963" y="-1631"/>
                  <a:pt x="61387" y="-1631"/>
                  <a:pt x="54864" y="4892"/>
                </a:cubicBezTo>
                <a:lnTo>
                  <a:pt x="4858" y="54898"/>
                </a:lnTo>
                <a:cubicBezTo>
                  <a:pt x="1778" y="58062"/>
                  <a:pt x="38" y="62293"/>
                  <a:pt x="0" y="66709"/>
                </a:cubicBezTo>
                <a:cubicBezTo>
                  <a:pt x="18" y="71129"/>
                  <a:pt x="1761" y="75367"/>
                  <a:pt x="4858" y="78520"/>
                </a:cubicBezTo>
                <a:lnTo>
                  <a:pt x="54864" y="128526"/>
                </a:lnTo>
                <a:cubicBezTo>
                  <a:pt x="61413" y="135049"/>
                  <a:pt x="72011" y="135028"/>
                  <a:pt x="78534" y="128479"/>
                </a:cubicBezTo>
                <a:cubicBezTo>
                  <a:pt x="85056" y="121930"/>
                  <a:pt x="85035" y="111332"/>
                  <a:pt x="78486" y="104809"/>
                </a:cubicBezTo>
                <a:lnTo>
                  <a:pt x="59436" y="85759"/>
                </a:lnTo>
                <a:lnTo>
                  <a:pt x="201073" y="85759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12CC0462-0916-44C4-AFF8-5F3121B3CF68}"/>
              </a:ext>
            </a:extLst>
          </p:cNvPr>
          <p:cNvSpPr/>
          <p:nvPr/>
        </p:nvSpPr>
        <p:spPr>
          <a:xfrm>
            <a:off x="7204948" y="3347303"/>
            <a:ext cx="191080" cy="133290"/>
          </a:xfrm>
          <a:custGeom>
            <a:avLst/>
            <a:gdLst>
              <a:gd name="connsiteX0" fmla="*/ 186214 w 191080"/>
              <a:gd name="connsiteY0" fmla="*/ 54865 h 133290"/>
              <a:gd name="connsiteX1" fmla="*/ 136208 w 191080"/>
              <a:gd name="connsiteY1" fmla="*/ 4859 h 133290"/>
              <a:gd name="connsiteX2" fmla="*/ 112633 w 191080"/>
              <a:gd name="connsiteY2" fmla="*/ 4906 h 133290"/>
              <a:gd name="connsiteX3" fmla="*/ 112681 w 191080"/>
              <a:gd name="connsiteY3" fmla="*/ 28481 h 133290"/>
              <a:gd name="connsiteX4" fmla="*/ 131731 w 191080"/>
              <a:gd name="connsiteY4" fmla="*/ 47531 h 133290"/>
              <a:gd name="connsiteX5" fmla="*/ 0 w 191080"/>
              <a:gd name="connsiteY5" fmla="*/ 47531 h 133290"/>
              <a:gd name="connsiteX6" fmla="*/ 0 w 191080"/>
              <a:gd name="connsiteY6" fmla="*/ 85631 h 133290"/>
              <a:gd name="connsiteX7" fmla="*/ 131826 w 191080"/>
              <a:gd name="connsiteY7" fmla="*/ 85631 h 133290"/>
              <a:gd name="connsiteX8" fmla="*/ 112776 w 191080"/>
              <a:gd name="connsiteY8" fmla="*/ 104681 h 133290"/>
              <a:gd name="connsiteX9" fmla="*/ 112586 w 191080"/>
              <a:gd name="connsiteY9" fmla="*/ 128303 h 133290"/>
              <a:gd name="connsiteX10" fmla="*/ 136208 w 191080"/>
              <a:gd name="connsiteY10" fmla="*/ 128493 h 133290"/>
              <a:gd name="connsiteX11" fmla="*/ 186214 w 191080"/>
              <a:gd name="connsiteY11" fmla="*/ 78487 h 133290"/>
              <a:gd name="connsiteX12" fmla="*/ 186214 w 191080"/>
              <a:gd name="connsiteY12" fmla="*/ 54865 h 13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080" h="133290">
                <a:moveTo>
                  <a:pt x="186214" y="54865"/>
                </a:moveTo>
                <a:lnTo>
                  <a:pt x="136208" y="4859"/>
                </a:lnTo>
                <a:cubicBezTo>
                  <a:pt x="129685" y="-1638"/>
                  <a:pt x="119130" y="-1616"/>
                  <a:pt x="112633" y="4906"/>
                </a:cubicBezTo>
                <a:cubicBezTo>
                  <a:pt x="106136" y="11429"/>
                  <a:pt x="106158" y="21984"/>
                  <a:pt x="112681" y="28481"/>
                </a:cubicBezTo>
                <a:lnTo>
                  <a:pt x="131731" y="47531"/>
                </a:lnTo>
                <a:lnTo>
                  <a:pt x="0" y="47531"/>
                </a:lnTo>
                <a:lnTo>
                  <a:pt x="0" y="85631"/>
                </a:lnTo>
                <a:lnTo>
                  <a:pt x="131826" y="85631"/>
                </a:lnTo>
                <a:lnTo>
                  <a:pt x="112776" y="104681"/>
                </a:lnTo>
                <a:cubicBezTo>
                  <a:pt x="106200" y="111151"/>
                  <a:pt x="106115" y="121727"/>
                  <a:pt x="112586" y="128303"/>
                </a:cubicBezTo>
                <a:cubicBezTo>
                  <a:pt x="119056" y="134879"/>
                  <a:pt x="129631" y="134963"/>
                  <a:pt x="136208" y="128493"/>
                </a:cubicBezTo>
                <a:lnTo>
                  <a:pt x="186214" y="78487"/>
                </a:lnTo>
                <a:cubicBezTo>
                  <a:pt x="192703" y="71950"/>
                  <a:pt x="192703" y="61402"/>
                  <a:pt x="186214" y="54865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32699546-F385-4D48-A148-364B83A3365D}"/>
              </a:ext>
            </a:extLst>
          </p:cNvPr>
          <p:cNvSpPr/>
          <p:nvPr/>
        </p:nvSpPr>
        <p:spPr>
          <a:xfrm>
            <a:off x="7452740" y="3556759"/>
            <a:ext cx="133503" cy="210702"/>
          </a:xfrm>
          <a:custGeom>
            <a:avLst/>
            <a:gdLst>
              <a:gd name="connsiteX0" fmla="*/ 128636 w 133503"/>
              <a:gd name="connsiteY0" fmla="*/ 132017 h 210702"/>
              <a:gd name="connsiteX1" fmla="*/ 105014 w 133503"/>
              <a:gd name="connsiteY1" fmla="*/ 132017 h 210702"/>
              <a:gd name="connsiteX2" fmla="*/ 85964 w 133503"/>
              <a:gd name="connsiteY2" fmla="*/ 151067 h 210702"/>
              <a:gd name="connsiteX3" fmla="*/ 85964 w 133503"/>
              <a:gd name="connsiteY3" fmla="*/ 0 h 210702"/>
              <a:gd name="connsiteX4" fmla="*/ 47483 w 133503"/>
              <a:gd name="connsiteY4" fmla="*/ 0 h 210702"/>
              <a:gd name="connsiteX5" fmla="*/ 47483 w 133503"/>
              <a:gd name="connsiteY5" fmla="*/ 151257 h 210702"/>
              <a:gd name="connsiteX6" fmla="*/ 28433 w 133503"/>
              <a:gd name="connsiteY6" fmla="*/ 132207 h 210702"/>
              <a:gd name="connsiteX7" fmla="*/ 4859 w 133503"/>
              <a:gd name="connsiteY7" fmla="*/ 132255 h 210702"/>
              <a:gd name="connsiteX8" fmla="*/ 4906 w 133503"/>
              <a:gd name="connsiteY8" fmla="*/ 155829 h 210702"/>
              <a:gd name="connsiteX9" fmla="*/ 54817 w 133503"/>
              <a:gd name="connsiteY9" fmla="*/ 205835 h 210702"/>
              <a:gd name="connsiteX10" fmla="*/ 78439 w 133503"/>
              <a:gd name="connsiteY10" fmla="*/ 205835 h 210702"/>
              <a:gd name="connsiteX11" fmla="*/ 128446 w 133503"/>
              <a:gd name="connsiteY11" fmla="*/ 155829 h 210702"/>
              <a:gd name="connsiteX12" fmla="*/ 128741 w 133503"/>
              <a:gd name="connsiteY12" fmla="*/ 132123 h 210702"/>
              <a:gd name="connsiteX13" fmla="*/ 128636 w 133503"/>
              <a:gd name="connsiteY13" fmla="*/ 132017 h 21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503" h="210702">
                <a:moveTo>
                  <a:pt x="128636" y="132017"/>
                </a:moveTo>
                <a:cubicBezTo>
                  <a:pt x="122099" y="125527"/>
                  <a:pt x="111551" y="125527"/>
                  <a:pt x="105014" y="132017"/>
                </a:cubicBezTo>
                <a:lnTo>
                  <a:pt x="85964" y="151067"/>
                </a:lnTo>
                <a:lnTo>
                  <a:pt x="85964" y="0"/>
                </a:lnTo>
                <a:lnTo>
                  <a:pt x="47483" y="0"/>
                </a:lnTo>
                <a:lnTo>
                  <a:pt x="47483" y="151257"/>
                </a:lnTo>
                <a:lnTo>
                  <a:pt x="28433" y="132207"/>
                </a:lnTo>
                <a:cubicBezTo>
                  <a:pt x="21910" y="125710"/>
                  <a:pt x="11356" y="125732"/>
                  <a:pt x="4859" y="132255"/>
                </a:cubicBezTo>
                <a:cubicBezTo>
                  <a:pt x="-1638" y="138777"/>
                  <a:pt x="-1616" y="149332"/>
                  <a:pt x="4906" y="155829"/>
                </a:cubicBezTo>
                <a:lnTo>
                  <a:pt x="54817" y="205835"/>
                </a:lnTo>
                <a:cubicBezTo>
                  <a:pt x="61354" y="212325"/>
                  <a:pt x="71902" y="212325"/>
                  <a:pt x="78439" y="205835"/>
                </a:cubicBezTo>
                <a:lnTo>
                  <a:pt x="128446" y="155829"/>
                </a:lnTo>
                <a:cubicBezTo>
                  <a:pt x="135073" y="149364"/>
                  <a:pt x="135205" y="138751"/>
                  <a:pt x="128741" y="132123"/>
                </a:cubicBezTo>
                <a:cubicBezTo>
                  <a:pt x="128706" y="132087"/>
                  <a:pt x="128671" y="132052"/>
                  <a:pt x="128636" y="132017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81499AA-E2C7-4739-A97B-0897CE63C8C6}"/>
              </a:ext>
            </a:extLst>
          </p:cNvPr>
          <p:cNvSpPr txBox="1"/>
          <p:nvPr/>
        </p:nvSpPr>
        <p:spPr>
          <a:xfrm>
            <a:off x="1086554" y="1746879"/>
            <a:ext cx="175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alpha val="20000"/>
                  </a:schemeClr>
                </a:solidFill>
              </a:rPr>
              <a:t>Economics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F8B5C70-2BF6-4C9B-830B-7E74268988A0}"/>
              </a:ext>
            </a:extLst>
          </p:cNvPr>
          <p:cNvSpPr txBox="1"/>
          <p:nvPr/>
        </p:nvSpPr>
        <p:spPr>
          <a:xfrm>
            <a:off x="2394026" y="3759532"/>
            <a:ext cx="184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89DBFF"/>
                </a:solidFill>
              </a:rPr>
              <a:t>Impacts of Feedstock Properties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FE326AC-6242-4F8D-840A-A8CD4574FD56}"/>
              </a:ext>
            </a:extLst>
          </p:cNvPr>
          <p:cNvSpPr txBox="1"/>
          <p:nvPr/>
        </p:nvSpPr>
        <p:spPr>
          <a:xfrm>
            <a:off x="379976" y="2761530"/>
            <a:ext cx="2249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2000" dirty="0">
                <a:solidFill>
                  <a:srgbClr val="89DBFF"/>
                </a:solidFill>
              </a:rPr>
              <a:t>Facility </a:t>
            </a:r>
          </a:p>
          <a:p>
            <a:r>
              <a:rPr lang="en-US" sz="2000" dirty="0">
                <a:solidFill>
                  <a:srgbClr val="89DBFF"/>
                </a:solidFill>
              </a:rPr>
              <a:t>Integration</a:t>
            </a:r>
          </a:p>
          <a:p>
            <a:r>
              <a:rPr lang="en-US" sz="2000" dirty="0">
                <a:solidFill>
                  <a:srgbClr val="89DBFF"/>
                </a:solidFill>
              </a:rPr>
              <a:t>and Modularization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696D34-D2C1-4BE6-AEA2-E6141CC8161A}"/>
              </a:ext>
            </a:extLst>
          </p:cNvPr>
          <p:cNvSpPr txBox="1"/>
          <p:nvPr/>
        </p:nvSpPr>
        <p:spPr>
          <a:xfrm>
            <a:off x="6585612" y="542254"/>
            <a:ext cx="18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Feedstocks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F0B6430-4440-4BFC-98E4-7DD2796DBBF8}"/>
              </a:ext>
            </a:extLst>
          </p:cNvPr>
          <p:cNvSpPr txBox="1"/>
          <p:nvPr/>
        </p:nvSpPr>
        <p:spPr>
          <a:xfrm>
            <a:off x="7608996" y="3297025"/>
            <a:ext cx="184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9DBFF"/>
                </a:solidFill>
              </a:rPr>
              <a:t>Processing Steps</a:t>
            </a:r>
          </a:p>
        </p:txBody>
      </p:sp>
      <p:sp>
        <p:nvSpPr>
          <p:cNvPr id="132" name="Speech Bubble: Oval 131">
            <a:extLst>
              <a:ext uri="{FF2B5EF4-FFF2-40B4-BE49-F238E27FC236}">
                <a16:creationId xmlns:a16="http://schemas.microsoft.com/office/drawing/2014/main" id="{3EA27873-628C-4DCC-A0AA-A851D8854E10}"/>
              </a:ext>
            </a:extLst>
          </p:cNvPr>
          <p:cNvSpPr/>
          <p:nvPr/>
        </p:nvSpPr>
        <p:spPr>
          <a:xfrm>
            <a:off x="379976" y="142681"/>
            <a:ext cx="1629164" cy="1013860"/>
          </a:xfrm>
          <a:custGeom>
            <a:avLst/>
            <a:gdLst>
              <a:gd name="connsiteX0" fmla="*/ 246493 w 1629164"/>
              <a:gd name="connsiteY0" fmla="*/ 1074398 h 1013860"/>
              <a:gd name="connsiteX1" fmla="*/ 259840 w 1629164"/>
              <a:gd name="connsiteY1" fmla="*/ 878140 h 1013860"/>
              <a:gd name="connsiteX2" fmla="*/ 438050 w 1629164"/>
              <a:gd name="connsiteY2" fmla="*/ 57408 h 1013860"/>
              <a:gd name="connsiteX3" fmla="*/ 1232971 w 1629164"/>
              <a:gd name="connsiteY3" fmla="*/ 71977 h 1013860"/>
              <a:gd name="connsiteX4" fmla="*/ 1325159 w 1629164"/>
              <a:gd name="connsiteY4" fmla="*/ 901922 h 1013860"/>
              <a:gd name="connsiteX5" fmla="*/ 523685 w 1629164"/>
              <a:gd name="connsiteY5" fmla="*/ 980434 h 1013860"/>
              <a:gd name="connsiteX6" fmla="*/ 246493 w 1629164"/>
              <a:gd name="connsiteY6" fmla="*/ 1074398 h 10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164" h="1013860" fill="none" extrusionOk="0">
                <a:moveTo>
                  <a:pt x="246493" y="1074398"/>
                </a:moveTo>
                <a:cubicBezTo>
                  <a:pt x="248835" y="983317"/>
                  <a:pt x="249893" y="958240"/>
                  <a:pt x="259840" y="878140"/>
                </a:cubicBezTo>
                <a:cubicBezTo>
                  <a:pt x="-151277" y="690789"/>
                  <a:pt x="-6838" y="249422"/>
                  <a:pt x="438050" y="57408"/>
                </a:cubicBezTo>
                <a:cubicBezTo>
                  <a:pt x="648420" y="-21743"/>
                  <a:pt x="992339" y="-4613"/>
                  <a:pt x="1232971" y="71977"/>
                </a:cubicBezTo>
                <a:cubicBezTo>
                  <a:pt x="1641319" y="252599"/>
                  <a:pt x="1831791" y="684293"/>
                  <a:pt x="1325159" y="901922"/>
                </a:cubicBezTo>
                <a:cubicBezTo>
                  <a:pt x="1074704" y="978524"/>
                  <a:pt x="812542" y="1033294"/>
                  <a:pt x="523685" y="980434"/>
                </a:cubicBezTo>
                <a:cubicBezTo>
                  <a:pt x="459049" y="1015351"/>
                  <a:pt x="316367" y="1048756"/>
                  <a:pt x="246493" y="1074398"/>
                </a:cubicBezTo>
                <a:close/>
              </a:path>
              <a:path w="1629164" h="1013860" stroke="0" extrusionOk="0">
                <a:moveTo>
                  <a:pt x="246493" y="1074398"/>
                </a:moveTo>
                <a:cubicBezTo>
                  <a:pt x="249724" y="987881"/>
                  <a:pt x="258187" y="973783"/>
                  <a:pt x="259840" y="878140"/>
                </a:cubicBezTo>
                <a:cubicBezTo>
                  <a:pt x="-129837" y="536189"/>
                  <a:pt x="-65146" y="229936"/>
                  <a:pt x="438050" y="57408"/>
                </a:cubicBezTo>
                <a:cubicBezTo>
                  <a:pt x="696359" y="-34846"/>
                  <a:pt x="1002354" y="8109"/>
                  <a:pt x="1232971" y="71977"/>
                </a:cubicBezTo>
                <a:cubicBezTo>
                  <a:pt x="1674446" y="244635"/>
                  <a:pt x="1843008" y="670832"/>
                  <a:pt x="1325159" y="901922"/>
                </a:cubicBezTo>
                <a:cubicBezTo>
                  <a:pt x="1103320" y="1082150"/>
                  <a:pt x="763992" y="1032429"/>
                  <a:pt x="523685" y="980434"/>
                </a:cubicBezTo>
                <a:cubicBezTo>
                  <a:pt x="429310" y="1001671"/>
                  <a:pt x="337457" y="1034761"/>
                  <a:pt x="246493" y="1074398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221241138">
                  <a:prstGeom prst="wedgeEllipseCallout">
                    <a:avLst>
                      <a:gd name="adj1" fmla="val -34870"/>
                      <a:gd name="adj2" fmla="val 5597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34" name="Speech Bubble: Oval 133">
            <a:extLst>
              <a:ext uri="{FF2B5EF4-FFF2-40B4-BE49-F238E27FC236}">
                <a16:creationId xmlns:a16="http://schemas.microsoft.com/office/drawing/2014/main" id="{ABE62175-814F-48C4-9B03-F4E9AEAD08E7}"/>
              </a:ext>
            </a:extLst>
          </p:cNvPr>
          <p:cNvSpPr/>
          <p:nvPr/>
        </p:nvSpPr>
        <p:spPr>
          <a:xfrm>
            <a:off x="355945" y="103791"/>
            <a:ext cx="1629164" cy="1013860"/>
          </a:xfrm>
          <a:prstGeom prst="wedgeEllipseCallout">
            <a:avLst>
              <a:gd name="adj1" fmla="val -34870"/>
              <a:gd name="adj2" fmla="val 55971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07" name="Title 20">
            <a:extLst>
              <a:ext uri="{FF2B5EF4-FFF2-40B4-BE49-F238E27FC236}">
                <a16:creationId xmlns:a16="http://schemas.microsoft.com/office/drawing/2014/main" id="{33CDF553-AF39-4361-A4DC-2304F28E1378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80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BFCC34FC-7221-41BF-97F5-D60913A06F0F}"/>
              </a:ext>
            </a:extLst>
          </p:cNvPr>
          <p:cNvSpPr/>
          <p:nvPr/>
        </p:nvSpPr>
        <p:spPr>
          <a:xfrm>
            <a:off x="7422848" y="1331649"/>
            <a:ext cx="57150" cy="104775"/>
          </a:xfrm>
          <a:custGeom>
            <a:avLst/>
            <a:gdLst>
              <a:gd name="connsiteX0" fmla="*/ 0 w 57150"/>
              <a:gd name="connsiteY0" fmla="*/ 76200 h 104775"/>
              <a:gd name="connsiteX1" fmla="*/ 28575 w 57150"/>
              <a:gd name="connsiteY1" fmla="*/ 104775 h 104775"/>
              <a:gd name="connsiteX2" fmla="*/ 57150 w 57150"/>
              <a:gd name="connsiteY2" fmla="*/ 76200 h 104775"/>
              <a:gd name="connsiteX3" fmla="*/ 57150 w 57150"/>
              <a:gd name="connsiteY3" fmla="*/ 0 h 104775"/>
              <a:gd name="connsiteX4" fmla="*/ 0 w 57150"/>
              <a:gd name="connsiteY4" fmla="*/ 0 h 104775"/>
              <a:gd name="connsiteX5" fmla="*/ 0 w 57150"/>
              <a:gd name="connsiteY5" fmla="*/ 7620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" h="104775">
                <a:moveTo>
                  <a:pt x="0" y="76200"/>
                </a:moveTo>
                <a:cubicBezTo>
                  <a:pt x="0" y="92392"/>
                  <a:pt x="12382" y="104775"/>
                  <a:pt x="28575" y="104775"/>
                </a:cubicBezTo>
                <a:cubicBezTo>
                  <a:pt x="44768" y="104775"/>
                  <a:pt x="57150" y="92392"/>
                  <a:pt x="57150" y="76200"/>
                </a:cubicBezTo>
                <a:lnTo>
                  <a:pt x="571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4B32F494-5B1D-48A2-8013-410AA42C9315}"/>
              </a:ext>
            </a:extLst>
          </p:cNvPr>
          <p:cNvSpPr/>
          <p:nvPr/>
        </p:nvSpPr>
        <p:spPr>
          <a:xfrm>
            <a:off x="7213088" y="969699"/>
            <a:ext cx="743159" cy="467677"/>
          </a:xfrm>
          <a:custGeom>
            <a:avLst/>
            <a:gdLst>
              <a:gd name="connsiteX0" fmla="*/ 680295 w 743159"/>
              <a:gd name="connsiteY0" fmla="*/ 314325 h 467677"/>
              <a:gd name="connsiteX1" fmla="*/ 743160 w 743159"/>
              <a:gd name="connsiteY1" fmla="*/ 314325 h 467677"/>
              <a:gd name="connsiteX2" fmla="*/ 666960 w 743159"/>
              <a:gd name="connsiteY2" fmla="*/ 238125 h 467677"/>
              <a:gd name="connsiteX3" fmla="*/ 633622 w 743159"/>
              <a:gd name="connsiteY3" fmla="*/ 238125 h 467677"/>
              <a:gd name="connsiteX4" fmla="*/ 585997 w 743159"/>
              <a:gd name="connsiteY4" fmla="*/ 125730 h 467677"/>
              <a:gd name="connsiteX5" fmla="*/ 462172 w 743159"/>
              <a:gd name="connsiteY5" fmla="*/ 39053 h 467677"/>
              <a:gd name="connsiteX6" fmla="*/ 447885 w 743159"/>
              <a:gd name="connsiteY6" fmla="*/ 38100 h 467677"/>
              <a:gd name="connsiteX7" fmla="*/ 431692 w 743159"/>
              <a:gd name="connsiteY7" fmla="*/ 39053 h 467677"/>
              <a:gd name="connsiteX8" fmla="*/ 428835 w 743159"/>
              <a:gd name="connsiteY8" fmla="*/ 38100 h 467677"/>
              <a:gd name="connsiteX9" fmla="*/ 190710 w 743159"/>
              <a:gd name="connsiteY9" fmla="*/ 38100 h 467677"/>
              <a:gd name="connsiteX10" fmla="*/ 189757 w 743159"/>
              <a:gd name="connsiteY10" fmla="*/ 39053 h 467677"/>
              <a:gd name="connsiteX11" fmla="*/ 98317 w 743159"/>
              <a:gd name="connsiteY11" fmla="*/ 78105 h 467677"/>
              <a:gd name="connsiteX12" fmla="*/ 89745 w 743159"/>
              <a:gd name="connsiteY12" fmla="*/ 84773 h 467677"/>
              <a:gd name="connsiteX13" fmla="*/ 55455 w 743159"/>
              <a:gd name="connsiteY13" fmla="*/ 93345 h 467677"/>
              <a:gd name="connsiteX14" fmla="*/ 39262 w 743159"/>
              <a:gd name="connsiteY14" fmla="*/ 60960 h 467677"/>
              <a:gd name="connsiteX15" fmla="*/ 66885 w 743159"/>
              <a:gd name="connsiteY15" fmla="*/ 38100 h 467677"/>
              <a:gd name="connsiteX16" fmla="*/ 85935 w 743159"/>
              <a:gd name="connsiteY16" fmla="*/ 19050 h 467677"/>
              <a:gd name="connsiteX17" fmla="*/ 66885 w 743159"/>
              <a:gd name="connsiteY17" fmla="*/ 0 h 467677"/>
              <a:gd name="connsiteX18" fmla="*/ 210 w 743159"/>
              <a:gd name="connsiteY18" fmla="*/ 62865 h 467677"/>
              <a:gd name="connsiteX19" fmla="*/ 59265 w 743159"/>
              <a:gd name="connsiteY19" fmla="*/ 133350 h 467677"/>
              <a:gd name="connsiteX20" fmla="*/ 124035 w 743159"/>
              <a:gd name="connsiteY20" fmla="*/ 322898 h 467677"/>
              <a:gd name="connsiteX21" fmla="*/ 124035 w 743159"/>
              <a:gd name="connsiteY21" fmla="*/ 439103 h 467677"/>
              <a:gd name="connsiteX22" fmla="*/ 152610 w 743159"/>
              <a:gd name="connsiteY22" fmla="*/ 467678 h 467677"/>
              <a:gd name="connsiteX23" fmla="*/ 181185 w 743159"/>
              <a:gd name="connsiteY23" fmla="*/ 439103 h 467677"/>
              <a:gd name="connsiteX24" fmla="*/ 181185 w 743159"/>
              <a:gd name="connsiteY24" fmla="*/ 343853 h 467677"/>
              <a:gd name="connsiteX25" fmla="*/ 362160 w 743159"/>
              <a:gd name="connsiteY25" fmla="*/ 343853 h 467677"/>
              <a:gd name="connsiteX26" fmla="*/ 362160 w 743159"/>
              <a:gd name="connsiteY26" fmla="*/ 439103 h 467677"/>
              <a:gd name="connsiteX27" fmla="*/ 390735 w 743159"/>
              <a:gd name="connsiteY27" fmla="*/ 467678 h 467677"/>
              <a:gd name="connsiteX28" fmla="*/ 419310 w 743159"/>
              <a:gd name="connsiteY28" fmla="*/ 439103 h 467677"/>
              <a:gd name="connsiteX29" fmla="*/ 419310 w 743159"/>
              <a:gd name="connsiteY29" fmla="*/ 343853 h 467677"/>
              <a:gd name="connsiteX30" fmla="*/ 447885 w 743159"/>
              <a:gd name="connsiteY30" fmla="*/ 343853 h 467677"/>
              <a:gd name="connsiteX31" fmla="*/ 447885 w 743159"/>
              <a:gd name="connsiteY31" fmla="*/ 439103 h 467677"/>
              <a:gd name="connsiteX32" fmla="*/ 476460 w 743159"/>
              <a:gd name="connsiteY32" fmla="*/ 467678 h 467677"/>
              <a:gd name="connsiteX33" fmla="*/ 505035 w 743159"/>
              <a:gd name="connsiteY33" fmla="*/ 439103 h 467677"/>
              <a:gd name="connsiteX34" fmla="*/ 505035 w 743159"/>
              <a:gd name="connsiteY34" fmla="*/ 366713 h 467677"/>
              <a:gd name="connsiteX35" fmla="*/ 620287 w 743159"/>
              <a:gd name="connsiteY35" fmla="*/ 437198 h 467677"/>
              <a:gd name="connsiteX36" fmla="*/ 678390 w 743159"/>
              <a:gd name="connsiteY36" fmla="*/ 445770 h 467677"/>
              <a:gd name="connsiteX37" fmla="*/ 725062 w 743159"/>
              <a:gd name="connsiteY37" fmla="*/ 411480 h 467677"/>
              <a:gd name="connsiteX38" fmla="*/ 733635 w 743159"/>
              <a:gd name="connsiteY38" fmla="*/ 397192 h 467677"/>
              <a:gd name="connsiteX39" fmla="*/ 704107 w 743159"/>
              <a:gd name="connsiteY39" fmla="*/ 379095 h 467677"/>
              <a:gd name="connsiteX40" fmla="*/ 680295 w 743159"/>
              <a:gd name="connsiteY40" fmla="*/ 314325 h 46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43159" h="467677">
                <a:moveTo>
                  <a:pt x="680295" y="314325"/>
                </a:moveTo>
                <a:lnTo>
                  <a:pt x="743160" y="314325"/>
                </a:lnTo>
                <a:cubicBezTo>
                  <a:pt x="743160" y="272415"/>
                  <a:pt x="708870" y="238125"/>
                  <a:pt x="666960" y="238125"/>
                </a:cubicBezTo>
                <a:lnTo>
                  <a:pt x="633622" y="238125"/>
                </a:lnTo>
                <a:cubicBezTo>
                  <a:pt x="623145" y="198120"/>
                  <a:pt x="606952" y="160973"/>
                  <a:pt x="585997" y="125730"/>
                </a:cubicBezTo>
                <a:cubicBezTo>
                  <a:pt x="563137" y="77153"/>
                  <a:pt x="515512" y="43815"/>
                  <a:pt x="462172" y="39053"/>
                </a:cubicBezTo>
                <a:cubicBezTo>
                  <a:pt x="457410" y="38100"/>
                  <a:pt x="452647" y="38100"/>
                  <a:pt x="447885" y="38100"/>
                </a:cubicBezTo>
                <a:cubicBezTo>
                  <a:pt x="442170" y="38100"/>
                  <a:pt x="436455" y="38100"/>
                  <a:pt x="431692" y="39053"/>
                </a:cubicBezTo>
                <a:lnTo>
                  <a:pt x="428835" y="38100"/>
                </a:lnTo>
                <a:lnTo>
                  <a:pt x="190710" y="38100"/>
                </a:lnTo>
                <a:lnTo>
                  <a:pt x="189757" y="39053"/>
                </a:lnTo>
                <a:cubicBezTo>
                  <a:pt x="155467" y="40957"/>
                  <a:pt x="123082" y="55245"/>
                  <a:pt x="98317" y="78105"/>
                </a:cubicBezTo>
                <a:cubicBezTo>
                  <a:pt x="94507" y="79057"/>
                  <a:pt x="91650" y="81915"/>
                  <a:pt x="89745" y="84773"/>
                </a:cubicBezTo>
                <a:cubicBezTo>
                  <a:pt x="82125" y="95250"/>
                  <a:pt x="66885" y="99060"/>
                  <a:pt x="55455" y="93345"/>
                </a:cubicBezTo>
                <a:cubicBezTo>
                  <a:pt x="43072" y="87630"/>
                  <a:pt x="36405" y="74295"/>
                  <a:pt x="39262" y="60960"/>
                </a:cubicBezTo>
                <a:cubicBezTo>
                  <a:pt x="42120" y="47625"/>
                  <a:pt x="53550" y="38100"/>
                  <a:pt x="66885" y="38100"/>
                </a:cubicBezTo>
                <a:cubicBezTo>
                  <a:pt x="77362" y="38100"/>
                  <a:pt x="85935" y="29528"/>
                  <a:pt x="85935" y="19050"/>
                </a:cubicBezTo>
                <a:cubicBezTo>
                  <a:pt x="85935" y="8572"/>
                  <a:pt x="77362" y="0"/>
                  <a:pt x="66885" y="0"/>
                </a:cubicBezTo>
                <a:cubicBezTo>
                  <a:pt x="31642" y="0"/>
                  <a:pt x="3067" y="27622"/>
                  <a:pt x="210" y="62865"/>
                </a:cubicBezTo>
                <a:cubicBezTo>
                  <a:pt x="-2648" y="98107"/>
                  <a:pt x="24022" y="128588"/>
                  <a:pt x="59265" y="133350"/>
                </a:cubicBezTo>
                <a:cubicBezTo>
                  <a:pt x="30690" y="203835"/>
                  <a:pt x="58312" y="284798"/>
                  <a:pt x="124035" y="322898"/>
                </a:cubicBezTo>
                <a:lnTo>
                  <a:pt x="124035" y="439103"/>
                </a:lnTo>
                <a:cubicBezTo>
                  <a:pt x="124035" y="455295"/>
                  <a:pt x="136417" y="467678"/>
                  <a:pt x="152610" y="467678"/>
                </a:cubicBezTo>
                <a:cubicBezTo>
                  <a:pt x="168802" y="467678"/>
                  <a:pt x="181185" y="455295"/>
                  <a:pt x="181185" y="439103"/>
                </a:cubicBezTo>
                <a:lnTo>
                  <a:pt x="181185" y="343853"/>
                </a:lnTo>
                <a:lnTo>
                  <a:pt x="362160" y="343853"/>
                </a:lnTo>
                <a:lnTo>
                  <a:pt x="362160" y="439103"/>
                </a:lnTo>
                <a:cubicBezTo>
                  <a:pt x="362160" y="455295"/>
                  <a:pt x="374542" y="467678"/>
                  <a:pt x="390735" y="467678"/>
                </a:cubicBezTo>
                <a:cubicBezTo>
                  <a:pt x="406927" y="467678"/>
                  <a:pt x="419310" y="455295"/>
                  <a:pt x="419310" y="439103"/>
                </a:cubicBezTo>
                <a:lnTo>
                  <a:pt x="419310" y="343853"/>
                </a:lnTo>
                <a:lnTo>
                  <a:pt x="447885" y="343853"/>
                </a:lnTo>
                <a:lnTo>
                  <a:pt x="447885" y="439103"/>
                </a:lnTo>
                <a:cubicBezTo>
                  <a:pt x="447885" y="455295"/>
                  <a:pt x="460267" y="467678"/>
                  <a:pt x="476460" y="467678"/>
                </a:cubicBezTo>
                <a:cubicBezTo>
                  <a:pt x="492652" y="467678"/>
                  <a:pt x="505035" y="455295"/>
                  <a:pt x="505035" y="439103"/>
                </a:cubicBezTo>
                <a:lnTo>
                  <a:pt x="505035" y="366713"/>
                </a:lnTo>
                <a:lnTo>
                  <a:pt x="620287" y="437198"/>
                </a:lnTo>
                <a:cubicBezTo>
                  <a:pt x="637432" y="447675"/>
                  <a:pt x="658387" y="450533"/>
                  <a:pt x="678390" y="445770"/>
                </a:cubicBezTo>
                <a:cubicBezTo>
                  <a:pt x="698392" y="441008"/>
                  <a:pt x="714585" y="428625"/>
                  <a:pt x="725062" y="411480"/>
                </a:cubicBezTo>
                <a:lnTo>
                  <a:pt x="733635" y="397192"/>
                </a:lnTo>
                <a:lnTo>
                  <a:pt x="704107" y="379095"/>
                </a:lnTo>
                <a:lnTo>
                  <a:pt x="680295" y="31432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CA87689F-46D1-4330-ADB3-DF9976E8E8DA}"/>
              </a:ext>
            </a:extLst>
          </p:cNvPr>
          <p:cNvSpPr/>
          <p:nvPr/>
        </p:nvSpPr>
        <p:spPr>
          <a:xfrm>
            <a:off x="2848765" y="1568809"/>
            <a:ext cx="647700" cy="647700"/>
          </a:xfrm>
          <a:custGeom>
            <a:avLst/>
            <a:gdLst>
              <a:gd name="connsiteX0" fmla="*/ 57150 w 647700"/>
              <a:gd name="connsiteY0" fmla="*/ 0 h 647700"/>
              <a:gd name="connsiteX1" fmla="*/ 0 w 647700"/>
              <a:gd name="connsiteY1" fmla="*/ 0 h 647700"/>
              <a:gd name="connsiteX2" fmla="*/ 0 w 647700"/>
              <a:gd name="connsiteY2" fmla="*/ 647700 h 647700"/>
              <a:gd name="connsiteX3" fmla="*/ 647700 w 647700"/>
              <a:gd name="connsiteY3" fmla="*/ 647700 h 647700"/>
              <a:gd name="connsiteX4" fmla="*/ 647700 w 647700"/>
              <a:gd name="connsiteY4" fmla="*/ 590550 h 647700"/>
              <a:gd name="connsiteX5" fmla="*/ 57150 w 647700"/>
              <a:gd name="connsiteY5" fmla="*/ 59055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0" h="647700">
                <a:moveTo>
                  <a:pt x="57150" y="0"/>
                </a:moveTo>
                <a:lnTo>
                  <a:pt x="0" y="0"/>
                </a:lnTo>
                <a:lnTo>
                  <a:pt x="0" y="647700"/>
                </a:lnTo>
                <a:lnTo>
                  <a:pt x="647700" y="647700"/>
                </a:lnTo>
                <a:lnTo>
                  <a:pt x="647700" y="590550"/>
                </a:lnTo>
                <a:lnTo>
                  <a:pt x="57150" y="59055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8" name="Freeform: Shape 247">
            <a:extLst>
              <a:ext uri="{FF2B5EF4-FFF2-40B4-BE49-F238E27FC236}">
                <a16:creationId xmlns:a16="http://schemas.microsoft.com/office/drawing/2014/main" id="{06F03B73-DE6A-46D9-B533-7F21717C3819}"/>
              </a:ext>
            </a:extLst>
          </p:cNvPr>
          <p:cNvSpPr/>
          <p:nvPr/>
        </p:nvSpPr>
        <p:spPr>
          <a:xfrm>
            <a:off x="2943062" y="1730734"/>
            <a:ext cx="553402" cy="324802"/>
          </a:xfrm>
          <a:custGeom>
            <a:avLst/>
            <a:gdLst>
              <a:gd name="connsiteX0" fmla="*/ 401003 w 553402"/>
              <a:gd name="connsiteY0" fmla="*/ 0 h 324802"/>
              <a:gd name="connsiteX1" fmla="*/ 457200 w 553402"/>
              <a:gd name="connsiteY1" fmla="*/ 56198 h 324802"/>
              <a:gd name="connsiteX2" fmla="*/ 381953 w 553402"/>
              <a:gd name="connsiteY2" fmla="*/ 131445 h 324802"/>
              <a:gd name="connsiteX3" fmla="*/ 324803 w 553402"/>
              <a:gd name="connsiteY3" fmla="*/ 74295 h 324802"/>
              <a:gd name="connsiteX4" fmla="*/ 229553 w 553402"/>
              <a:gd name="connsiteY4" fmla="*/ 169545 h 324802"/>
              <a:gd name="connsiteX5" fmla="*/ 172403 w 553402"/>
              <a:gd name="connsiteY5" fmla="*/ 112395 h 324802"/>
              <a:gd name="connsiteX6" fmla="*/ 0 w 553402"/>
              <a:gd name="connsiteY6" fmla="*/ 284798 h 324802"/>
              <a:gd name="connsiteX7" fmla="*/ 40005 w 553402"/>
              <a:gd name="connsiteY7" fmla="*/ 324803 h 324802"/>
              <a:gd name="connsiteX8" fmla="*/ 172403 w 553402"/>
              <a:gd name="connsiteY8" fmla="*/ 192405 h 324802"/>
              <a:gd name="connsiteX9" fmla="*/ 229553 w 553402"/>
              <a:gd name="connsiteY9" fmla="*/ 249555 h 324802"/>
              <a:gd name="connsiteX10" fmla="*/ 324803 w 553402"/>
              <a:gd name="connsiteY10" fmla="*/ 154305 h 324802"/>
              <a:gd name="connsiteX11" fmla="*/ 381953 w 553402"/>
              <a:gd name="connsiteY11" fmla="*/ 211455 h 324802"/>
              <a:gd name="connsiteX12" fmla="*/ 497205 w 553402"/>
              <a:gd name="connsiteY12" fmla="*/ 96202 h 324802"/>
              <a:gd name="connsiteX13" fmla="*/ 553403 w 553402"/>
              <a:gd name="connsiteY13" fmla="*/ 152400 h 324802"/>
              <a:gd name="connsiteX14" fmla="*/ 553403 w 553402"/>
              <a:gd name="connsiteY14" fmla="*/ 0 h 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02" h="324802">
                <a:moveTo>
                  <a:pt x="401003" y="0"/>
                </a:moveTo>
                <a:lnTo>
                  <a:pt x="457200" y="56198"/>
                </a:lnTo>
                <a:lnTo>
                  <a:pt x="381953" y="131445"/>
                </a:lnTo>
                <a:lnTo>
                  <a:pt x="324803" y="74295"/>
                </a:lnTo>
                <a:lnTo>
                  <a:pt x="229553" y="169545"/>
                </a:lnTo>
                <a:lnTo>
                  <a:pt x="172403" y="112395"/>
                </a:lnTo>
                <a:lnTo>
                  <a:pt x="0" y="284798"/>
                </a:lnTo>
                <a:lnTo>
                  <a:pt x="40005" y="324803"/>
                </a:lnTo>
                <a:lnTo>
                  <a:pt x="172403" y="192405"/>
                </a:lnTo>
                <a:lnTo>
                  <a:pt x="229553" y="249555"/>
                </a:lnTo>
                <a:lnTo>
                  <a:pt x="324803" y="154305"/>
                </a:lnTo>
                <a:lnTo>
                  <a:pt x="381953" y="211455"/>
                </a:lnTo>
                <a:lnTo>
                  <a:pt x="497205" y="96202"/>
                </a:lnTo>
                <a:lnTo>
                  <a:pt x="553403" y="152400"/>
                </a:lnTo>
                <a:lnTo>
                  <a:pt x="55340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9" name="Graphic 227" descr="Plant">
            <a:extLst>
              <a:ext uri="{FF2B5EF4-FFF2-40B4-BE49-F238E27FC236}">
                <a16:creationId xmlns:a16="http://schemas.microsoft.com/office/drawing/2014/main" id="{9AFD5D9E-509C-4086-8202-3179E019F371}"/>
              </a:ext>
            </a:extLst>
          </p:cNvPr>
          <p:cNvSpPr/>
          <p:nvPr/>
        </p:nvSpPr>
        <p:spPr>
          <a:xfrm>
            <a:off x="4299621" y="3856329"/>
            <a:ext cx="557212" cy="762000"/>
          </a:xfrm>
          <a:custGeom>
            <a:avLst/>
            <a:gdLst>
              <a:gd name="connsiteX0" fmla="*/ 437197 w 557212"/>
              <a:gd name="connsiteY0" fmla="*/ 696278 h 762000"/>
              <a:gd name="connsiteX1" fmla="*/ 340043 w 557212"/>
              <a:gd name="connsiteY1" fmla="*/ 657225 h 762000"/>
              <a:gd name="connsiteX2" fmla="*/ 325755 w 557212"/>
              <a:gd name="connsiteY2" fmla="*/ 658178 h 762000"/>
              <a:gd name="connsiteX3" fmla="*/ 311468 w 557212"/>
              <a:gd name="connsiteY3" fmla="*/ 511493 h 762000"/>
              <a:gd name="connsiteX4" fmla="*/ 329565 w 557212"/>
              <a:gd name="connsiteY4" fmla="*/ 493395 h 762000"/>
              <a:gd name="connsiteX5" fmla="*/ 421005 w 557212"/>
              <a:gd name="connsiteY5" fmla="*/ 552450 h 762000"/>
              <a:gd name="connsiteX6" fmla="*/ 470535 w 557212"/>
              <a:gd name="connsiteY6" fmla="*/ 539115 h 762000"/>
              <a:gd name="connsiteX7" fmla="*/ 470535 w 557212"/>
              <a:gd name="connsiteY7" fmla="*/ 539115 h 762000"/>
              <a:gd name="connsiteX8" fmla="*/ 557213 w 557212"/>
              <a:gd name="connsiteY8" fmla="*/ 330518 h 762000"/>
              <a:gd name="connsiteX9" fmla="*/ 421958 w 557212"/>
              <a:gd name="connsiteY9" fmla="*/ 351473 h 762000"/>
              <a:gd name="connsiteX10" fmla="*/ 321945 w 557212"/>
              <a:gd name="connsiteY10" fmla="*/ 451485 h 762000"/>
              <a:gd name="connsiteX11" fmla="*/ 321945 w 557212"/>
              <a:gd name="connsiteY11" fmla="*/ 453390 h 762000"/>
              <a:gd name="connsiteX12" fmla="*/ 304800 w 557212"/>
              <a:gd name="connsiteY12" fmla="*/ 464820 h 762000"/>
              <a:gd name="connsiteX13" fmla="*/ 309563 w 557212"/>
              <a:gd name="connsiteY13" fmla="*/ 242888 h 762000"/>
              <a:gd name="connsiteX14" fmla="*/ 340995 w 557212"/>
              <a:gd name="connsiteY14" fmla="*/ 235268 h 762000"/>
              <a:gd name="connsiteX15" fmla="*/ 360045 w 557212"/>
              <a:gd name="connsiteY15" fmla="*/ 269558 h 762000"/>
              <a:gd name="connsiteX16" fmla="*/ 383858 w 557212"/>
              <a:gd name="connsiteY16" fmla="*/ 279083 h 762000"/>
              <a:gd name="connsiteX17" fmla="*/ 383858 w 557212"/>
              <a:gd name="connsiteY17" fmla="*/ 279083 h 762000"/>
              <a:gd name="connsiteX18" fmla="*/ 481013 w 557212"/>
              <a:gd name="connsiteY18" fmla="*/ 221933 h 762000"/>
              <a:gd name="connsiteX19" fmla="*/ 420053 w 557212"/>
              <a:gd name="connsiteY19" fmla="*/ 189548 h 762000"/>
              <a:gd name="connsiteX20" fmla="*/ 353378 w 557212"/>
              <a:gd name="connsiteY20" fmla="*/ 195263 h 762000"/>
              <a:gd name="connsiteX21" fmla="*/ 323850 w 557212"/>
              <a:gd name="connsiteY21" fmla="*/ 198120 h 762000"/>
              <a:gd name="connsiteX22" fmla="*/ 369570 w 557212"/>
              <a:gd name="connsiteY22" fmla="*/ 115253 h 762000"/>
              <a:gd name="connsiteX23" fmla="*/ 380048 w 557212"/>
              <a:gd name="connsiteY23" fmla="*/ 116205 h 762000"/>
              <a:gd name="connsiteX24" fmla="*/ 429578 w 557212"/>
              <a:gd name="connsiteY24" fmla="*/ 66675 h 762000"/>
              <a:gd name="connsiteX25" fmla="*/ 441008 w 557212"/>
              <a:gd name="connsiteY25" fmla="*/ 0 h 762000"/>
              <a:gd name="connsiteX26" fmla="*/ 337185 w 557212"/>
              <a:gd name="connsiteY26" fmla="*/ 42863 h 762000"/>
              <a:gd name="connsiteX27" fmla="*/ 337185 w 557212"/>
              <a:gd name="connsiteY27" fmla="*/ 42863 h 762000"/>
              <a:gd name="connsiteX28" fmla="*/ 330518 w 557212"/>
              <a:gd name="connsiteY28" fmla="*/ 67628 h 762000"/>
              <a:gd name="connsiteX29" fmla="*/ 339090 w 557212"/>
              <a:gd name="connsiteY29" fmla="*/ 95250 h 762000"/>
              <a:gd name="connsiteX30" fmla="*/ 307658 w 557212"/>
              <a:gd name="connsiteY30" fmla="*/ 146685 h 762000"/>
              <a:gd name="connsiteX31" fmla="*/ 295275 w 557212"/>
              <a:gd name="connsiteY31" fmla="*/ 133350 h 762000"/>
              <a:gd name="connsiteX32" fmla="*/ 296228 w 557212"/>
              <a:gd name="connsiteY32" fmla="*/ 127635 h 762000"/>
              <a:gd name="connsiteX33" fmla="*/ 246698 w 557212"/>
              <a:gd name="connsiteY33" fmla="*/ 78105 h 762000"/>
              <a:gd name="connsiteX34" fmla="*/ 179070 w 557212"/>
              <a:gd name="connsiteY34" fmla="*/ 67628 h 762000"/>
              <a:gd name="connsiteX35" fmla="*/ 221933 w 557212"/>
              <a:gd name="connsiteY35" fmla="*/ 171450 h 762000"/>
              <a:gd name="connsiteX36" fmla="*/ 221933 w 557212"/>
              <a:gd name="connsiteY36" fmla="*/ 171450 h 762000"/>
              <a:gd name="connsiteX37" fmla="*/ 246698 w 557212"/>
              <a:gd name="connsiteY37" fmla="*/ 178118 h 762000"/>
              <a:gd name="connsiteX38" fmla="*/ 276225 w 557212"/>
              <a:gd name="connsiteY38" fmla="*/ 168593 h 762000"/>
              <a:gd name="connsiteX39" fmla="*/ 289560 w 557212"/>
              <a:gd name="connsiteY39" fmla="*/ 186690 h 762000"/>
              <a:gd name="connsiteX40" fmla="*/ 256223 w 557212"/>
              <a:gd name="connsiteY40" fmla="*/ 386715 h 762000"/>
              <a:gd name="connsiteX41" fmla="*/ 252413 w 557212"/>
              <a:gd name="connsiteY41" fmla="*/ 384810 h 762000"/>
              <a:gd name="connsiteX42" fmla="*/ 233363 w 557212"/>
              <a:gd name="connsiteY42" fmla="*/ 375285 h 762000"/>
              <a:gd name="connsiteX43" fmla="*/ 234315 w 557212"/>
              <a:gd name="connsiteY43" fmla="*/ 359093 h 762000"/>
              <a:gd name="connsiteX44" fmla="*/ 134303 w 557212"/>
              <a:gd name="connsiteY44" fmla="*/ 259080 h 762000"/>
              <a:gd name="connsiteX45" fmla="*/ 0 w 557212"/>
              <a:gd name="connsiteY45" fmla="*/ 238125 h 762000"/>
              <a:gd name="connsiteX46" fmla="*/ 86678 w 557212"/>
              <a:gd name="connsiteY46" fmla="*/ 446723 h 762000"/>
              <a:gd name="connsiteX47" fmla="*/ 86678 w 557212"/>
              <a:gd name="connsiteY47" fmla="*/ 446723 h 762000"/>
              <a:gd name="connsiteX48" fmla="*/ 136208 w 557212"/>
              <a:gd name="connsiteY48" fmla="*/ 460058 h 762000"/>
              <a:gd name="connsiteX49" fmla="*/ 221933 w 557212"/>
              <a:gd name="connsiteY49" fmla="*/ 412433 h 762000"/>
              <a:gd name="connsiteX50" fmla="*/ 237173 w 557212"/>
              <a:gd name="connsiteY50" fmla="*/ 420053 h 762000"/>
              <a:gd name="connsiteX51" fmla="*/ 261938 w 557212"/>
              <a:gd name="connsiteY51" fmla="*/ 431483 h 762000"/>
              <a:gd name="connsiteX52" fmla="*/ 274320 w 557212"/>
              <a:gd name="connsiteY52" fmla="*/ 512445 h 762000"/>
              <a:gd name="connsiteX53" fmla="*/ 287655 w 557212"/>
              <a:gd name="connsiteY53" fmla="*/ 667703 h 762000"/>
              <a:gd name="connsiteX54" fmla="*/ 239078 w 557212"/>
              <a:gd name="connsiteY54" fmla="*/ 699135 h 762000"/>
              <a:gd name="connsiteX55" fmla="*/ 178118 w 557212"/>
              <a:gd name="connsiteY55" fmla="*/ 685800 h 762000"/>
              <a:gd name="connsiteX56" fmla="*/ 51435 w 557212"/>
              <a:gd name="connsiteY56" fmla="*/ 762000 h 762000"/>
              <a:gd name="connsiteX57" fmla="*/ 545783 w 557212"/>
              <a:gd name="connsiteY57" fmla="*/ 762000 h 762000"/>
              <a:gd name="connsiteX58" fmla="*/ 437197 w 557212"/>
              <a:gd name="connsiteY58" fmla="*/ 69627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7212" h="762000">
                <a:moveTo>
                  <a:pt x="437197" y="696278"/>
                </a:moveTo>
                <a:cubicBezTo>
                  <a:pt x="411480" y="672465"/>
                  <a:pt x="377190" y="657225"/>
                  <a:pt x="340043" y="657225"/>
                </a:cubicBezTo>
                <a:cubicBezTo>
                  <a:pt x="335280" y="657225"/>
                  <a:pt x="330518" y="657225"/>
                  <a:pt x="325755" y="658178"/>
                </a:cubicBezTo>
                <a:cubicBezTo>
                  <a:pt x="328613" y="610553"/>
                  <a:pt x="320993" y="561975"/>
                  <a:pt x="311468" y="511493"/>
                </a:cubicBezTo>
                <a:cubicBezTo>
                  <a:pt x="314325" y="505778"/>
                  <a:pt x="320993" y="499110"/>
                  <a:pt x="329565" y="493395"/>
                </a:cubicBezTo>
                <a:cubicBezTo>
                  <a:pt x="345758" y="527685"/>
                  <a:pt x="380048" y="552450"/>
                  <a:pt x="421005" y="552450"/>
                </a:cubicBezTo>
                <a:cubicBezTo>
                  <a:pt x="439103" y="552450"/>
                  <a:pt x="456247" y="547688"/>
                  <a:pt x="470535" y="539115"/>
                </a:cubicBezTo>
                <a:lnTo>
                  <a:pt x="470535" y="539115"/>
                </a:lnTo>
                <a:cubicBezTo>
                  <a:pt x="547688" y="497205"/>
                  <a:pt x="557213" y="418148"/>
                  <a:pt x="557213" y="330518"/>
                </a:cubicBezTo>
                <a:cubicBezTo>
                  <a:pt x="557213" y="330518"/>
                  <a:pt x="474345" y="353378"/>
                  <a:pt x="421958" y="351473"/>
                </a:cubicBezTo>
                <a:cubicBezTo>
                  <a:pt x="366713" y="351473"/>
                  <a:pt x="321945" y="396240"/>
                  <a:pt x="321945" y="451485"/>
                </a:cubicBezTo>
                <a:cubicBezTo>
                  <a:pt x="321945" y="452438"/>
                  <a:pt x="321945" y="452438"/>
                  <a:pt x="321945" y="453390"/>
                </a:cubicBezTo>
                <a:cubicBezTo>
                  <a:pt x="316230" y="456248"/>
                  <a:pt x="310515" y="460058"/>
                  <a:pt x="304800" y="464820"/>
                </a:cubicBezTo>
                <a:cubicBezTo>
                  <a:pt x="293370" y="394335"/>
                  <a:pt x="286703" y="321945"/>
                  <a:pt x="309563" y="242888"/>
                </a:cubicBezTo>
                <a:cubicBezTo>
                  <a:pt x="319088" y="239077"/>
                  <a:pt x="330518" y="236220"/>
                  <a:pt x="340995" y="235268"/>
                </a:cubicBezTo>
                <a:cubicBezTo>
                  <a:pt x="341948" y="248602"/>
                  <a:pt x="348615" y="260985"/>
                  <a:pt x="360045" y="269558"/>
                </a:cubicBezTo>
                <a:cubicBezTo>
                  <a:pt x="367665" y="275273"/>
                  <a:pt x="375285" y="278130"/>
                  <a:pt x="383858" y="279083"/>
                </a:cubicBezTo>
                <a:lnTo>
                  <a:pt x="383858" y="279083"/>
                </a:lnTo>
                <a:cubicBezTo>
                  <a:pt x="426720" y="285750"/>
                  <a:pt x="454343" y="257175"/>
                  <a:pt x="481013" y="221933"/>
                </a:cubicBezTo>
                <a:cubicBezTo>
                  <a:pt x="481013" y="221933"/>
                  <a:pt x="441008" y="205740"/>
                  <a:pt x="420053" y="189548"/>
                </a:cubicBezTo>
                <a:cubicBezTo>
                  <a:pt x="399098" y="173355"/>
                  <a:pt x="370523" y="177165"/>
                  <a:pt x="353378" y="195263"/>
                </a:cubicBezTo>
                <a:cubicBezTo>
                  <a:pt x="343853" y="195263"/>
                  <a:pt x="333375" y="196215"/>
                  <a:pt x="323850" y="198120"/>
                </a:cubicBezTo>
                <a:cubicBezTo>
                  <a:pt x="335280" y="171450"/>
                  <a:pt x="350520" y="143828"/>
                  <a:pt x="369570" y="115253"/>
                </a:cubicBezTo>
                <a:cubicBezTo>
                  <a:pt x="373380" y="116205"/>
                  <a:pt x="376238" y="116205"/>
                  <a:pt x="380048" y="116205"/>
                </a:cubicBezTo>
                <a:cubicBezTo>
                  <a:pt x="407670" y="116205"/>
                  <a:pt x="429578" y="93345"/>
                  <a:pt x="429578" y="66675"/>
                </a:cubicBezTo>
                <a:cubicBezTo>
                  <a:pt x="429578" y="41910"/>
                  <a:pt x="441008" y="0"/>
                  <a:pt x="441008" y="0"/>
                </a:cubicBezTo>
                <a:cubicBezTo>
                  <a:pt x="397193" y="0"/>
                  <a:pt x="358140" y="4763"/>
                  <a:pt x="337185" y="42863"/>
                </a:cubicBezTo>
                <a:lnTo>
                  <a:pt x="337185" y="42863"/>
                </a:lnTo>
                <a:cubicBezTo>
                  <a:pt x="333375" y="50483"/>
                  <a:pt x="330518" y="59055"/>
                  <a:pt x="330518" y="67628"/>
                </a:cubicBezTo>
                <a:cubicBezTo>
                  <a:pt x="330518" y="78105"/>
                  <a:pt x="333375" y="86678"/>
                  <a:pt x="339090" y="95250"/>
                </a:cubicBezTo>
                <a:cubicBezTo>
                  <a:pt x="327660" y="112395"/>
                  <a:pt x="317183" y="129540"/>
                  <a:pt x="307658" y="146685"/>
                </a:cubicBezTo>
                <a:cubicBezTo>
                  <a:pt x="303848" y="141923"/>
                  <a:pt x="300038" y="138113"/>
                  <a:pt x="295275" y="133350"/>
                </a:cubicBezTo>
                <a:cubicBezTo>
                  <a:pt x="295275" y="131445"/>
                  <a:pt x="296228" y="129540"/>
                  <a:pt x="296228" y="127635"/>
                </a:cubicBezTo>
                <a:cubicBezTo>
                  <a:pt x="296228" y="100013"/>
                  <a:pt x="273368" y="78105"/>
                  <a:pt x="246698" y="78105"/>
                </a:cubicBezTo>
                <a:cubicBezTo>
                  <a:pt x="220028" y="79057"/>
                  <a:pt x="179070" y="67628"/>
                  <a:pt x="179070" y="67628"/>
                </a:cubicBezTo>
                <a:cubicBezTo>
                  <a:pt x="179070" y="111443"/>
                  <a:pt x="183833" y="150495"/>
                  <a:pt x="221933" y="171450"/>
                </a:cubicBezTo>
                <a:lnTo>
                  <a:pt x="221933" y="171450"/>
                </a:lnTo>
                <a:cubicBezTo>
                  <a:pt x="229553" y="175260"/>
                  <a:pt x="238125" y="178118"/>
                  <a:pt x="246698" y="178118"/>
                </a:cubicBezTo>
                <a:cubicBezTo>
                  <a:pt x="258128" y="178118"/>
                  <a:pt x="267653" y="174308"/>
                  <a:pt x="276225" y="168593"/>
                </a:cubicBezTo>
                <a:cubicBezTo>
                  <a:pt x="281940" y="174308"/>
                  <a:pt x="285750" y="180023"/>
                  <a:pt x="289560" y="186690"/>
                </a:cubicBezTo>
                <a:cubicBezTo>
                  <a:pt x="259080" y="257175"/>
                  <a:pt x="252413" y="323850"/>
                  <a:pt x="256223" y="386715"/>
                </a:cubicBezTo>
                <a:cubicBezTo>
                  <a:pt x="255270" y="385763"/>
                  <a:pt x="254318" y="385763"/>
                  <a:pt x="252413" y="384810"/>
                </a:cubicBezTo>
                <a:cubicBezTo>
                  <a:pt x="245745" y="381953"/>
                  <a:pt x="240030" y="378143"/>
                  <a:pt x="233363" y="375285"/>
                </a:cubicBezTo>
                <a:cubicBezTo>
                  <a:pt x="234315" y="369570"/>
                  <a:pt x="234315" y="364808"/>
                  <a:pt x="234315" y="359093"/>
                </a:cubicBezTo>
                <a:cubicBezTo>
                  <a:pt x="234315" y="303848"/>
                  <a:pt x="189548" y="259080"/>
                  <a:pt x="134303" y="259080"/>
                </a:cubicBezTo>
                <a:cubicBezTo>
                  <a:pt x="82868" y="260985"/>
                  <a:pt x="0" y="238125"/>
                  <a:pt x="0" y="238125"/>
                </a:cubicBezTo>
                <a:cubicBezTo>
                  <a:pt x="0" y="325755"/>
                  <a:pt x="9525" y="403860"/>
                  <a:pt x="86678" y="446723"/>
                </a:cubicBezTo>
                <a:lnTo>
                  <a:pt x="86678" y="446723"/>
                </a:lnTo>
                <a:cubicBezTo>
                  <a:pt x="100965" y="455295"/>
                  <a:pt x="118110" y="460058"/>
                  <a:pt x="136208" y="460058"/>
                </a:cubicBezTo>
                <a:cubicBezTo>
                  <a:pt x="172403" y="460058"/>
                  <a:pt x="203835" y="441008"/>
                  <a:pt x="221933" y="412433"/>
                </a:cubicBezTo>
                <a:cubicBezTo>
                  <a:pt x="226695" y="415290"/>
                  <a:pt x="232410" y="417195"/>
                  <a:pt x="237173" y="420053"/>
                </a:cubicBezTo>
                <a:cubicBezTo>
                  <a:pt x="244793" y="423863"/>
                  <a:pt x="253365" y="427673"/>
                  <a:pt x="261938" y="431483"/>
                </a:cubicBezTo>
                <a:cubicBezTo>
                  <a:pt x="265748" y="459105"/>
                  <a:pt x="270510" y="486728"/>
                  <a:pt x="274320" y="512445"/>
                </a:cubicBezTo>
                <a:cubicBezTo>
                  <a:pt x="283845" y="566738"/>
                  <a:pt x="293370" y="619125"/>
                  <a:pt x="287655" y="667703"/>
                </a:cubicBezTo>
                <a:cubicBezTo>
                  <a:pt x="269558" y="675323"/>
                  <a:pt x="253365" y="685800"/>
                  <a:pt x="239078" y="699135"/>
                </a:cubicBezTo>
                <a:cubicBezTo>
                  <a:pt x="220980" y="690563"/>
                  <a:pt x="200025" y="685800"/>
                  <a:pt x="178118" y="685800"/>
                </a:cubicBezTo>
                <a:cubicBezTo>
                  <a:pt x="122873" y="685800"/>
                  <a:pt x="76200" y="716280"/>
                  <a:pt x="51435" y="762000"/>
                </a:cubicBezTo>
                <a:lnTo>
                  <a:pt x="545783" y="762000"/>
                </a:lnTo>
                <a:cubicBezTo>
                  <a:pt x="522922" y="724853"/>
                  <a:pt x="483870" y="700088"/>
                  <a:pt x="437197" y="696278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6C0FDB9-E3BE-4994-AD5F-20131D01EED4}"/>
              </a:ext>
            </a:extLst>
          </p:cNvPr>
          <p:cNvSpPr/>
          <p:nvPr/>
        </p:nvSpPr>
        <p:spPr>
          <a:xfrm>
            <a:off x="2081049" y="2716075"/>
            <a:ext cx="363062" cy="325469"/>
          </a:xfrm>
          <a:custGeom>
            <a:avLst/>
            <a:gdLst>
              <a:gd name="connsiteX0" fmla="*/ 37021 w 363062"/>
              <a:gd name="connsiteY0" fmla="*/ 229838 h 325469"/>
              <a:gd name="connsiteX1" fmla="*/ 37021 w 363062"/>
              <a:gd name="connsiteY1" fmla="*/ 229838 h 325469"/>
              <a:gd name="connsiteX2" fmla="*/ 90647 w 363062"/>
              <a:gd name="connsiteY2" fmla="*/ 252031 h 325469"/>
              <a:gd name="connsiteX3" fmla="*/ 157839 w 363062"/>
              <a:gd name="connsiteY3" fmla="*/ 191777 h 325469"/>
              <a:gd name="connsiteX4" fmla="*/ 213329 w 363062"/>
              <a:gd name="connsiteY4" fmla="*/ 231076 h 325469"/>
              <a:gd name="connsiteX5" fmla="*/ 202185 w 363062"/>
              <a:gd name="connsiteY5" fmla="*/ 298228 h 325469"/>
              <a:gd name="connsiteX6" fmla="*/ 266764 w 363062"/>
              <a:gd name="connsiteY6" fmla="*/ 324993 h 325469"/>
              <a:gd name="connsiteX7" fmla="*/ 267907 w 363062"/>
              <a:gd name="connsiteY7" fmla="*/ 325469 h 325469"/>
              <a:gd name="connsiteX8" fmla="*/ 363062 w 363062"/>
              <a:gd name="connsiteY8" fmla="*/ 95250 h 325469"/>
              <a:gd name="connsiteX9" fmla="*/ 132176 w 363062"/>
              <a:gd name="connsiteY9" fmla="*/ 0 h 325469"/>
              <a:gd name="connsiteX10" fmla="*/ 96267 w 363062"/>
              <a:gd name="connsiteY10" fmla="*/ 88297 h 325469"/>
              <a:gd name="connsiteX11" fmla="*/ 96267 w 363062"/>
              <a:gd name="connsiteY11" fmla="*/ 88297 h 325469"/>
              <a:gd name="connsiteX12" fmla="*/ 93505 w 363062"/>
              <a:gd name="connsiteY12" fmla="*/ 94869 h 325469"/>
              <a:gd name="connsiteX13" fmla="*/ 92743 w 363062"/>
              <a:gd name="connsiteY13" fmla="*/ 91821 h 325469"/>
              <a:gd name="connsiteX14" fmla="*/ 28163 w 363062"/>
              <a:gd name="connsiteY14" fmla="*/ 65056 h 325469"/>
              <a:gd name="connsiteX15" fmla="*/ 2731 w 363062"/>
              <a:gd name="connsiteY15" fmla="*/ 89154 h 325469"/>
              <a:gd name="connsiteX16" fmla="*/ 33203 w 363062"/>
              <a:gd name="connsiteY16" fmla="*/ 151926 h 325469"/>
              <a:gd name="connsiteX17" fmla="*/ 68263 w 363062"/>
              <a:gd name="connsiteY17" fmla="*/ 150876 h 325469"/>
              <a:gd name="connsiteX18" fmla="*/ 71311 w 363062"/>
              <a:gd name="connsiteY18" fmla="*/ 149638 h 325469"/>
              <a:gd name="connsiteX19" fmla="*/ 69502 w 363062"/>
              <a:gd name="connsiteY19" fmla="*/ 154019 h 325469"/>
              <a:gd name="connsiteX20" fmla="*/ 69502 w 363062"/>
              <a:gd name="connsiteY20" fmla="*/ 154019 h 32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3062" h="325469">
                <a:moveTo>
                  <a:pt x="37021" y="229838"/>
                </a:moveTo>
                <a:lnTo>
                  <a:pt x="37021" y="229838"/>
                </a:lnTo>
                <a:lnTo>
                  <a:pt x="90647" y="252031"/>
                </a:lnTo>
                <a:cubicBezTo>
                  <a:pt x="92563" y="216839"/>
                  <a:pt x="122645" y="189862"/>
                  <a:pt x="157839" y="191777"/>
                </a:cubicBezTo>
                <a:cubicBezTo>
                  <a:pt x="182356" y="193112"/>
                  <a:pt x="203933" y="208393"/>
                  <a:pt x="213329" y="231076"/>
                </a:cubicBezTo>
                <a:cubicBezTo>
                  <a:pt x="222421" y="253788"/>
                  <a:pt x="218125" y="279670"/>
                  <a:pt x="202185" y="298228"/>
                </a:cubicBezTo>
                <a:lnTo>
                  <a:pt x="266764" y="324993"/>
                </a:lnTo>
                <a:lnTo>
                  <a:pt x="267907" y="325469"/>
                </a:lnTo>
                <a:lnTo>
                  <a:pt x="363062" y="95250"/>
                </a:lnTo>
                <a:lnTo>
                  <a:pt x="132176" y="0"/>
                </a:lnTo>
                <a:lnTo>
                  <a:pt x="96267" y="88297"/>
                </a:lnTo>
                <a:lnTo>
                  <a:pt x="96267" y="88297"/>
                </a:lnTo>
                <a:lnTo>
                  <a:pt x="93505" y="94869"/>
                </a:lnTo>
                <a:lnTo>
                  <a:pt x="92743" y="91821"/>
                </a:lnTo>
                <a:cubicBezTo>
                  <a:pt x="82259" y="66639"/>
                  <a:pt x="53387" y="54673"/>
                  <a:pt x="28163" y="65056"/>
                </a:cubicBezTo>
                <a:cubicBezTo>
                  <a:pt x="17105" y="69831"/>
                  <a:pt x="8094" y="78368"/>
                  <a:pt x="2731" y="89154"/>
                </a:cubicBezTo>
                <a:cubicBezTo>
                  <a:pt x="-6188" y="114902"/>
                  <a:pt x="7454" y="143006"/>
                  <a:pt x="33203" y="151926"/>
                </a:cubicBezTo>
                <a:cubicBezTo>
                  <a:pt x="44623" y="155882"/>
                  <a:pt x="57099" y="155509"/>
                  <a:pt x="68263" y="150876"/>
                </a:cubicBezTo>
                <a:lnTo>
                  <a:pt x="71311" y="149638"/>
                </a:lnTo>
                <a:lnTo>
                  <a:pt x="69502" y="154019"/>
                </a:lnTo>
                <a:lnTo>
                  <a:pt x="69502" y="154019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3F57271F-96BB-4E9D-BB58-8FDF343903F5}"/>
              </a:ext>
            </a:extLst>
          </p:cNvPr>
          <p:cNvSpPr/>
          <p:nvPr/>
        </p:nvSpPr>
        <p:spPr>
          <a:xfrm>
            <a:off x="1773742" y="3124887"/>
            <a:ext cx="352907" cy="247650"/>
          </a:xfrm>
          <a:custGeom>
            <a:avLst/>
            <a:gdLst>
              <a:gd name="connsiteX0" fmla="*/ 320231 w 352907"/>
              <a:gd name="connsiteY0" fmla="*/ 158877 h 247650"/>
              <a:gd name="connsiteX1" fmla="*/ 350484 w 352907"/>
              <a:gd name="connsiteY1" fmla="*/ 98702 h 247650"/>
              <a:gd name="connsiteX2" fmla="*/ 290309 w 352907"/>
              <a:gd name="connsiteY2" fmla="*/ 68449 h 247650"/>
              <a:gd name="connsiteX3" fmla="*/ 266700 w 352907"/>
              <a:gd name="connsiteY3" fmla="*/ 85725 h 247650"/>
              <a:gd name="connsiteX4" fmla="*/ 266700 w 352907"/>
              <a:gd name="connsiteY4" fmla="*/ 0 h 247650"/>
              <a:gd name="connsiteX5" fmla="*/ 208883 w 352907"/>
              <a:gd name="connsiteY5" fmla="*/ 0 h 247650"/>
              <a:gd name="connsiteX6" fmla="*/ 209550 w 352907"/>
              <a:gd name="connsiteY6" fmla="*/ 9525 h 247650"/>
              <a:gd name="connsiteX7" fmla="*/ 133350 w 352907"/>
              <a:gd name="connsiteY7" fmla="*/ 85725 h 247650"/>
              <a:gd name="connsiteX8" fmla="*/ 57150 w 352907"/>
              <a:gd name="connsiteY8" fmla="*/ 9525 h 247650"/>
              <a:gd name="connsiteX9" fmla="*/ 57817 w 352907"/>
              <a:gd name="connsiteY9" fmla="*/ 0 h 247650"/>
              <a:gd name="connsiteX10" fmla="*/ 0 w 352907"/>
              <a:gd name="connsiteY10" fmla="*/ 0 h 247650"/>
              <a:gd name="connsiteX11" fmla="*/ 0 w 352907"/>
              <a:gd name="connsiteY11" fmla="*/ 247650 h 247650"/>
              <a:gd name="connsiteX12" fmla="*/ 266700 w 352907"/>
              <a:gd name="connsiteY12" fmla="*/ 247650 h 247650"/>
              <a:gd name="connsiteX13" fmla="*/ 266700 w 352907"/>
              <a:gd name="connsiteY13" fmla="*/ 142875 h 247650"/>
              <a:gd name="connsiteX14" fmla="*/ 270129 w 352907"/>
              <a:gd name="connsiteY14" fmla="*/ 147066 h 247650"/>
              <a:gd name="connsiteX15" fmla="*/ 271939 w 352907"/>
              <a:gd name="connsiteY15" fmla="*/ 149828 h 247650"/>
              <a:gd name="connsiteX16" fmla="*/ 314325 w 352907"/>
              <a:gd name="connsiteY16" fmla="*/ 160782 h 247650"/>
              <a:gd name="connsiteX17" fmla="*/ 318992 w 352907"/>
              <a:gd name="connsiteY17" fmla="*/ 15935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2907" h="247650">
                <a:moveTo>
                  <a:pt x="320231" y="158877"/>
                </a:moveTo>
                <a:cubicBezTo>
                  <a:pt x="345201" y="150614"/>
                  <a:pt x="358747" y="123673"/>
                  <a:pt x="350484" y="98702"/>
                </a:cubicBezTo>
                <a:cubicBezTo>
                  <a:pt x="342221" y="73731"/>
                  <a:pt x="315279" y="60187"/>
                  <a:pt x="290309" y="68449"/>
                </a:cubicBezTo>
                <a:cubicBezTo>
                  <a:pt x="280822" y="71588"/>
                  <a:pt x="272562" y="77632"/>
                  <a:pt x="266700" y="85725"/>
                </a:cubicBezTo>
                <a:lnTo>
                  <a:pt x="266700" y="0"/>
                </a:lnTo>
                <a:lnTo>
                  <a:pt x="208883" y="0"/>
                </a:lnTo>
                <a:cubicBezTo>
                  <a:pt x="209301" y="3158"/>
                  <a:pt x="209524" y="6339"/>
                  <a:pt x="209550" y="9525"/>
                </a:cubicBezTo>
                <a:cubicBezTo>
                  <a:pt x="209550" y="51609"/>
                  <a:pt x="175434" y="85725"/>
                  <a:pt x="133350" y="85725"/>
                </a:cubicBezTo>
                <a:cubicBezTo>
                  <a:pt x="91266" y="85725"/>
                  <a:pt x="57150" y="51609"/>
                  <a:pt x="57150" y="9525"/>
                </a:cubicBezTo>
                <a:cubicBezTo>
                  <a:pt x="57176" y="6339"/>
                  <a:pt x="57399" y="3158"/>
                  <a:pt x="57817" y="0"/>
                </a:cubicBezTo>
                <a:lnTo>
                  <a:pt x="0" y="0"/>
                </a:lnTo>
                <a:lnTo>
                  <a:pt x="0" y="247650"/>
                </a:lnTo>
                <a:lnTo>
                  <a:pt x="266700" y="247650"/>
                </a:lnTo>
                <a:lnTo>
                  <a:pt x="266700" y="142875"/>
                </a:lnTo>
                <a:cubicBezTo>
                  <a:pt x="267762" y="144337"/>
                  <a:pt x="268907" y="145736"/>
                  <a:pt x="270129" y="147066"/>
                </a:cubicBezTo>
                <a:cubicBezTo>
                  <a:pt x="270642" y="148042"/>
                  <a:pt x="271248" y="148967"/>
                  <a:pt x="271939" y="149828"/>
                </a:cubicBezTo>
                <a:cubicBezTo>
                  <a:pt x="283197" y="160610"/>
                  <a:pt x="299253" y="164760"/>
                  <a:pt x="314325" y="160782"/>
                </a:cubicBezTo>
                <a:cubicBezTo>
                  <a:pt x="315944" y="160782"/>
                  <a:pt x="317468" y="159829"/>
                  <a:pt x="318992" y="159353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61C4BA56-74FD-499F-B5FB-BAB9886EB07D}"/>
              </a:ext>
            </a:extLst>
          </p:cNvPr>
          <p:cNvSpPr/>
          <p:nvPr/>
        </p:nvSpPr>
        <p:spPr>
          <a:xfrm>
            <a:off x="2069017" y="3039555"/>
            <a:ext cx="247650" cy="332792"/>
          </a:xfrm>
          <a:custGeom>
            <a:avLst/>
            <a:gdLst>
              <a:gd name="connsiteX0" fmla="*/ 142875 w 247650"/>
              <a:gd name="connsiteY0" fmla="*/ 85142 h 332792"/>
              <a:gd name="connsiteX1" fmla="*/ 147066 w 247650"/>
              <a:gd name="connsiteY1" fmla="*/ 81618 h 332792"/>
              <a:gd name="connsiteX2" fmla="*/ 149828 w 247650"/>
              <a:gd name="connsiteY2" fmla="*/ 79808 h 332792"/>
              <a:gd name="connsiteX3" fmla="*/ 159925 w 247650"/>
              <a:gd name="connsiteY3" fmla="*/ 33041 h 332792"/>
              <a:gd name="connsiteX4" fmla="*/ 159925 w 247650"/>
              <a:gd name="connsiteY4" fmla="*/ 31612 h 332792"/>
              <a:gd name="connsiteX5" fmla="*/ 99051 w 247650"/>
              <a:gd name="connsiteY5" fmla="*/ 2790 h 332792"/>
              <a:gd name="connsiteX6" fmla="*/ 70230 w 247650"/>
              <a:gd name="connsiteY6" fmla="*/ 63664 h 332792"/>
              <a:gd name="connsiteX7" fmla="*/ 85725 w 247650"/>
              <a:gd name="connsiteY7" fmla="*/ 85142 h 332792"/>
              <a:gd name="connsiteX8" fmla="*/ 0 w 247650"/>
              <a:gd name="connsiteY8" fmla="*/ 85142 h 332792"/>
              <a:gd name="connsiteX9" fmla="*/ 0 w 247650"/>
              <a:gd name="connsiteY9" fmla="*/ 124195 h 332792"/>
              <a:gd name="connsiteX10" fmla="*/ 9525 w 247650"/>
              <a:gd name="connsiteY10" fmla="*/ 123623 h 332792"/>
              <a:gd name="connsiteX11" fmla="*/ 85725 w 247650"/>
              <a:gd name="connsiteY11" fmla="*/ 199823 h 332792"/>
              <a:gd name="connsiteX12" fmla="*/ 9525 w 247650"/>
              <a:gd name="connsiteY12" fmla="*/ 276023 h 332792"/>
              <a:gd name="connsiteX13" fmla="*/ 0 w 247650"/>
              <a:gd name="connsiteY13" fmla="*/ 275357 h 332792"/>
              <a:gd name="connsiteX14" fmla="*/ 0 w 247650"/>
              <a:gd name="connsiteY14" fmla="*/ 332792 h 332792"/>
              <a:gd name="connsiteX15" fmla="*/ 247650 w 247650"/>
              <a:gd name="connsiteY15" fmla="*/ 332792 h 332792"/>
              <a:gd name="connsiteX16" fmla="*/ 247650 w 247650"/>
              <a:gd name="connsiteY16" fmla="*/ 85142 h 33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650" h="332792">
                <a:moveTo>
                  <a:pt x="142875" y="85142"/>
                </a:moveTo>
                <a:cubicBezTo>
                  <a:pt x="144353" y="84067"/>
                  <a:pt x="145753" y="82890"/>
                  <a:pt x="147066" y="81618"/>
                </a:cubicBezTo>
                <a:cubicBezTo>
                  <a:pt x="148106" y="81221"/>
                  <a:pt x="149049" y="80604"/>
                  <a:pt x="149828" y="79808"/>
                </a:cubicBezTo>
                <a:cubicBezTo>
                  <a:pt x="161536" y="67261"/>
                  <a:pt x="165413" y="49301"/>
                  <a:pt x="159925" y="33041"/>
                </a:cubicBezTo>
                <a:lnTo>
                  <a:pt x="159925" y="31612"/>
                </a:lnTo>
                <a:cubicBezTo>
                  <a:pt x="151074" y="6843"/>
                  <a:pt x="123820" y="-6060"/>
                  <a:pt x="99051" y="2790"/>
                </a:cubicBezTo>
                <a:cubicBezTo>
                  <a:pt x="74283" y="11641"/>
                  <a:pt x="61379" y="38895"/>
                  <a:pt x="70230" y="63664"/>
                </a:cubicBezTo>
                <a:cubicBezTo>
                  <a:pt x="73260" y="72145"/>
                  <a:pt x="78633" y="79592"/>
                  <a:pt x="85725" y="85142"/>
                </a:cubicBezTo>
                <a:lnTo>
                  <a:pt x="0" y="85142"/>
                </a:lnTo>
                <a:lnTo>
                  <a:pt x="0" y="124195"/>
                </a:lnTo>
                <a:cubicBezTo>
                  <a:pt x="3160" y="123812"/>
                  <a:pt x="6342" y="123622"/>
                  <a:pt x="9525" y="123623"/>
                </a:cubicBezTo>
                <a:cubicBezTo>
                  <a:pt x="51609" y="123623"/>
                  <a:pt x="85725" y="157739"/>
                  <a:pt x="85725" y="199823"/>
                </a:cubicBezTo>
                <a:cubicBezTo>
                  <a:pt x="85725" y="241908"/>
                  <a:pt x="51609" y="276023"/>
                  <a:pt x="9525" y="276023"/>
                </a:cubicBezTo>
                <a:cubicBezTo>
                  <a:pt x="6340" y="275994"/>
                  <a:pt x="3158" y="275772"/>
                  <a:pt x="0" y="275357"/>
                </a:cubicBezTo>
                <a:lnTo>
                  <a:pt x="0" y="332792"/>
                </a:lnTo>
                <a:lnTo>
                  <a:pt x="247650" y="332792"/>
                </a:lnTo>
                <a:lnTo>
                  <a:pt x="247650" y="85142"/>
                </a:ln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42FC3A00-6C2D-48A3-BA70-597CA42BC3A3}"/>
              </a:ext>
            </a:extLst>
          </p:cNvPr>
          <p:cNvSpPr/>
          <p:nvPr/>
        </p:nvSpPr>
        <p:spPr>
          <a:xfrm>
            <a:off x="1773742" y="2829422"/>
            <a:ext cx="266700" cy="352425"/>
          </a:xfrm>
          <a:custGeom>
            <a:avLst/>
            <a:gdLst>
              <a:gd name="connsiteX0" fmla="*/ 266700 w 266700"/>
              <a:gd name="connsiteY0" fmla="*/ 98869 h 352425"/>
              <a:gd name="connsiteX1" fmla="*/ 266700 w 266700"/>
              <a:gd name="connsiteY1" fmla="*/ 0 h 352425"/>
              <a:gd name="connsiteX2" fmla="*/ 0 w 266700"/>
              <a:gd name="connsiteY2" fmla="*/ 0 h 352425"/>
              <a:gd name="connsiteX3" fmla="*/ 0 w 266700"/>
              <a:gd name="connsiteY3" fmla="*/ 266700 h 352425"/>
              <a:gd name="connsiteX4" fmla="*/ 104775 w 266700"/>
              <a:gd name="connsiteY4" fmla="*/ 266700 h 352425"/>
              <a:gd name="connsiteX5" fmla="*/ 85725 w 266700"/>
              <a:gd name="connsiteY5" fmla="*/ 304800 h 352425"/>
              <a:gd name="connsiteX6" fmla="*/ 133350 w 266700"/>
              <a:gd name="connsiteY6" fmla="*/ 352425 h 352425"/>
              <a:gd name="connsiteX7" fmla="*/ 180975 w 266700"/>
              <a:gd name="connsiteY7" fmla="*/ 304800 h 352425"/>
              <a:gd name="connsiteX8" fmla="*/ 161925 w 266700"/>
              <a:gd name="connsiteY8" fmla="*/ 266700 h 352425"/>
              <a:gd name="connsiteX9" fmla="*/ 266700 w 266700"/>
              <a:gd name="connsiteY9" fmla="*/ 266700 h 352425"/>
              <a:gd name="connsiteX10" fmla="*/ 266700 w 266700"/>
              <a:gd name="connsiteY10" fmla="*/ 168783 h 352425"/>
              <a:gd name="connsiteX11" fmla="*/ 193834 w 266700"/>
              <a:gd name="connsiteY11" fmla="*/ 168783 h 352425"/>
              <a:gd name="connsiteX12" fmla="*/ 193018 w 266700"/>
              <a:gd name="connsiteY12" fmla="*/ 99685 h 352425"/>
              <a:gd name="connsiteX13" fmla="*/ 193834 w 266700"/>
              <a:gd name="connsiteY13" fmla="*/ 98869 h 352425"/>
              <a:gd name="connsiteX14" fmla="*/ 266700 w 266700"/>
              <a:gd name="connsiteY14" fmla="*/ 9886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" h="352425">
                <a:moveTo>
                  <a:pt x="266700" y="98869"/>
                </a:moveTo>
                <a:lnTo>
                  <a:pt x="266700" y="0"/>
                </a:lnTo>
                <a:lnTo>
                  <a:pt x="0" y="0"/>
                </a:lnTo>
                <a:lnTo>
                  <a:pt x="0" y="266700"/>
                </a:lnTo>
                <a:lnTo>
                  <a:pt x="104775" y="266700"/>
                </a:lnTo>
                <a:cubicBezTo>
                  <a:pt x="92783" y="275694"/>
                  <a:pt x="85725" y="289810"/>
                  <a:pt x="85725" y="304800"/>
                </a:cubicBezTo>
                <a:cubicBezTo>
                  <a:pt x="85725" y="331102"/>
                  <a:pt x="107048" y="352425"/>
                  <a:pt x="133350" y="352425"/>
                </a:cubicBezTo>
                <a:cubicBezTo>
                  <a:pt x="159652" y="352425"/>
                  <a:pt x="180975" y="331102"/>
                  <a:pt x="180975" y="304800"/>
                </a:cubicBezTo>
                <a:cubicBezTo>
                  <a:pt x="180975" y="289810"/>
                  <a:pt x="173917" y="275694"/>
                  <a:pt x="161925" y="266700"/>
                </a:cubicBezTo>
                <a:lnTo>
                  <a:pt x="266700" y="266700"/>
                </a:lnTo>
                <a:lnTo>
                  <a:pt x="266700" y="168783"/>
                </a:lnTo>
                <a:cubicBezTo>
                  <a:pt x="246215" y="188005"/>
                  <a:pt x="214319" y="188005"/>
                  <a:pt x="193834" y="168783"/>
                </a:cubicBezTo>
                <a:cubicBezTo>
                  <a:pt x="174528" y="149927"/>
                  <a:pt x="174163" y="118991"/>
                  <a:pt x="193018" y="99685"/>
                </a:cubicBezTo>
                <a:cubicBezTo>
                  <a:pt x="193287" y="99410"/>
                  <a:pt x="193558" y="99138"/>
                  <a:pt x="193834" y="98869"/>
                </a:cubicBezTo>
                <a:cubicBezTo>
                  <a:pt x="214319" y="79647"/>
                  <a:pt x="246215" y="79647"/>
                  <a:pt x="266700" y="98869"/>
                </a:cubicBezTo>
                <a:close/>
              </a:path>
            </a:pathLst>
          </a:custGeom>
          <a:solidFill>
            <a:srgbClr val="89DB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9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Renewable Feed Stocks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6247"/>
            <a:ext cx="8252577" cy="33086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Range of potential feed stocks includes: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82" y="1677139"/>
            <a:ext cx="5332719" cy="2688966"/>
          </a:xfrm>
          <a:prstGeom prst="rect">
            <a:avLst/>
          </a:prstGeom>
        </p:spPr>
      </p:pic>
      <p:sp>
        <p:nvSpPr>
          <p:cNvPr id="21" name="Content Placeholder 3"/>
          <p:cNvSpPr txBox="1">
            <a:spLocks/>
          </p:cNvSpPr>
          <p:nvPr/>
        </p:nvSpPr>
        <p:spPr>
          <a:xfrm>
            <a:off x="617220" y="1551233"/>
            <a:ext cx="3672840" cy="1457695"/>
          </a:xfrm>
          <a:prstGeom prst="rect">
            <a:avLst/>
          </a:prstGeom>
        </p:spPr>
        <p:txBody>
          <a:bodyPr vert="horz" lIns="0" tIns="0" rIns="182880" bIns="0" rtlCol="0">
            <a:no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111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̶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308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1800" dirty="0"/>
              <a:t>Vegetable oils</a:t>
            </a:r>
            <a:br>
              <a:rPr lang="en-US" sz="1800" dirty="0"/>
            </a:br>
            <a:r>
              <a:rPr lang="en-US" sz="1400" dirty="0"/>
              <a:t>(e.g., distiller’s corn oil – DCO)</a:t>
            </a:r>
          </a:p>
          <a:p>
            <a:pPr lvl="1"/>
            <a:r>
              <a:rPr lang="en-US" sz="1800" dirty="0"/>
              <a:t>Animal fats and greases</a:t>
            </a:r>
          </a:p>
          <a:p>
            <a:pPr lvl="1"/>
            <a:r>
              <a:rPr lang="en-US" sz="1800" dirty="0"/>
              <a:t>Waste oils</a:t>
            </a:r>
            <a:br>
              <a:rPr lang="en-US" sz="1800" dirty="0"/>
            </a:br>
            <a:r>
              <a:rPr lang="en-US" sz="1400" dirty="0"/>
              <a:t>(e.g., used cooking oil – UCO)</a:t>
            </a:r>
            <a:endParaRPr lang="en-US" sz="1800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617220" y="3058250"/>
            <a:ext cx="3657474" cy="1127766"/>
          </a:xfrm>
          <a:prstGeom prst="rect">
            <a:avLst/>
          </a:prstGeom>
        </p:spPr>
        <p:txBody>
          <a:bodyPr vert="horz" lIns="0" tIns="0" rIns="182880" bIns="0" rtlCol="0">
            <a:noAutofit/>
          </a:bodyPr>
          <a:lstStyle>
            <a:lvl1pPr marL="282575" indent="-2825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111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̶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308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These fats, oils and </a:t>
            </a:r>
            <a:br>
              <a:rPr lang="en-US" sz="2000" dirty="0"/>
            </a:br>
            <a:r>
              <a:rPr lang="en-US" sz="2000" dirty="0"/>
              <a:t>greases are all triglycerides…</a:t>
            </a:r>
            <a:endParaRPr lang="en-US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0D279E3-45AD-4239-81F5-AD12151F691F}"/>
              </a:ext>
            </a:extLst>
          </p:cNvPr>
          <p:cNvSpPr/>
          <p:nvPr/>
        </p:nvSpPr>
        <p:spPr>
          <a:xfrm>
            <a:off x="4856115" y="-10111"/>
            <a:ext cx="4287552" cy="1447219"/>
          </a:xfrm>
          <a:custGeom>
            <a:avLst/>
            <a:gdLst>
              <a:gd name="connsiteX0" fmla="*/ 4140060 w 4287552"/>
              <a:gd name="connsiteY0" fmla="*/ 1364554 h 1447219"/>
              <a:gd name="connsiteX1" fmla="*/ 3778408 w 4287552"/>
              <a:gd name="connsiteY1" fmla="*/ 1339906 h 1447219"/>
              <a:gd name="connsiteX2" fmla="*/ 3386619 w 4287552"/>
              <a:gd name="connsiteY2" fmla="*/ 1313205 h 1447219"/>
              <a:gd name="connsiteX3" fmla="*/ 1853011 w 4287552"/>
              <a:gd name="connsiteY3" fmla="*/ 1440532 h 1447219"/>
              <a:gd name="connsiteX4" fmla="*/ 633186 w 4287552"/>
              <a:gd name="connsiteY4" fmla="*/ 210160 h 1447219"/>
              <a:gd name="connsiteX5" fmla="*/ 2343169 w 4287552"/>
              <a:gd name="connsiteY5" fmla="*/ 3136 h 1447219"/>
              <a:gd name="connsiteX6" fmla="*/ 3950461 w 4287552"/>
              <a:gd name="connsiteY6" fmla="*/ 1113122 h 1447219"/>
              <a:gd name="connsiteX7" fmla="*/ 4140060 w 4287552"/>
              <a:gd name="connsiteY7" fmla="*/ 1364554 h 14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7552" h="1447219" fill="none" extrusionOk="0">
                <a:moveTo>
                  <a:pt x="4140060" y="1364554"/>
                </a:moveTo>
                <a:cubicBezTo>
                  <a:pt x="4036085" y="1352195"/>
                  <a:pt x="3936869" y="1349209"/>
                  <a:pt x="3778408" y="1339906"/>
                </a:cubicBezTo>
                <a:cubicBezTo>
                  <a:pt x="3619947" y="1330603"/>
                  <a:pt x="3553906" y="1344138"/>
                  <a:pt x="3386619" y="1313205"/>
                </a:cubicBezTo>
                <a:cubicBezTo>
                  <a:pt x="2872768" y="1524614"/>
                  <a:pt x="2518790" y="1446630"/>
                  <a:pt x="1853011" y="1440532"/>
                </a:cubicBezTo>
                <a:cubicBezTo>
                  <a:pt x="117242" y="1344390"/>
                  <a:pt x="-691279" y="588351"/>
                  <a:pt x="633186" y="210160"/>
                </a:cubicBezTo>
                <a:cubicBezTo>
                  <a:pt x="944047" y="18125"/>
                  <a:pt x="1710860" y="-2102"/>
                  <a:pt x="2343169" y="3136"/>
                </a:cubicBezTo>
                <a:cubicBezTo>
                  <a:pt x="3930565" y="-97729"/>
                  <a:pt x="4852596" y="731017"/>
                  <a:pt x="3950461" y="1113122"/>
                </a:cubicBezTo>
                <a:cubicBezTo>
                  <a:pt x="4005363" y="1210895"/>
                  <a:pt x="4054542" y="1235664"/>
                  <a:pt x="4140060" y="1364554"/>
                </a:cubicBezTo>
                <a:close/>
              </a:path>
              <a:path w="4287552" h="1447219" stroke="0" extrusionOk="0">
                <a:moveTo>
                  <a:pt x="4140060" y="1364554"/>
                </a:moveTo>
                <a:cubicBezTo>
                  <a:pt x="4047104" y="1341693"/>
                  <a:pt x="3881949" y="1337599"/>
                  <a:pt x="3748271" y="1337853"/>
                </a:cubicBezTo>
                <a:cubicBezTo>
                  <a:pt x="3614593" y="1338106"/>
                  <a:pt x="3508435" y="1327974"/>
                  <a:pt x="3386619" y="1313205"/>
                </a:cubicBezTo>
                <a:cubicBezTo>
                  <a:pt x="3008115" y="1367584"/>
                  <a:pt x="2406095" y="1437889"/>
                  <a:pt x="1853011" y="1440532"/>
                </a:cubicBezTo>
                <a:cubicBezTo>
                  <a:pt x="56597" y="1397561"/>
                  <a:pt x="-644833" y="491046"/>
                  <a:pt x="633186" y="210160"/>
                </a:cubicBezTo>
                <a:cubicBezTo>
                  <a:pt x="1146793" y="103737"/>
                  <a:pt x="1673824" y="4095"/>
                  <a:pt x="2343169" y="3136"/>
                </a:cubicBezTo>
                <a:cubicBezTo>
                  <a:pt x="3747519" y="-3663"/>
                  <a:pt x="4829630" y="610954"/>
                  <a:pt x="3950461" y="1113122"/>
                </a:cubicBezTo>
                <a:cubicBezTo>
                  <a:pt x="4022965" y="1209040"/>
                  <a:pt x="4077825" y="1289511"/>
                  <a:pt x="4140060" y="136455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399669530">
                  <a:prstGeom prst="wedgeEllipseCallout">
                    <a:avLst>
                      <a:gd name="adj1" fmla="val 46560"/>
                      <a:gd name="adj2" fmla="val 4428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2F0A4-AA2F-418C-982C-7D87BE27336A}"/>
              </a:ext>
            </a:extLst>
          </p:cNvPr>
          <p:cNvSpPr txBox="1">
            <a:spLocks/>
          </p:cNvSpPr>
          <p:nvPr/>
        </p:nvSpPr>
        <p:spPr bwMode="white">
          <a:xfrm>
            <a:off x="5105399" y="57150"/>
            <a:ext cx="3754653" cy="10003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8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Animal or vegetable, but no minerals…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99016"/>
      </p:ext>
    </p:extLst>
  </p:cSld>
  <p:clrMapOvr>
    <a:masterClrMapping/>
  </p:clrMapOvr>
</p:sld>
</file>

<file path=ppt/theme/theme1.xml><?xml version="1.0" encoding="utf-8"?>
<a:theme xmlns:a="http://schemas.openxmlformats.org/drawingml/2006/main" name="MTI_Wide_080317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ministrative Document" ma:contentTypeID="0x01010012D7D0FEE2C6AF46A4291F2C374FDE39003FF68221A5C3B346A9CF4F9A835F690E" ma:contentTypeVersion="8" ma:contentTypeDescription="" ma:contentTypeScope="" ma:versionID="2a37ad27ef65bf05b7e177795760f1a8">
  <xsd:schema xmlns:xsd="http://www.w3.org/2001/XMLSchema" xmlns:xs="http://www.w3.org/2001/XMLSchema" xmlns:p="http://schemas.microsoft.com/office/2006/metadata/properties" xmlns:ns2="63c7e573-9160-4c92-8abb-88ef2a95f4f2" xmlns:ns3="2f21b930-3364-42b0-911d-868bb0cb831a" xmlns:ns4="fd5a2d78-e3a6-4a71-8e05-2ab47fd9d255" targetNamespace="http://schemas.microsoft.com/office/2006/metadata/properties" ma:root="true" ma:fieldsID="e31939c095e066bbaa75fe992685f82d" ns2:_="" ns3:_="" ns4:_="">
    <xsd:import namespace="63c7e573-9160-4c92-8abb-88ef2a95f4f2"/>
    <xsd:import namespace="2f21b930-3364-42b0-911d-868bb0cb831a"/>
    <xsd:import namespace="fd5a2d78-e3a6-4a71-8e05-2ab47fd9d2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7e573-9160-4c92-8abb-88ef2a95f4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b930-3364-42b0-911d-868bb0cb8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a2d78-e3a6-4a71-8e05-2ab47fd9d255" elementFormDefault="qualified">
    <xsd:import namespace="http://schemas.microsoft.com/office/2006/documentManagement/types"/>
    <xsd:import namespace="http://schemas.microsoft.com/office/infopath/2007/PartnerControls"/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c7e573-9160-4c92-8abb-88ef2a95f4f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AD7D824-2530-4B53-9A35-545F78111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7e573-9160-4c92-8abb-88ef2a95f4f2"/>
    <ds:schemaRef ds:uri="2f21b930-3364-42b0-911d-868bb0cb831a"/>
    <ds:schemaRef ds:uri="fd5a2d78-e3a6-4a71-8e05-2ab47fd9d2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93CC9-B5CC-458F-8B4C-DA5F3E551F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F6270-7E4F-4E06-8289-C4AF5AA4108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3c7e573-9160-4c92-8abb-88ef2a95f4f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d5a2d78-e3a6-4a71-8e05-2ab47fd9d255"/>
    <ds:schemaRef ds:uri="2f21b930-3364-42b0-911d-868bb0cb83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</TotalTime>
  <Words>3159</Words>
  <Application>Microsoft Office PowerPoint</Application>
  <PresentationFormat>On-screen Show (16:9)</PresentationFormat>
  <Paragraphs>1095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HGGothicE</vt:lpstr>
      <vt:lpstr>Arial</vt:lpstr>
      <vt:lpstr>Calibri</vt:lpstr>
      <vt:lpstr>Calibri Light</vt:lpstr>
      <vt:lpstr>Courier New</vt:lpstr>
      <vt:lpstr>Helvetica</vt:lpstr>
      <vt:lpstr>Monotype Sorts</vt:lpstr>
      <vt:lpstr>Segoe UI Symbol</vt:lpstr>
      <vt:lpstr>Webdings</vt:lpstr>
      <vt:lpstr>Wingdings</vt:lpstr>
      <vt:lpstr>MTI_Wide_080317</vt:lpstr>
      <vt:lpstr>Process Overview and Technology for Renewable Diesel</vt:lpstr>
      <vt:lpstr>PowerPoint Presentation</vt:lpstr>
      <vt:lpstr>PowerPoint Presentation</vt:lpstr>
      <vt:lpstr>PowerPoint Presentation</vt:lpstr>
      <vt:lpstr>SHOW ME THE MONEY!</vt:lpstr>
      <vt:lpstr>Renewable Product Incentive</vt:lpstr>
      <vt:lpstr>Renewable Diesel Revenue</vt:lpstr>
      <vt:lpstr>PowerPoint Presentation</vt:lpstr>
      <vt:lpstr>Renewable Feed Stocks</vt:lpstr>
      <vt:lpstr>Free Fatty Acid (FFA) Nomenclature</vt:lpstr>
      <vt:lpstr>Renewable Feedstocks –  Typical Free Fatty Acid (FFA) Profiles</vt:lpstr>
      <vt:lpstr>Renewable Diesel… IT’S ONLY         NATURAL</vt:lpstr>
      <vt:lpstr>Renewable Jet –     LET’S GET        CRACKIN’</vt:lpstr>
      <vt:lpstr>PowerPoint Presentation</vt:lpstr>
      <vt:lpstr>Block Flow Diagram</vt:lpstr>
      <vt:lpstr>Reaction Pathways</vt:lpstr>
      <vt:lpstr>Chemical Hydrogen Consumption and Heat Release</vt:lpstr>
      <vt:lpstr>Hydrogen Impact on Carbon Intensity</vt:lpstr>
      <vt:lpstr>Hydrogen Production with Renewable Diesel Byproducts</vt:lpstr>
      <vt:lpstr>Hydroisomerization Section – NO MSG ADDED</vt:lpstr>
      <vt:lpstr>Hydroisomerization</vt:lpstr>
      <vt:lpstr>Renewable Feedstocks</vt:lpstr>
      <vt:lpstr>but don’t get burned by a bad tan</vt:lpstr>
      <vt:lpstr>THE USUAL “ACIDIC” SUSPECTS</vt:lpstr>
      <vt:lpstr>Metallurgy – Impact of Water, CO2, and Chlorides</vt:lpstr>
      <vt:lpstr>Renewable Feedstocks</vt:lpstr>
      <vt:lpstr>Sulfur </vt:lpstr>
      <vt:lpstr>Utilities    THE CHALLENGES OF GOING SOLO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MTI PPT Template wide</dc:title>
  <dc:creator>Design 5</dc:creator>
  <cp:lastModifiedBy>Byron Keelin</cp:lastModifiedBy>
  <cp:revision>83</cp:revision>
  <cp:lastPrinted>2017-08-03T17:34:27Z</cp:lastPrinted>
  <dcterms:created xsi:type="dcterms:W3CDTF">2017-08-03T17:14:14Z</dcterms:created>
  <dcterms:modified xsi:type="dcterms:W3CDTF">2022-06-21T09:46:36Z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0x01010012D7D0FEE2C6AF46A4291F2C374FDE39003FF68221A5C3B346A9CF4F9A835F690E</vt:lpwstr>
  </property>
  <property fmtid="{D5CDD505-2E9C-101B-9397-08002B2CF9AE}" pid="3" name="Order">
    <vt:r8>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SIP_Label_e9d746c0-3369-42be-bf83-6862f3f56ae7_Enabled">
    <vt:lpwstr>true</vt:lpwstr>
  </property>
  <property fmtid="{D5CDD505-2E9C-101B-9397-08002B2CF9AE}" pid="9" name="MSIP_Label_e9d746c0-3369-42be-bf83-6862f3f56ae7_SetDate">
    <vt:lpwstr>2022-06-17T20:54:10Z</vt:lpwstr>
  </property>
  <property fmtid="{D5CDD505-2E9C-101B-9397-08002B2CF9AE}" pid="10" name="MSIP_Label_e9d746c0-3369-42be-bf83-6862f3f56ae7_Method">
    <vt:lpwstr>Standard</vt:lpwstr>
  </property>
  <property fmtid="{D5CDD505-2E9C-101B-9397-08002B2CF9AE}" pid="11" name="MSIP_Label_e9d746c0-3369-42be-bf83-6862f3f56ae7_Name">
    <vt:lpwstr>Fluor General</vt:lpwstr>
  </property>
  <property fmtid="{D5CDD505-2E9C-101B-9397-08002B2CF9AE}" pid="12" name="MSIP_Label_e9d746c0-3369-42be-bf83-6862f3f56ae7_SiteId">
    <vt:lpwstr>75864cfe-f26d-419c-b69d-c638695b5533</vt:lpwstr>
  </property>
  <property fmtid="{D5CDD505-2E9C-101B-9397-08002B2CF9AE}" pid="13" name="MSIP_Label_e9d746c0-3369-42be-bf83-6862f3f56ae7_ActionId">
    <vt:lpwstr>2522177d-3c68-45e3-b536-caae3b180fe0</vt:lpwstr>
  </property>
  <property fmtid="{D5CDD505-2E9C-101B-9397-08002B2CF9AE}" pid="14" name="MSIP_Label_e9d746c0-3369-42be-bf83-6862f3f56ae7_ContentBits">
    <vt:lpwstr>0</vt:lpwstr>
  </property>
</Properties>
</file>