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73" r:id="rId5"/>
    <p:sldId id="276" r:id="rId6"/>
    <p:sldId id="300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301" r:id="rId21"/>
    <p:sldId id="291" r:id="rId22"/>
    <p:sldId id="295" r:id="rId23"/>
    <p:sldId id="294" r:id="rId24"/>
    <p:sldId id="293" r:id="rId25"/>
    <p:sldId id="292" r:id="rId26"/>
    <p:sldId id="302" r:id="rId27"/>
    <p:sldId id="303" r:id="rId28"/>
    <p:sldId id="304" r:id="rId29"/>
    <p:sldId id="297" r:id="rId30"/>
    <p:sldId id="299" r:id="rId31"/>
    <p:sldId id="298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BAE17"/>
    <a:srgbClr val="F79C15"/>
    <a:srgbClr val="F4AF2C"/>
    <a:srgbClr val="DB8725"/>
    <a:srgbClr val="E99722"/>
    <a:srgbClr val="FBAD16"/>
    <a:srgbClr val="EA9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B2FC11-7C9E-4DCA-9650-20F7DAE87C81}" v="353" dt="2022-06-17T23:54:56.8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45" autoAdjust="0"/>
  </p:normalViewPr>
  <p:slideViewPr>
    <p:cSldViewPr snapToObjects="1">
      <p:cViewPr varScale="1">
        <p:scale>
          <a:sx n="125" d="100"/>
          <a:sy n="125" d="100"/>
        </p:scale>
        <p:origin x="1194" y="10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AB2E1-62CD-334D-A9E0-46CFE8FB5F55}" type="datetimeFigureOut">
              <a:rPr lang="en-US" smtClean="0"/>
              <a:pPr/>
              <a:t>6/19/2022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23531-ECD0-3A4A-BFF7-EC64D51B3F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A291F-92E0-1241-B9CB-1D01D8A9ED05}" type="datetimeFigureOut">
              <a:rPr lang="en-US" smtClean="0"/>
              <a:pPr/>
              <a:t>6/19/2022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D428A-9AA9-064C-80B7-61813F4B8A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282HB, 282, 232</a:t>
            </a:r>
            <a:br>
              <a:rPr lang="en-US" dirty="0"/>
            </a:br>
            <a:r>
              <a:rPr lang="en-US" dirty="0"/>
              <a:t>405HTR</a:t>
            </a:r>
          </a:p>
          <a:p>
            <a:r>
              <a:rPr lang="en-US" dirty="0"/>
              <a:t>994, 253</a:t>
            </a:r>
          </a:p>
          <a:p>
            <a:r>
              <a:rPr lang="en-US" dirty="0"/>
              <a:t>242, 242HB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D428A-9AA9-064C-80B7-61813F4B8AC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237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Surface prep and application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D428A-9AA9-064C-80B7-61813F4B8AC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16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Surface prep and application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D428A-9AA9-064C-80B7-61813F4B8AC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913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Surface prep and application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D428A-9AA9-064C-80B7-61813F4B8AC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9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00150"/>
            <a:ext cx="7772400" cy="2693670"/>
          </a:xfrm>
        </p:spPr>
        <p:txBody>
          <a:bodyPr tIns="0" bIns="0" anchor="ctr" anchorCtr="0">
            <a:noAutofit/>
          </a:bodyPr>
          <a:lstStyle>
            <a:lvl1pPr>
              <a:lnSpc>
                <a:spcPts val="38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928110"/>
            <a:ext cx="6400800" cy="32004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Date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36499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3708"/>
            <a:ext cx="8229600" cy="285064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197358"/>
            <a:ext cx="8229600" cy="66675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64108"/>
            <a:ext cx="8229600" cy="609600"/>
          </a:xfrm>
        </p:spPr>
        <p:txBody>
          <a:bodyPr lIns="91440" tIns="0" bIns="0"/>
          <a:lstStyle>
            <a:lvl1pPr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Click to edit Master Subhead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64992"/>
          </a:xfrm>
          <a:prstGeom prst="rect">
            <a:avLst/>
          </a:prstGeom>
        </p:spPr>
        <p:txBody>
          <a:bodyPr vert="horz" lIns="18288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4857749"/>
            <a:ext cx="609600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Helvetica"/>
              </a:defRPr>
            </a:lvl1pPr>
          </a:lstStyle>
          <a:p>
            <a:fld id="{7F1882C0-1630-794F-B3EE-176E1189E2A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4" r:id="rId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581150"/>
            <a:ext cx="7772400" cy="16764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use of polymeric coatings in storage and handling (before processing) as well as pretreatment: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3257550"/>
            <a:ext cx="6400800" cy="990600"/>
          </a:xfrm>
        </p:spPr>
        <p:txBody>
          <a:bodyPr/>
          <a:lstStyle/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b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Problematic areas where non-metallics may be a solution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800" b="0" dirty="0">
              <a:solidFill>
                <a:srgbClr val="1F497D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b="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Current coatings used in biofuels Railcars, Storage tanks and Process vessels</a:t>
            </a:r>
            <a:endParaRPr lang="en-US" sz="18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2060"/>
                </a:solidFill>
              </a:rPr>
              <a:t>Solvent Free </a:t>
            </a:r>
            <a:r>
              <a:rPr lang="en-US" sz="1800" i="1" dirty="0">
                <a:solidFill>
                  <a:srgbClr val="002060"/>
                </a:solidFill>
              </a:rPr>
              <a:t>Epoxy</a:t>
            </a:r>
            <a:r>
              <a:rPr lang="en-US" sz="1800" dirty="0">
                <a:solidFill>
                  <a:srgbClr val="002060"/>
                </a:solidFill>
              </a:rPr>
              <a:t> @ 1 x 20 mils dry film thickness</a:t>
            </a:r>
            <a:endParaRPr lang="en-GB" sz="1800" dirty="0">
              <a:solidFill>
                <a:srgbClr val="00206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Generic Specification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A256636-9909-4A8D-BC66-ECDEDC391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1548593"/>
            <a:ext cx="4986936" cy="2553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AECB43-0EF8-4EDA-A9A6-E409A7E3AF9B}"/>
              </a:ext>
            </a:extLst>
          </p:cNvPr>
          <p:cNvSpPr/>
          <p:nvPr/>
        </p:nvSpPr>
        <p:spPr>
          <a:xfrm>
            <a:off x="6064647" y="2267853"/>
            <a:ext cx="2393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</a:rPr>
              <a:t>10% Free Fatty Acid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</a:rPr>
              <a:t>104°F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</a:rPr>
              <a:t>2% water </a:t>
            </a:r>
          </a:p>
        </p:txBody>
      </p:sp>
    </p:spTree>
    <p:extLst>
      <p:ext uri="{BB962C8B-B14F-4D97-AF65-F5344CB8AC3E}">
        <p14:creationId xmlns:p14="http://schemas.microsoft.com/office/powerpoint/2010/main" val="141604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2060"/>
                </a:solidFill>
              </a:rPr>
              <a:t>Solvent Based </a:t>
            </a:r>
            <a:r>
              <a:rPr lang="en-GB" sz="1800" i="1" dirty="0">
                <a:solidFill>
                  <a:srgbClr val="002060"/>
                </a:solidFill>
              </a:rPr>
              <a:t>Epoxy</a:t>
            </a:r>
            <a:r>
              <a:rPr lang="en-GB" sz="1800" dirty="0">
                <a:solidFill>
                  <a:srgbClr val="002060"/>
                </a:solidFill>
              </a:rPr>
              <a:t> at </a:t>
            </a:r>
            <a:r>
              <a:rPr lang="en-GB" sz="1800" b="1" dirty="0">
                <a:solidFill>
                  <a:srgbClr val="002060"/>
                </a:solidFill>
              </a:rPr>
              <a:t>140°F</a:t>
            </a:r>
            <a:endParaRPr lang="en-GB" sz="1800" dirty="0">
              <a:solidFill>
                <a:srgbClr val="00206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Free Fatty Acids (FFA)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24F7202-362A-4DBD-8568-8258EFE63015}"/>
              </a:ext>
            </a:extLst>
          </p:cNvPr>
          <p:cNvCxnSpPr>
            <a:cxnSpLocks/>
          </p:cNvCxnSpPr>
          <p:nvPr/>
        </p:nvCxnSpPr>
        <p:spPr>
          <a:xfrm>
            <a:off x="2333436" y="4324350"/>
            <a:ext cx="4377191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46D2B92-79E2-4837-B597-3804A930ADCE}"/>
              </a:ext>
            </a:extLst>
          </p:cNvPr>
          <p:cNvSpPr txBox="1"/>
          <p:nvPr/>
        </p:nvSpPr>
        <p:spPr>
          <a:xfrm>
            <a:off x="3664903" y="4400067"/>
            <a:ext cx="1814193" cy="1717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050" dirty="0">
                <a:solidFill>
                  <a:srgbClr val="002060"/>
                </a:solidFill>
              </a:rPr>
              <a:t>Increasing Free Fatty Acid %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8A8E1B-AA9A-41EC-BC02-CA8D406A28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36" y="1564404"/>
            <a:ext cx="1290271" cy="25131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0A96EB-B4DF-4B2E-B28E-453B266BBA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896" y="1564403"/>
            <a:ext cx="1290272" cy="2513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3F0A0-46BF-43B0-BC70-7C76CB6D3F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55" y="1564404"/>
            <a:ext cx="1290272" cy="2513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5586D6-C3AA-4A8A-A96D-05A306C55933}"/>
              </a:ext>
            </a:extLst>
          </p:cNvPr>
          <p:cNvSpPr txBox="1"/>
          <p:nvPr/>
        </p:nvSpPr>
        <p:spPr>
          <a:xfrm>
            <a:off x="2865846" y="4095750"/>
            <a:ext cx="302167" cy="177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050" dirty="0">
                <a:solidFill>
                  <a:srgbClr val="002060"/>
                </a:solidFill>
              </a:rPr>
              <a:t>10%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4EA842-7079-4AFD-8ABD-0C882F61B08E}"/>
              </a:ext>
            </a:extLst>
          </p:cNvPr>
          <p:cNvSpPr txBox="1"/>
          <p:nvPr/>
        </p:nvSpPr>
        <p:spPr>
          <a:xfrm>
            <a:off x="5849027" y="4095750"/>
            <a:ext cx="375398" cy="177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050" dirty="0">
                <a:solidFill>
                  <a:srgbClr val="002060"/>
                </a:solidFill>
              </a:rPr>
              <a:t>100%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D81344-AB8A-4925-948B-0F2AFA9E399A}"/>
              </a:ext>
            </a:extLst>
          </p:cNvPr>
          <p:cNvSpPr txBox="1"/>
          <p:nvPr/>
        </p:nvSpPr>
        <p:spPr>
          <a:xfrm>
            <a:off x="4380542" y="4095750"/>
            <a:ext cx="302167" cy="177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050" dirty="0">
                <a:solidFill>
                  <a:srgbClr val="002060"/>
                </a:solidFill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379632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2060"/>
                </a:solidFill>
              </a:rPr>
              <a:t>Solvent Based </a:t>
            </a:r>
            <a:r>
              <a:rPr lang="en-GB" sz="1800" i="1" dirty="0">
                <a:solidFill>
                  <a:srgbClr val="002060"/>
                </a:solidFill>
              </a:rPr>
              <a:t>Epoxy Phenolic</a:t>
            </a:r>
            <a:r>
              <a:rPr lang="en-GB" sz="1800" dirty="0">
                <a:solidFill>
                  <a:srgbClr val="002060"/>
                </a:solidFill>
              </a:rPr>
              <a:t> with </a:t>
            </a:r>
            <a:r>
              <a:rPr lang="en-GB" sz="1800" b="1" dirty="0">
                <a:solidFill>
                  <a:srgbClr val="002060"/>
                </a:solidFill>
              </a:rPr>
              <a:t>100%</a:t>
            </a:r>
            <a:r>
              <a:rPr lang="en-GB" sz="1800" dirty="0">
                <a:solidFill>
                  <a:srgbClr val="002060"/>
                </a:solidFill>
              </a:rPr>
              <a:t> FFA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Free Fatty Acids (FFA)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8B280C-81ED-4164-8EF1-EAE8B8666A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679" y="1564404"/>
            <a:ext cx="1310705" cy="24859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18AEC2-9922-4141-A8AF-0985307BC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45" y="1564404"/>
            <a:ext cx="1305962" cy="24859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45D30A-82DF-4683-A360-65C09B1B9E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55" y="1574603"/>
            <a:ext cx="1310705" cy="24859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EF5862-AE40-49F5-94EC-CDFD74FD1B57}"/>
              </a:ext>
            </a:extLst>
          </p:cNvPr>
          <p:cNvSpPr txBox="1"/>
          <p:nvPr/>
        </p:nvSpPr>
        <p:spPr>
          <a:xfrm>
            <a:off x="3664903" y="4400067"/>
            <a:ext cx="1814193" cy="1717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050" dirty="0">
                <a:solidFill>
                  <a:srgbClr val="002060"/>
                </a:solidFill>
              </a:rPr>
              <a:t>Increasing Temperature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0A1805-0123-4208-BC42-8EDF086C3151}"/>
              </a:ext>
            </a:extLst>
          </p:cNvPr>
          <p:cNvSpPr txBox="1"/>
          <p:nvPr/>
        </p:nvSpPr>
        <p:spPr>
          <a:xfrm>
            <a:off x="2777716" y="4070707"/>
            <a:ext cx="375398" cy="1774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050" dirty="0">
                <a:solidFill>
                  <a:srgbClr val="002060"/>
                </a:solidFill>
              </a:rPr>
              <a:t>140°F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AF67AB-C8C6-46A7-8D31-ABE6F9420298}"/>
              </a:ext>
            </a:extLst>
          </p:cNvPr>
          <p:cNvSpPr txBox="1"/>
          <p:nvPr/>
        </p:nvSpPr>
        <p:spPr>
          <a:xfrm>
            <a:off x="5888008" y="4070707"/>
            <a:ext cx="375398" cy="177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050" dirty="0">
                <a:solidFill>
                  <a:srgbClr val="002060"/>
                </a:solidFill>
              </a:rPr>
              <a:t>176°F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8DFE3D-E28D-480C-AA01-DBC860502F2B}"/>
              </a:ext>
            </a:extLst>
          </p:cNvPr>
          <p:cNvSpPr txBox="1"/>
          <p:nvPr/>
        </p:nvSpPr>
        <p:spPr>
          <a:xfrm>
            <a:off x="4380542" y="4070707"/>
            <a:ext cx="375398" cy="1774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050" dirty="0">
                <a:solidFill>
                  <a:srgbClr val="002060"/>
                </a:solidFill>
              </a:rPr>
              <a:t>158°F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10D908C-7897-4AE0-9C3B-3680DD921BF1}"/>
              </a:ext>
            </a:extLst>
          </p:cNvPr>
          <p:cNvCxnSpPr>
            <a:cxnSpLocks/>
          </p:cNvCxnSpPr>
          <p:nvPr/>
        </p:nvCxnSpPr>
        <p:spPr>
          <a:xfrm>
            <a:off x="2333436" y="4324350"/>
            <a:ext cx="4377191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49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</a:rPr>
              <a:t>Rancidification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 is the process of complete or incomplete oxidation or hydrolysis of fats and oils when exposed to air, light, or moisture or by bacterial action, resulting in unpleasant taste and odor.</a:t>
            </a:r>
          </a:p>
          <a:p>
            <a:endParaRPr lang="en-US" sz="16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400" b="1" u="sng" dirty="0">
                <a:solidFill>
                  <a:srgbClr val="002060"/>
                </a:solidFill>
              </a:rPr>
              <a:t>Hydrolytic (with water)</a:t>
            </a:r>
            <a:r>
              <a:rPr lang="en-GB" sz="1400" dirty="0">
                <a:solidFill>
                  <a:srgbClr val="002060"/>
                </a:solidFill>
              </a:rPr>
              <a:t>  </a:t>
            </a:r>
            <a:endParaRPr lang="en-GB" sz="1400" u="sng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1400" b="1" u="sng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1400" b="1" u="sng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1400" b="1" u="sng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1400" b="1" u="sng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1400" b="1" u="sng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1400" b="1" u="sng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1400" b="1" u="sng" dirty="0">
                <a:solidFill>
                  <a:srgbClr val="002060"/>
                </a:solidFill>
              </a:rPr>
              <a:t>Oxidative (with oxygen)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</a:rPr>
              <a:t>Oxidative rancidity – oxidation of fatty acid fragments to form aldehydes and ketones</a:t>
            </a:r>
            <a:endParaRPr lang="en-GB" sz="1400" u="sng" dirty="0">
              <a:solidFill>
                <a:srgbClr val="00206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Rancidity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9A6650-FD74-4165-B2A0-042062E4D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94" y="2584374"/>
            <a:ext cx="2298966" cy="985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6A4E49-6C55-4911-91B8-4354820EA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16" y="2581754"/>
            <a:ext cx="2298967" cy="990512"/>
          </a:xfrm>
          <a:prstGeom prst="rect">
            <a:avLst/>
          </a:prstGeom>
        </p:spPr>
      </p:pic>
      <p:pic>
        <p:nvPicPr>
          <p:cNvPr id="7" name="Picture 2" descr="A REVIEW ON BIODIESEL FEEDSTOCKS AND PRODUCTION TECHNOLOGIES">
            <a:extLst>
              <a:ext uri="{FF2B5EF4-FFF2-40B4-BE49-F238E27FC236}">
                <a16:creationId xmlns:a16="http://schemas.microsoft.com/office/drawing/2014/main" id="{D75C5044-A039-4AD6-9791-82F8BB96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749" y="2665923"/>
            <a:ext cx="2701527" cy="80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E342E6-FF5D-40A5-B3E1-132A4A4C5591}"/>
              </a:ext>
            </a:extLst>
          </p:cNvPr>
          <p:cNvSpPr/>
          <p:nvPr/>
        </p:nvSpPr>
        <p:spPr>
          <a:xfrm>
            <a:off x="1375457" y="2870712"/>
            <a:ext cx="320040" cy="411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195826-92E3-4A59-9447-B2132A53AAA8}"/>
              </a:ext>
            </a:extLst>
          </p:cNvPr>
          <p:cNvSpPr/>
          <p:nvPr/>
        </p:nvSpPr>
        <p:spPr>
          <a:xfrm>
            <a:off x="4579130" y="2860488"/>
            <a:ext cx="320040" cy="411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en-US" sz="1350" dirty="0"/>
          </a:p>
        </p:txBody>
      </p:sp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0C1FE55B-78DB-46E0-B607-F89D5F9A2339}"/>
              </a:ext>
            </a:extLst>
          </p:cNvPr>
          <p:cNvSpPr/>
          <p:nvPr/>
        </p:nvSpPr>
        <p:spPr>
          <a:xfrm>
            <a:off x="2716222" y="3000987"/>
            <a:ext cx="770708" cy="215537"/>
          </a:xfrm>
          <a:prstGeom prst="notchedRightArrow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en-US" sz="1350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4036FDB-FFDE-4219-B324-7D6AD3A8928B}"/>
              </a:ext>
            </a:extLst>
          </p:cNvPr>
          <p:cNvSpPr txBox="1">
            <a:spLocks/>
          </p:cNvSpPr>
          <p:nvPr/>
        </p:nvSpPr>
        <p:spPr bwMode="gray">
          <a:xfrm>
            <a:off x="0" y="3738450"/>
            <a:ext cx="8583037" cy="357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8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FontTx/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80000" algn="l" defTabSz="914400" rtl="0" eaLnBrk="1" latinLnBrk="0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i="1" dirty="0"/>
              <a:t>Vegetable oils are mostly Triglycerides . Triglycerides break down increase Fatty Acid content (Water/Temperature/Time)</a:t>
            </a:r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135062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8" grpId="0" animBg="1"/>
      <p:bldP spid="9" grpId="0" animBg="1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2060"/>
                </a:solidFill>
              </a:rPr>
              <a:t>Biofuels/FFA and water are not compatible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b="0" dirty="0">
              <a:solidFill>
                <a:srgbClr val="00206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2060"/>
                </a:solidFill>
              </a:rPr>
              <a:t>Over time water layer can accumulate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b="0" dirty="0">
              <a:solidFill>
                <a:srgbClr val="00206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2060"/>
                </a:solidFill>
              </a:rPr>
              <a:t>At higher temperatures can be an issue</a:t>
            </a:r>
            <a:endParaRPr lang="en-GB" sz="1800" b="0" dirty="0">
              <a:solidFill>
                <a:srgbClr val="00206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Biofuels (+ Feedstock)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1B0E924-4562-4B7D-BC7C-F944A0175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74514" r="30159" b="9292"/>
          <a:stretch/>
        </p:blipFill>
        <p:spPr bwMode="auto">
          <a:xfrm>
            <a:off x="378383" y="3169742"/>
            <a:ext cx="6047468" cy="113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9544684-A900-44B0-B219-B5F405AEB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5" t="34676" r="16794" b="7367"/>
          <a:stretch/>
        </p:blipFill>
        <p:spPr bwMode="auto">
          <a:xfrm>
            <a:off x="6738679" y="2936129"/>
            <a:ext cx="2167897" cy="169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6634D21-1F46-4810-9716-B1ADA18BE877}"/>
              </a:ext>
            </a:extLst>
          </p:cNvPr>
          <p:cNvCxnSpPr>
            <a:cxnSpLocks/>
          </p:cNvCxnSpPr>
          <p:nvPr/>
        </p:nvCxnSpPr>
        <p:spPr>
          <a:xfrm flipH="1">
            <a:off x="6015842" y="3300622"/>
            <a:ext cx="767404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CF5957-2E46-4083-AA14-D0EE0EDCDD5D}"/>
              </a:ext>
            </a:extLst>
          </p:cNvPr>
          <p:cNvCxnSpPr>
            <a:cxnSpLocks/>
          </p:cNvCxnSpPr>
          <p:nvPr/>
        </p:nvCxnSpPr>
        <p:spPr>
          <a:xfrm flipH="1">
            <a:off x="5524901" y="3529222"/>
            <a:ext cx="1258345" cy="38688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58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i="1" dirty="0">
                <a:solidFill>
                  <a:srgbClr val="002060"/>
                </a:solidFill>
              </a:rPr>
              <a:t>Novolac Vinyl Ester</a:t>
            </a:r>
            <a:r>
              <a:rPr lang="en-GB" sz="1800" dirty="0">
                <a:solidFill>
                  <a:srgbClr val="002060"/>
                </a:solidFill>
              </a:rPr>
              <a:t> at </a:t>
            </a:r>
            <a:r>
              <a:rPr lang="en-GB" sz="1800" b="1" dirty="0">
                <a:solidFill>
                  <a:srgbClr val="002060"/>
                </a:solidFill>
              </a:rPr>
              <a:t>178°F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Free Fatty Acids (FFA)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6ECE53-E8DD-42AB-AEC2-CDCD4BEE44BE}"/>
              </a:ext>
            </a:extLst>
          </p:cNvPr>
          <p:cNvCxnSpPr>
            <a:cxnSpLocks/>
          </p:cNvCxnSpPr>
          <p:nvPr/>
        </p:nvCxnSpPr>
        <p:spPr>
          <a:xfrm>
            <a:off x="2333436" y="4324350"/>
            <a:ext cx="4377191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C9E49EB-01F7-4D83-A7CA-493245E27E22}"/>
              </a:ext>
            </a:extLst>
          </p:cNvPr>
          <p:cNvSpPr txBox="1"/>
          <p:nvPr/>
        </p:nvSpPr>
        <p:spPr>
          <a:xfrm>
            <a:off x="3664903" y="4400067"/>
            <a:ext cx="1814193" cy="1717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050" dirty="0">
                <a:solidFill>
                  <a:srgbClr val="002060"/>
                </a:solidFill>
              </a:rPr>
              <a:t>Increasing Free Fatty Acid %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DE2B2E-2B16-481E-A7C3-B64E65A32E58}"/>
              </a:ext>
            </a:extLst>
          </p:cNvPr>
          <p:cNvSpPr txBox="1"/>
          <p:nvPr/>
        </p:nvSpPr>
        <p:spPr>
          <a:xfrm>
            <a:off x="2865846" y="4070707"/>
            <a:ext cx="302167" cy="177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050" dirty="0">
                <a:solidFill>
                  <a:srgbClr val="002060"/>
                </a:solidFill>
              </a:rPr>
              <a:t>10%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4527F6-B415-44EE-8421-0BBEE19A7590}"/>
              </a:ext>
            </a:extLst>
          </p:cNvPr>
          <p:cNvSpPr txBox="1"/>
          <p:nvPr/>
        </p:nvSpPr>
        <p:spPr>
          <a:xfrm>
            <a:off x="5849027" y="4070707"/>
            <a:ext cx="375398" cy="177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050" dirty="0">
                <a:solidFill>
                  <a:srgbClr val="002060"/>
                </a:solidFill>
              </a:rPr>
              <a:t>100%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7A1BDE-0B0C-4CD4-BE5A-A54D56FF5573}"/>
              </a:ext>
            </a:extLst>
          </p:cNvPr>
          <p:cNvSpPr txBox="1"/>
          <p:nvPr/>
        </p:nvSpPr>
        <p:spPr>
          <a:xfrm>
            <a:off x="4380542" y="4070706"/>
            <a:ext cx="302167" cy="177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050" dirty="0">
                <a:solidFill>
                  <a:srgbClr val="002060"/>
                </a:solidFill>
              </a:rPr>
              <a:t>50%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5E2681-5351-49D3-BA85-750AC29A9F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679" y="1574602"/>
            <a:ext cx="1305962" cy="24757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53BF5A-3C47-412F-9E1F-78B998F14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55" y="1570115"/>
            <a:ext cx="1290272" cy="2480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57E1F1-81E3-4BE3-BD3D-0C8A3C565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35" y="1574603"/>
            <a:ext cx="1290271" cy="248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4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Technical Specification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D64A39-3FDB-46FA-AA01-FCC9FEBE5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352550"/>
            <a:ext cx="2994868" cy="2714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lipboard Royalty Free Vector Image - VectorStock">
            <a:extLst>
              <a:ext uri="{FF2B5EF4-FFF2-40B4-BE49-F238E27FC236}">
                <a16:creationId xmlns:a16="http://schemas.microsoft.com/office/drawing/2014/main" id="{87DEBBB1-FF0D-4AEC-97FD-B53B47D93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r="18000" b="8519"/>
          <a:stretch/>
        </p:blipFill>
        <p:spPr bwMode="auto">
          <a:xfrm>
            <a:off x="1066800" y="971550"/>
            <a:ext cx="3962400" cy="362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3F3F027-8132-4FBA-BCC3-E2166093E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807440"/>
            <a:ext cx="3505200" cy="2440709"/>
          </a:xfrm>
        </p:spPr>
        <p:txBody>
          <a:bodyPr lIns="91440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2060"/>
                </a:solidFill>
              </a:rPr>
              <a:t>Ideal Systems</a:t>
            </a:r>
          </a:p>
          <a:p>
            <a:pPr marL="0" indent="0" algn="ctr">
              <a:buNone/>
            </a:pPr>
            <a:endParaRPr lang="en-US" sz="1100" dirty="0">
              <a:solidFill>
                <a:srgbClr val="002060"/>
              </a:solidFill>
            </a:endParaRPr>
          </a:p>
          <a:p>
            <a:pPr marL="176213" lvl="1" indent="-176213">
              <a:buFont typeface="Wingdings" panose="05000000000000000000" pitchFamily="2" charset="2"/>
              <a:buChar char="ü"/>
            </a:pPr>
            <a:r>
              <a:rPr lang="en-US" sz="1150" i="1" dirty="0">
                <a:solidFill>
                  <a:srgbClr val="002060"/>
                </a:solidFill>
              </a:rPr>
              <a:t>Novolac Vinyl Ester systems @ 1 or 2 coats</a:t>
            </a:r>
          </a:p>
          <a:p>
            <a:pPr marL="176213" lvl="1" indent="-176213">
              <a:buFont typeface="Wingdings" panose="05000000000000000000" pitchFamily="2" charset="2"/>
              <a:buChar char="ü"/>
            </a:pPr>
            <a:endParaRPr lang="en-US" sz="1150" i="1" dirty="0">
              <a:solidFill>
                <a:srgbClr val="002060"/>
              </a:solidFill>
            </a:endParaRPr>
          </a:p>
          <a:p>
            <a:pPr marL="176213" lvl="1" indent="-176213">
              <a:buFont typeface="Wingdings" panose="05000000000000000000" pitchFamily="2" charset="2"/>
              <a:buChar char="ü"/>
            </a:pPr>
            <a:r>
              <a:rPr lang="en-US" sz="1150" i="1" dirty="0">
                <a:solidFill>
                  <a:srgbClr val="002060"/>
                </a:solidFill>
              </a:rPr>
              <a:t>Novolac Polycyclamine Cured systems @ 1 coat</a:t>
            </a:r>
          </a:p>
          <a:p>
            <a:pPr marL="176213" lvl="1" indent="-176213">
              <a:buFont typeface="Wingdings" panose="05000000000000000000" pitchFamily="2" charset="2"/>
              <a:buChar char="ü"/>
            </a:pPr>
            <a:endParaRPr lang="en-US" sz="1150" i="1" dirty="0">
              <a:solidFill>
                <a:srgbClr val="002060"/>
              </a:solidFill>
            </a:endParaRPr>
          </a:p>
          <a:p>
            <a:pPr marL="176213" lvl="1" indent="-176213">
              <a:buFont typeface="Wingdings" panose="05000000000000000000" pitchFamily="2" charset="2"/>
              <a:buChar char="ü"/>
            </a:pPr>
            <a:r>
              <a:rPr lang="en-US" sz="1150" i="1" dirty="0">
                <a:solidFill>
                  <a:srgbClr val="002060"/>
                </a:solidFill>
              </a:rPr>
              <a:t>Novolac Epoxy Thin Film systems @ 2 coats </a:t>
            </a:r>
          </a:p>
          <a:p>
            <a:pPr marL="176213" lvl="1" indent="-176213">
              <a:buFont typeface="Wingdings" panose="05000000000000000000" pitchFamily="2" charset="2"/>
              <a:buChar char="ü"/>
            </a:pPr>
            <a:endParaRPr lang="en-US" sz="1150" i="1" dirty="0">
              <a:solidFill>
                <a:srgbClr val="002060"/>
              </a:solidFill>
            </a:endParaRPr>
          </a:p>
          <a:p>
            <a:pPr marL="176213" lvl="1" indent="-176213">
              <a:buFont typeface="Wingdings" panose="05000000000000000000" pitchFamily="2" charset="2"/>
              <a:buChar char="ü"/>
            </a:pPr>
            <a:r>
              <a:rPr lang="en-US" sz="1150" i="1" dirty="0">
                <a:solidFill>
                  <a:srgbClr val="002060"/>
                </a:solidFill>
              </a:rPr>
              <a:t>Vinyl Ester systems @ 1 or 2 coats</a:t>
            </a:r>
          </a:p>
        </p:txBody>
      </p:sp>
    </p:spTree>
    <p:extLst>
      <p:ext uri="{BB962C8B-B14F-4D97-AF65-F5344CB8AC3E}">
        <p14:creationId xmlns:p14="http://schemas.microsoft.com/office/powerpoint/2010/main" val="240125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44" y="2534057"/>
            <a:ext cx="3849255" cy="209509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1900" dirty="0">
                <a:solidFill>
                  <a:srgbClr val="002060"/>
                </a:solidFill>
              </a:rPr>
              <a:t>Important questions to ask:</a:t>
            </a:r>
          </a:p>
          <a:p>
            <a:pPr marL="465750" lvl="1"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rgbClr val="002060"/>
                </a:solidFill>
              </a:rPr>
              <a:t>Commodity?</a:t>
            </a:r>
          </a:p>
          <a:p>
            <a:pPr marL="922950" lvl="2" indent="-285750"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002060"/>
                </a:solidFill>
              </a:rPr>
              <a:t>Chemistry (FFA %, TAN, SDS, Acids, etc.)</a:t>
            </a:r>
          </a:p>
          <a:p>
            <a:pPr marL="922950" lvl="2" indent="-285750"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002060"/>
                </a:solidFill>
              </a:rPr>
              <a:t>Temperature (Loading/Offloading, Storage, Upsets)</a:t>
            </a:r>
          </a:p>
          <a:p>
            <a:pPr marL="922950" lvl="2" indent="-285750"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002060"/>
                </a:solidFill>
              </a:rPr>
              <a:t>Heating Elements (Coils or Panels, Location)</a:t>
            </a:r>
          </a:p>
          <a:p>
            <a:pPr marL="922950" lvl="2" indent="-285750"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002060"/>
                </a:solidFill>
              </a:rPr>
              <a:t>Water Content (%)</a:t>
            </a:r>
          </a:p>
          <a:p>
            <a:pPr marL="922950" lvl="2" indent="-285750"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002060"/>
                </a:solidFill>
              </a:rPr>
              <a:t>Cargo Purity (Catalyst consumption)</a:t>
            </a:r>
          </a:p>
          <a:p>
            <a:pPr marL="465750" lvl="1"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rgbClr val="002060"/>
                </a:solidFill>
              </a:rPr>
              <a:t>Tank type?</a:t>
            </a:r>
          </a:p>
          <a:p>
            <a:pPr marL="922950" lvl="2" indent="-285750"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002060"/>
                </a:solidFill>
              </a:rPr>
              <a:t>Fixed roof, Floating roof, Open top, Metallurgy</a:t>
            </a:r>
          </a:p>
          <a:p>
            <a:pPr marL="465750" lvl="1"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rgbClr val="002060"/>
                </a:solidFill>
              </a:rPr>
              <a:t>Application equipment?</a:t>
            </a:r>
          </a:p>
          <a:p>
            <a:pPr marL="922950" lvl="2" indent="-285750"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002060"/>
                </a:solidFill>
              </a:rPr>
              <a:t>Plural component or Single-leg</a:t>
            </a:r>
          </a:p>
          <a:p>
            <a:pPr marL="465750" lvl="1"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rgbClr val="002060"/>
                </a:solidFill>
              </a:rPr>
              <a:t>Budget?</a:t>
            </a:r>
          </a:p>
          <a:p>
            <a:pPr marL="922950" lvl="2" indent="-285750"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002060"/>
                </a:solidFill>
              </a:rPr>
              <a:t>Durability, Performance expectations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Best Practices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0A29934-395F-450D-8634-C0F75CF2E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45" y="1049415"/>
            <a:ext cx="2325255" cy="1490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icture containing jigsaw puzzle&#10;&#10;Description automatically generated">
            <a:extLst>
              <a:ext uri="{FF2B5EF4-FFF2-40B4-BE49-F238E27FC236}">
                <a16:creationId xmlns:a16="http://schemas.microsoft.com/office/drawing/2014/main" id="{D9189952-02F0-48A9-A93C-58F8A522D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305" y="1043509"/>
            <a:ext cx="2325255" cy="1490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4CA46633-CD1C-4356-9AC7-73437629B623}"/>
              </a:ext>
            </a:extLst>
          </p:cNvPr>
          <p:cNvSpPr/>
          <p:nvPr/>
        </p:nvSpPr>
        <p:spPr>
          <a:xfrm>
            <a:off x="3200401" y="1392621"/>
            <a:ext cx="2193564" cy="792323"/>
          </a:xfrm>
          <a:prstGeom prst="stripedRightArrow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2CA7BB25-AE0D-40AA-B703-36240DCBD2B0}"/>
              </a:ext>
            </a:extLst>
          </p:cNvPr>
          <p:cNvSpPr txBox="1">
            <a:spLocks/>
          </p:cNvSpPr>
          <p:nvPr/>
        </p:nvSpPr>
        <p:spPr>
          <a:xfrm>
            <a:off x="5773305" y="2509742"/>
            <a:ext cx="3218295" cy="2095093"/>
          </a:xfrm>
          <a:prstGeom prst="rect">
            <a:avLst/>
          </a:prstGeom>
        </p:spPr>
        <p:txBody>
          <a:bodyPr vert="horz" lIns="18288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300" dirty="0">
                <a:solidFill>
                  <a:srgbClr val="002060"/>
                </a:solidFill>
              </a:rPr>
              <a:t>Keys to success:</a:t>
            </a:r>
          </a:p>
          <a:p>
            <a:pPr marL="465750" lvl="1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002060"/>
                </a:solidFill>
              </a:rPr>
              <a:t>Communication</a:t>
            </a:r>
          </a:p>
          <a:p>
            <a:pPr marL="922950" lvl="2" indent="-285750">
              <a:buFont typeface="Wingdings" panose="05000000000000000000" pitchFamily="2" charset="2"/>
              <a:buChar char="ü"/>
            </a:pPr>
            <a:r>
              <a:rPr lang="en-US" sz="1000" dirty="0">
                <a:solidFill>
                  <a:srgbClr val="002060"/>
                </a:solidFill>
              </a:rPr>
              <a:t>Owner</a:t>
            </a:r>
          </a:p>
          <a:p>
            <a:pPr marL="922950" lvl="2" indent="-285750">
              <a:buFont typeface="Wingdings" panose="05000000000000000000" pitchFamily="2" charset="2"/>
              <a:buChar char="ü"/>
            </a:pPr>
            <a:r>
              <a:rPr lang="en-US" sz="1000" dirty="0">
                <a:solidFill>
                  <a:srgbClr val="002060"/>
                </a:solidFill>
              </a:rPr>
              <a:t>Technology Provider</a:t>
            </a:r>
          </a:p>
          <a:p>
            <a:pPr marL="922950" lvl="2" indent="-285750">
              <a:buFont typeface="Wingdings" panose="05000000000000000000" pitchFamily="2" charset="2"/>
              <a:buChar char="ü"/>
            </a:pPr>
            <a:r>
              <a:rPr lang="en-US" sz="1000" dirty="0">
                <a:solidFill>
                  <a:srgbClr val="002060"/>
                </a:solidFill>
              </a:rPr>
              <a:t>EPC</a:t>
            </a:r>
          </a:p>
          <a:p>
            <a:pPr marL="922950" lvl="2" indent="-285750">
              <a:buFont typeface="Wingdings" panose="05000000000000000000" pitchFamily="2" charset="2"/>
              <a:buChar char="ü"/>
            </a:pPr>
            <a:r>
              <a:rPr lang="en-US" sz="1000" dirty="0">
                <a:solidFill>
                  <a:srgbClr val="002060"/>
                </a:solidFill>
              </a:rPr>
              <a:t>Coating/Lining Vendor</a:t>
            </a:r>
          </a:p>
          <a:p>
            <a:pPr marL="922950" lvl="2" indent="-285750">
              <a:buFont typeface="Wingdings" panose="05000000000000000000" pitchFamily="2" charset="2"/>
              <a:buChar char="ü"/>
            </a:pPr>
            <a:r>
              <a:rPr lang="en-US" sz="1000" dirty="0">
                <a:solidFill>
                  <a:srgbClr val="002060"/>
                </a:solidFill>
              </a:rPr>
              <a:t>Applicator</a:t>
            </a:r>
          </a:p>
          <a:p>
            <a:pPr marL="465750" lvl="1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002060"/>
                </a:solidFill>
              </a:rPr>
              <a:t>Plan for future feedstock changes</a:t>
            </a:r>
          </a:p>
          <a:p>
            <a:pPr marL="922950" lvl="2" indent="-285750">
              <a:buFont typeface="Wingdings" panose="05000000000000000000" pitchFamily="2" charset="2"/>
              <a:buChar char="ü"/>
            </a:pPr>
            <a:r>
              <a:rPr lang="en-US" sz="1000" dirty="0">
                <a:solidFill>
                  <a:srgbClr val="002060"/>
                </a:solidFill>
              </a:rPr>
              <a:t>Dedicated tank</a:t>
            </a:r>
          </a:p>
          <a:p>
            <a:pPr marL="922950" lvl="2" indent="-285750">
              <a:buFont typeface="Wingdings" panose="05000000000000000000" pitchFamily="2" charset="2"/>
              <a:buChar char="ü"/>
            </a:pPr>
            <a:r>
              <a:rPr lang="en-US" sz="1000" dirty="0">
                <a:solidFill>
                  <a:srgbClr val="002060"/>
                </a:solidFill>
              </a:rPr>
              <a:t>Mixed tank</a:t>
            </a:r>
          </a:p>
          <a:p>
            <a:pPr marL="922950" lvl="2" indent="-285750">
              <a:buFont typeface="Wingdings" panose="05000000000000000000" pitchFamily="2" charset="2"/>
              <a:buChar char="ü"/>
            </a:pPr>
            <a:r>
              <a:rPr lang="en-US" sz="1000" dirty="0">
                <a:solidFill>
                  <a:srgbClr val="002060"/>
                </a:solidFill>
              </a:rPr>
              <a:t>Availability</a:t>
            </a:r>
          </a:p>
          <a:p>
            <a:pPr marL="865800" lvl="2">
              <a:buFont typeface="Wingdings" panose="05000000000000000000" pitchFamily="2" charset="2"/>
              <a:buChar char="q"/>
            </a:pPr>
            <a:endParaRPr lang="en-US" sz="1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1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rgbClr val="002060"/>
                </a:solidFill>
              </a:rPr>
              <a:t>Line nothing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2060"/>
                </a:solidFill>
              </a:rPr>
              <a:t>Stainless steel tank, non-corrosive cargo(s), or dedicated cargo(s)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bottom and up shell ~ 3 feet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Carbon steel crude tanks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bottom and up shell ~ 3 feet + roof &amp; rafters and down X feet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No corrosion anticipated in middle and/or floating roof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bottom and full shell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Carbon steel bottoms/shell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Stainless steel roof &amp; rafters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entire tank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Carbon steel tanks with expected corrosive atmospheres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Proactive approach to future feedstock needs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Tank Lining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2" descr="Supporting Roof - an overview | ScienceDirect Topics">
            <a:extLst>
              <a:ext uri="{FF2B5EF4-FFF2-40B4-BE49-F238E27FC236}">
                <a16:creationId xmlns:a16="http://schemas.microsoft.com/office/drawing/2014/main" id="{270B97D3-F189-431F-91EF-08B8C8C69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r="3724"/>
          <a:stretch/>
        </p:blipFill>
        <p:spPr bwMode="auto">
          <a:xfrm>
            <a:off x="5481356" y="1398362"/>
            <a:ext cx="343621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011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nothing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Stainless steel tank, non-corrosive cargo(s), or dedicated cargo(s)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rgbClr val="002060"/>
                </a:solidFill>
              </a:rPr>
              <a:t>Line bottom and up shell ~ 3 feet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2060"/>
                </a:solidFill>
              </a:rPr>
              <a:t>Carbon steel crude tanks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bottom and up shell ~ 3 feet + roof &amp; rafters and down X feet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No corrosion anticipated in middle and/or floating roof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bottom and full shell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Carbon steel bottoms + shell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Stainless steel roof &amp; rafters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entire tank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Carbon steel tanks with expected corrosive atmospheres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Proactive approach to future feedstock needs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Tank Lining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2" descr="Supporting Roof - an overview | ScienceDirect Topics">
            <a:extLst>
              <a:ext uri="{FF2B5EF4-FFF2-40B4-BE49-F238E27FC236}">
                <a16:creationId xmlns:a16="http://schemas.microsoft.com/office/drawing/2014/main" id="{5ABE05E6-1D67-4DF8-B07D-AC8988554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r="3724"/>
          <a:stretch/>
        </p:blipFill>
        <p:spPr bwMode="auto">
          <a:xfrm>
            <a:off x="5481356" y="1398362"/>
            <a:ext cx="343621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0732FB-A820-405B-AF35-C814D6318F0E}"/>
              </a:ext>
            </a:extLst>
          </p:cNvPr>
          <p:cNvCxnSpPr>
            <a:cxnSpLocks/>
          </p:cNvCxnSpPr>
          <p:nvPr/>
        </p:nvCxnSpPr>
        <p:spPr>
          <a:xfrm>
            <a:off x="5566128" y="4212723"/>
            <a:ext cx="3263947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475267-7EC7-4635-8C1D-8A2A0C275066}"/>
              </a:ext>
            </a:extLst>
          </p:cNvPr>
          <p:cNvCxnSpPr>
            <a:cxnSpLocks/>
          </p:cNvCxnSpPr>
          <p:nvPr/>
        </p:nvCxnSpPr>
        <p:spPr>
          <a:xfrm>
            <a:off x="5551785" y="3821229"/>
            <a:ext cx="0" cy="401119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FAD13D-AE69-42A8-8CEF-46CF0EA93506}"/>
              </a:ext>
            </a:extLst>
          </p:cNvPr>
          <p:cNvCxnSpPr>
            <a:cxnSpLocks/>
          </p:cNvCxnSpPr>
          <p:nvPr/>
        </p:nvCxnSpPr>
        <p:spPr>
          <a:xfrm>
            <a:off x="8842032" y="3821229"/>
            <a:ext cx="0" cy="401119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56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364992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rgbClr val="002060"/>
                </a:solidFill>
              </a:rPr>
              <a:t>					</a:t>
            </a:r>
          </a:p>
          <a:p>
            <a:pPr marL="0" indent="0">
              <a:buNone/>
            </a:pPr>
            <a:endParaRPr lang="en-US" sz="1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2060"/>
                </a:solidFill>
              </a:rPr>
              <a:t>			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060"/>
                </a:solidFill>
              </a:rPr>
              <a:t>			Bob.Bernard@akzonobel.com, CSI, CDT</a:t>
            </a:r>
          </a:p>
          <a:p>
            <a:pPr marL="0" indent="0">
              <a:buNone/>
            </a:pPr>
            <a:r>
              <a:rPr lang="en-US" sz="1800" b="0" dirty="0">
                <a:solidFill>
                  <a:srgbClr val="002060"/>
                </a:solidFill>
              </a:rPr>
              <a:t>			Engineering Solutions Representative</a:t>
            </a:r>
          </a:p>
          <a:p>
            <a:pPr marL="0" indent="0">
              <a:buNone/>
            </a:pPr>
            <a:r>
              <a:rPr lang="en-US" sz="1800" b="0" i="1" dirty="0">
                <a:solidFill>
                  <a:srgbClr val="002060"/>
                </a:solidFill>
              </a:rPr>
              <a:t>			NACE, Level 2 Coating Inspector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060"/>
                </a:solidFill>
              </a:rPr>
              <a:t>								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060"/>
                </a:solidFill>
              </a:rPr>
              <a:t>					Surojit.B.Mukherjee@akzonobel.com</a:t>
            </a:r>
          </a:p>
          <a:p>
            <a:pPr marL="0" indent="0">
              <a:buNone/>
            </a:pPr>
            <a:r>
              <a:rPr lang="en-US" sz="1800" b="0" dirty="0">
                <a:solidFill>
                  <a:srgbClr val="002060"/>
                </a:solidFill>
              </a:rPr>
              <a:t>					Technical Specialist Manager</a:t>
            </a:r>
            <a:endParaRPr lang="en-US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800" i="1" dirty="0">
                <a:solidFill>
                  <a:srgbClr val="002060"/>
                </a:solidFill>
              </a:rPr>
              <a:t>					NACE, Level 2 Coating Inspector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Presenters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64E29D-A60B-4832-A648-3712E9FF043E}"/>
              </a:ext>
            </a:extLst>
          </p:cNvPr>
          <p:cNvGrpSpPr/>
          <p:nvPr/>
        </p:nvGrpSpPr>
        <p:grpSpPr>
          <a:xfrm>
            <a:off x="2534627" y="1504950"/>
            <a:ext cx="4074746" cy="262058"/>
            <a:chOff x="2465831" y="1408831"/>
            <a:chExt cx="4074746" cy="2620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929AA8-8A9C-4AE0-9807-62A0989AB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5831" y="1408831"/>
              <a:ext cx="1731263" cy="254425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5D3A9D3B-351B-43DF-B379-6C99D4F0F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3231" y="1411007"/>
              <a:ext cx="2017346" cy="259882"/>
            </a:xfrm>
            <a:prstGeom prst="rect">
              <a:avLst/>
            </a:prstGeom>
          </p:spPr>
        </p:pic>
      </p:grpSp>
      <p:pic>
        <p:nvPicPr>
          <p:cNvPr id="7" name="Picture 6" descr="A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69F2C3D0-A29E-4179-B95D-AA132E586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789" y="3033823"/>
            <a:ext cx="1191211" cy="1442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50EF99CA-2847-40C1-94E8-26AB61BD9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195624"/>
            <a:ext cx="1191211" cy="1442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7844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nothing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Stainless steel tank, non-corrosive cargo(s), or dedicated cargo(s)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bottom and up shell ~ 3 feet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Carbon steel crude tanks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rgbClr val="002060"/>
                </a:solidFill>
              </a:rPr>
              <a:t>Line bottom and up shell ~ 3 feet + roof &amp; rafters and down X feet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2060"/>
                </a:solidFill>
              </a:rPr>
              <a:t>No corrosion anticipated in middle and/or floating roof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bottom and full shell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Carbon steel bottoms + shell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Stainless steel roof &amp; rafters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entire tank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Carbon steel tanks with expected corrosive atmospheres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Proactive approach to future feedstock needs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Tank Lining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2" descr="Supporting Roof - an overview | ScienceDirect Topics">
            <a:extLst>
              <a:ext uri="{FF2B5EF4-FFF2-40B4-BE49-F238E27FC236}">
                <a16:creationId xmlns:a16="http://schemas.microsoft.com/office/drawing/2014/main" id="{3988F234-0E2E-49F9-A8CF-B17EE58D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r="3724"/>
          <a:stretch/>
        </p:blipFill>
        <p:spPr bwMode="auto">
          <a:xfrm>
            <a:off x="5481356" y="1398362"/>
            <a:ext cx="3436219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81447E-2842-4E88-B91C-147C0D6508DE}"/>
              </a:ext>
            </a:extLst>
          </p:cNvPr>
          <p:cNvCxnSpPr>
            <a:cxnSpLocks/>
          </p:cNvCxnSpPr>
          <p:nvPr/>
        </p:nvCxnSpPr>
        <p:spPr>
          <a:xfrm>
            <a:off x="5566128" y="4212723"/>
            <a:ext cx="32639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FC9727-DE8A-4377-8EFA-9283ED432F48}"/>
              </a:ext>
            </a:extLst>
          </p:cNvPr>
          <p:cNvCxnSpPr>
            <a:cxnSpLocks/>
          </p:cNvCxnSpPr>
          <p:nvPr/>
        </p:nvCxnSpPr>
        <p:spPr>
          <a:xfrm>
            <a:off x="5551785" y="3821229"/>
            <a:ext cx="0" cy="4011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87F021-FE3B-4091-8F54-B9DF106C5F29}"/>
              </a:ext>
            </a:extLst>
          </p:cNvPr>
          <p:cNvCxnSpPr>
            <a:cxnSpLocks/>
          </p:cNvCxnSpPr>
          <p:nvPr/>
        </p:nvCxnSpPr>
        <p:spPr>
          <a:xfrm>
            <a:off x="8842032" y="3821229"/>
            <a:ext cx="0" cy="4011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624403-7BED-4522-8ADD-04BE9EA6731C}"/>
              </a:ext>
            </a:extLst>
          </p:cNvPr>
          <p:cNvCxnSpPr>
            <a:cxnSpLocks/>
          </p:cNvCxnSpPr>
          <p:nvPr/>
        </p:nvCxnSpPr>
        <p:spPr>
          <a:xfrm flipV="1">
            <a:off x="5566128" y="1463042"/>
            <a:ext cx="1622348" cy="4957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2B2356-6454-42F5-9513-5C91D5F0E4A6}"/>
              </a:ext>
            </a:extLst>
          </p:cNvPr>
          <p:cNvCxnSpPr>
            <a:cxnSpLocks/>
          </p:cNvCxnSpPr>
          <p:nvPr/>
        </p:nvCxnSpPr>
        <p:spPr>
          <a:xfrm>
            <a:off x="7188476" y="1463041"/>
            <a:ext cx="1653556" cy="4957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DAD3F6-4C3D-40C0-885E-92820D5C0D6B}"/>
              </a:ext>
            </a:extLst>
          </p:cNvPr>
          <p:cNvCxnSpPr>
            <a:cxnSpLocks/>
          </p:cNvCxnSpPr>
          <p:nvPr/>
        </p:nvCxnSpPr>
        <p:spPr>
          <a:xfrm>
            <a:off x="5551785" y="1966697"/>
            <a:ext cx="0" cy="4011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302F59-AF9D-4B8F-B6C7-BBD63AC37BA3}"/>
              </a:ext>
            </a:extLst>
          </p:cNvPr>
          <p:cNvCxnSpPr>
            <a:cxnSpLocks/>
          </p:cNvCxnSpPr>
          <p:nvPr/>
        </p:nvCxnSpPr>
        <p:spPr>
          <a:xfrm>
            <a:off x="8842026" y="1966697"/>
            <a:ext cx="0" cy="4011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2CFEAE-4DB8-42AE-916A-A72C54926732}"/>
              </a:ext>
            </a:extLst>
          </p:cNvPr>
          <p:cNvCxnSpPr>
            <a:cxnSpLocks/>
          </p:cNvCxnSpPr>
          <p:nvPr/>
        </p:nvCxnSpPr>
        <p:spPr>
          <a:xfrm>
            <a:off x="5775158" y="2133634"/>
            <a:ext cx="28202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FA85D8-2120-45C5-8D53-AD2C3E2E9146}"/>
              </a:ext>
            </a:extLst>
          </p:cNvPr>
          <p:cNvCxnSpPr>
            <a:cxnSpLocks/>
          </p:cNvCxnSpPr>
          <p:nvPr/>
        </p:nvCxnSpPr>
        <p:spPr>
          <a:xfrm>
            <a:off x="5552907" y="1952324"/>
            <a:ext cx="270378" cy="2005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C2028A6-8B1A-4C7B-9028-A783AE61D3D9}"/>
              </a:ext>
            </a:extLst>
          </p:cNvPr>
          <p:cNvCxnSpPr>
            <a:cxnSpLocks/>
          </p:cNvCxnSpPr>
          <p:nvPr/>
        </p:nvCxnSpPr>
        <p:spPr>
          <a:xfrm>
            <a:off x="6078124" y="1814270"/>
            <a:ext cx="292567" cy="3386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573C52-EBA9-468A-9A6C-51AE8FB1BACC}"/>
              </a:ext>
            </a:extLst>
          </p:cNvPr>
          <p:cNvCxnSpPr>
            <a:cxnSpLocks/>
          </p:cNvCxnSpPr>
          <p:nvPr/>
        </p:nvCxnSpPr>
        <p:spPr>
          <a:xfrm>
            <a:off x="6643052" y="1639152"/>
            <a:ext cx="269617" cy="5137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1266A2-20FC-4A15-8480-197A00221A96}"/>
              </a:ext>
            </a:extLst>
          </p:cNvPr>
          <p:cNvCxnSpPr>
            <a:cxnSpLocks/>
          </p:cNvCxnSpPr>
          <p:nvPr/>
        </p:nvCxnSpPr>
        <p:spPr>
          <a:xfrm>
            <a:off x="7217226" y="1463040"/>
            <a:ext cx="273844" cy="6898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E1B474-531E-4E46-9F90-7E350A34FB16}"/>
              </a:ext>
            </a:extLst>
          </p:cNvPr>
          <p:cNvCxnSpPr>
            <a:cxnSpLocks/>
          </p:cNvCxnSpPr>
          <p:nvPr/>
        </p:nvCxnSpPr>
        <p:spPr>
          <a:xfrm>
            <a:off x="7797181" y="1646932"/>
            <a:ext cx="270219" cy="5059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CF5B2FF-7C9F-42A9-B330-41D57A5F0D3D}"/>
              </a:ext>
            </a:extLst>
          </p:cNvPr>
          <p:cNvCxnSpPr>
            <a:cxnSpLocks/>
          </p:cNvCxnSpPr>
          <p:nvPr/>
        </p:nvCxnSpPr>
        <p:spPr>
          <a:xfrm>
            <a:off x="8325141" y="1789205"/>
            <a:ext cx="287388" cy="354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089D3B0-4A6E-4A8C-9407-D160822242EC}"/>
              </a:ext>
            </a:extLst>
          </p:cNvPr>
          <p:cNvCxnSpPr>
            <a:cxnSpLocks/>
          </p:cNvCxnSpPr>
          <p:nvPr/>
        </p:nvCxnSpPr>
        <p:spPr>
          <a:xfrm flipH="1">
            <a:off x="8578109" y="1983577"/>
            <a:ext cx="263917" cy="1596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43A1882-6FA4-4129-807F-6F74F45A6B06}"/>
              </a:ext>
            </a:extLst>
          </p:cNvPr>
          <p:cNvCxnSpPr>
            <a:cxnSpLocks/>
          </p:cNvCxnSpPr>
          <p:nvPr/>
        </p:nvCxnSpPr>
        <p:spPr>
          <a:xfrm flipH="1">
            <a:off x="8068186" y="1810499"/>
            <a:ext cx="253569" cy="307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93D0C8-DAAC-483B-AC92-AE65055048D5}"/>
              </a:ext>
            </a:extLst>
          </p:cNvPr>
          <p:cNvCxnSpPr>
            <a:cxnSpLocks/>
          </p:cNvCxnSpPr>
          <p:nvPr/>
        </p:nvCxnSpPr>
        <p:spPr>
          <a:xfrm flipH="1">
            <a:off x="7488725" y="1653792"/>
            <a:ext cx="253570" cy="4798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A7A5C31-FCC5-481B-B213-A894D586441F}"/>
              </a:ext>
            </a:extLst>
          </p:cNvPr>
          <p:cNvCxnSpPr>
            <a:cxnSpLocks/>
          </p:cNvCxnSpPr>
          <p:nvPr/>
        </p:nvCxnSpPr>
        <p:spPr>
          <a:xfrm flipH="1">
            <a:off x="6912180" y="1456842"/>
            <a:ext cx="290671" cy="6767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364A975-F4F7-4AFD-981E-AD75CB3E9833}"/>
              </a:ext>
            </a:extLst>
          </p:cNvPr>
          <p:cNvCxnSpPr>
            <a:cxnSpLocks/>
          </p:cNvCxnSpPr>
          <p:nvPr/>
        </p:nvCxnSpPr>
        <p:spPr>
          <a:xfrm flipH="1">
            <a:off x="6352870" y="1639152"/>
            <a:ext cx="281379" cy="4793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C452788-60E5-4FE5-83CB-2A7E3C4D612F}"/>
              </a:ext>
            </a:extLst>
          </p:cNvPr>
          <p:cNvCxnSpPr>
            <a:cxnSpLocks/>
          </p:cNvCxnSpPr>
          <p:nvPr/>
        </p:nvCxnSpPr>
        <p:spPr>
          <a:xfrm flipH="1">
            <a:off x="5774037" y="1789205"/>
            <a:ext cx="301964" cy="344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92771A-A109-478E-B75C-FEB7B0BDDA7F}"/>
              </a:ext>
            </a:extLst>
          </p:cNvPr>
          <p:cNvCxnSpPr>
            <a:cxnSpLocks/>
          </p:cNvCxnSpPr>
          <p:nvPr/>
        </p:nvCxnSpPr>
        <p:spPr>
          <a:xfrm>
            <a:off x="7197976" y="1462206"/>
            <a:ext cx="125" cy="6714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5BBC068-8455-40F6-83E3-9620B0B96666}"/>
              </a:ext>
            </a:extLst>
          </p:cNvPr>
          <p:cNvCxnSpPr>
            <a:cxnSpLocks/>
          </p:cNvCxnSpPr>
          <p:nvPr/>
        </p:nvCxnSpPr>
        <p:spPr>
          <a:xfrm flipH="1">
            <a:off x="7485339" y="1543105"/>
            <a:ext cx="8819" cy="5753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92DFAC-077A-41A7-A8CF-C1ADBD438429}"/>
              </a:ext>
            </a:extLst>
          </p:cNvPr>
          <p:cNvCxnSpPr>
            <a:cxnSpLocks/>
          </p:cNvCxnSpPr>
          <p:nvPr/>
        </p:nvCxnSpPr>
        <p:spPr>
          <a:xfrm flipH="1">
            <a:off x="6905384" y="1555490"/>
            <a:ext cx="8819" cy="5753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068ADAE-F0AA-4F65-8090-06E3EC1990A5}"/>
              </a:ext>
            </a:extLst>
          </p:cNvPr>
          <p:cNvCxnSpPr>
            <a:cxnSpLocks/>
          </p:cNvCxnSpPr>
          <p:nvPr/>
        </p:nvCxnSpPr>
        <p:spPr>
          <a:xfrm flipH="1">
            <a:off x="7765621" y="1640289"/>
            <a:ext cx="4410" cy="490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EB581E6-ADC2-48D6-A9FB-C3AE9FA82E6C}"/>
              </a:ext>
            </a:extLst>
          </p:cNvPr>
          <p:cNvCxnSpPr>
            <a:cxnSpLocks/>
          </p:cNvCxnSpPr>
          <p:nvPr/>
        </p:nvCxnSpPr>
        <p:spPr>
          <a:xfrm flipH="1">
            <a:off x="6628432" y="1638460"/>
            <a:ext cx="4410" cy="490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61A6FAC-3D90-49BE-83EF-4D56719E0091}"/>
              </a:ext>
            </a:extLst>
          </p:cNvPr>
          <p:cNvCxnSpPr>
            <a:cxnSpLocks/>
          </p:cNvCxnSpPr>
          <p:nvPr/>
        </p:nvCxnSpPr>
        <p:spPr>
          <a:xfrm>
            <a:off x="8044129" y="1722890"/>
            <a:ext cx="0" cy="4011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2A9B31F-4F42-472D-B8AF-2997F4A09257}"/>
              </a:ext>
            </a:extLst>
          </p:cNvPr>
          <p:cNvCxnSpPr>
            <a:cxnSpLocks/>
          </p:cNvCxnSpPr>
          <p:nvPr/>
        </p:nvCxnSpPr>
        <p:spPr>
          <a:xfrm>
            <a:off x="6356871" y="1713264"/>
            <a:ext cx="0" cy="4011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BC1E6B1-3880-4B07-B6FB-146951D9E0AB}"/>
              </a:ext>
            </a:extLst>
          </p:cNvPr>
          <p:cNvCxnSpPr>
            <a:cxnSpLocks/>
          </p:cNvCxnSpPr>
          <p:nvPr/>
        </p:nvCxnSpPr>
        <p:spPr>
          <a:xfrm>
            <a:off x="6066509" y="1798289"/>
            <a:ext cx="0" cy="332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4989D35-ECB7-4EDF-BAC8-ACEC1CD56764}"/>
              </a:ext>
            </a:extLst>
          </p:cNvPr>
          <p:cNvCxnSpPr>
            <a:cxnSpLocks/>
          </p:cNvCxnSpPr>
          <p:nvPr/>
        </p:nvCxnSpPr>
        <p:spPr>
          <a:xfrm>
            <a:off x="8331380" y="1795057"/>
            <a:ext cx="0" cy="332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406A95-F400-439A-BBB1-3CFA64C4514A}"/>
              </a:ext>
            </a:extLst>
          </p:cNvPr>
          <p:cNvCxnSpPr>
            <a:cxnSpLocks/>
          </p:cNvCxnSpPr>
          <p:nvPr/>
        </p:nvCxnSpPr>
        <p:spPr>
          <a:xfrm>
            <a:off x="5784651" y="1885581"/>
            <a:ext cx="0" cy="257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E88C7E4-2284-43DD-9722-1F2D9B637D15}"/>
              </a:ext>
            </a:extLst>
          </p:cNvPr>
          <p:cNvCxnSpPr>
            <a:cxnSpLocks/>
          </p:cNvCxnSpPr>
          <p:nvPr/>
        </p:nvCxnSpPr>
        <p:spPr>
          <a:xfrm>
            <a:off x="8602904" y="1889232"/>
            <a:ext cx="0" cy="257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692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nothing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Stainless steel tank, non-corrosive cargo(s), or dedicated cargo(s)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bottom and up shell ~ 3 feet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Carbon steel crude tanks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bottom and up shell ~ 3 feet + roof &amp; rafters and down X feet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No corrosion anticipated in middle and/or floating roof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rgbClr val="002060"/>
                </a:solidFill>
              </a:rPr>
              <a:t>Line bottom and full shell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2060"/>
                </a:solidFill>
              </a:rPr>
              <a:t>Carbon steel bottoms + shell 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2060"/>
                </a:solidFill>
              </a:rPr>
              <a:t>Stainless steel roof &amp; rafters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entire tank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Carbon steel tanks with expected corrosive atmospheres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Proactive approach to future feedstock needs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Tank Lining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2" descr="Supporting Roof - an overview | ScienceDirect Topics">
            <a:extLst>
              <a:ext uri="{FF2B5EF4-FFF2-40B4-BE49-F238E27FC236}">
                <a16:creationId xmlns:a16="http://schemas.microsoft.com/office/drawing/2014/main" id="{D7E9ABAE-D546-449D-BA75-7C67145AF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r="3724"/>
          <a:stretch/>
        </p:blipFill>
        <p:spPr bwMode="auto">
          <a:xfrm>
            <a:off x="5481356" y="1398362"/>
            <a:ext cx="343621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689D3E-02F6-4D59-A01F-1C18DC39520E}"/>
              </a:ext>
            </a:extLst>
          </p:cNvPr>
          <p:cNvCxnSpPr>
            <a:cxnSpLocks/>
          </p:cNvCxnSpPr>
          <p:nvPr/>
        </p:nvCxnSpPr>
        <p:spPr>
          <a:xfrm>
            <a:off x="5566128" y="4212723"/>
            <a:ext cx="32639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D66A1F-2D67-4ACD-BF6C-38E59612A55A}"/>
              </a:ext>
            </a:extLst>
          </p:cNvPr>
          <p:cNvCxnSpPr>
            <a:cxnSpLocks/>
          </p:cNvCxnSpPr>
          <p:nvPr/>
        </p:nvCxnSpPr>
        <p:spPr>
          <a:xfrm>
            <a:off x="5551785" y="1952324"/>
            <a:ext cx="0" cy="2270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AE4F5F-2070-4F95-B1F8-36ABB2A5ECEC}"/>
              </a:ext>
            </a:extLst>
          </p:cNvPr>
          <p:cNvCxnSpPr>
            <a:cxnSpLocks/>
          </p:cNvCxnSpPr>
          <p:nvPr/>
        </p:nvCxnSpPr>
        <p:spPr>
          <a:xfrm>
            <a:off x="8842025" y="1950721"/>
            <a:ext cx="0" cy="2270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703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nothing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Stainless steel tank, non-corrosive cargo(s), or dedicated cargo(s)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bottom and up shell ~ 3 feet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Carbon steel crude tanks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bottom and up shell ~ 3 feet + roof &amp; rafters and down X feet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No corrosion anticipated in middle and/or floating roof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Line bottom and full shell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Carbon steel bottoms + shell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Stainless steel roof &amp; rafters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solidFill>
                  <a:srgbClr val="002060"/>
                </a:solidFill>
              </a:rPr>
              <a:t>Line entire tank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2060"/>
                </a:solidFill>
              </a:rPr>
              <a:t>Carbon steel tanks with expected corrosive atmospheres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2060"/>
                </a:solidFill>
              </a:rPr>
              <a:t>Proactive approach to future feedstock needs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Tank Lining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2" descr="Supporting Roof - an overview | ScienceDirect Topics">
            <a:extLst>
              <a:ext uri="{FF2B5EF4-FFF2-40B4-BE49-F238E27FC236}">
                <a16:creationId xmlns:a16="http://schemas.microsoft.com/office/drawing/2014/main" id="{AAFAA195-AF52-4BE2-AD84-CE7BD4220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r="3724"/>
          <a:stretch/>
        </p:blipFill>
        <p:spPr bwMode="auto">
          <a:xfrm>
            <a:off x="5481356" y="1398362"/>
            <a:ext cx="3436219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12E533-8347-40D6-9891-1AA8E5968330}"/>
              </a:ext>
            </a:extLst>
          </p:cNvPr>
          <p:cNvCxnSpPr>
            <a:cxnSpLocks/>
          </p:cNvCxnSpPr>
          <p:nvPr/>
        </p:nvCxnSpPr>
        <p:spPr>
          <a:xfrm>
            <a:off x="5566128" y="4212723"/>
            <a:ext cx="32639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737FED-AFA4-49E8-A684-4C607DC4940D}"/>
              </a:ext>
            </a:extLst>
          </p:cNvPr>
          <p:cNvCxnSpPr>
            <a:cxnSpLocks/>
          </p:cNvCxnSpPr>
          <p:nvPr/>
        </p:nvCxnSpPr>
        <p:spPr>
          <a:xfrm>
            <a:off x="5551785" y="1952324"/>
            <a:ext cx="0" cy="2270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3A91F2-0BB5-4275-8809-9291487B758A}"/>
              </a:ext>
            </a:extLst>
          </p:cNvPr>
          <p:cNvCxnSpPr>
            <a:cxnSpLocks/>
          </p:cNvCxnSpPr>
          <p:nvPr/>
        </p:nvCxnSpPr>
        <p:spPr>
          <a:xfrm flipV="1">
            <a:off x="5566128" y="1463042"/>
            <a:ext cx="1622348" cy="4957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4ED541-03E1-4DE1-BC4E-0E9ECA5AD0C8}"/>
              </a:ext>
            </a:extLst>
          </p:cNvPr>
          <p:cNvCxnSpPr>
            <a:cxnSpLocks/>
          </p:cNvCxnSpPr>
          <p:nvPr/>
        </p:nvCxnSpPr>
        <p:spPr>
          <a:xfrm>
            <a:off x="7188476" y="1463041"/>
            <a:ext cx="1653556" cy="4957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5D4AD9-9EAC-49BC-9B08-0E4369540153}"/>
              </a:ext>
            </a:extLst>
          </p:cNvPr>
          <p:cNvCxnSpPr>
            <a:cxnSpLocks/>
          </p:cNvCxnSpPr>
          <p:nvPr/>
        </p:nvCxnSpPr>
        <p:spPr>
          <a:xfrm>
            <a:off x="5775158" y="2133634"/>
            <a:ext cx="28202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A362D7-DDA1-4F57-9904-EC2F222BE75D}"/>
              </a:ext>
            </a:extLst>
          </p:cNvPr>
          <p:cNvCxnSpPr>
            <a:cxnSpLocks/>
          </p:cNvCxnSpPr>
          <p:nvPr/>
        </p:nvCxnSpPr>
        <p:spPr>
          <a:xfrm>
            <a:off x="5552907" y="1952324"/>
            <a:ext cx="270378" cy="2005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61BDAA-7015-49E5-868B-394A2FEE0D26}"/>
              </a:ext>
            </a:extLst>
          </p:cNvPr>
          <p:cNvCxnSpPr>
            <a:cxnSpLocks/>
          </p:cNvCxnSpPr>
          <p:nvPr/>
        </p:nvCxnSpPr>
        <p:spPr>
          <a:xfrm>
            <a:off x="6078124" y="1814270"/>
            <a:ext cx="292567" cy="3386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A9F284-8166-44C4-A334-85B6D1918EBD}"/>
              </a:ext>
            </a:extLst>
          </p:cNvPr>
          <p:cNvCxnSpPr>
            <a:cxnSpLocks/>
          </p:cNvCxnSpPr>
          <p:nvPr/>
        </p:nvCxnSpPr>
        <p:spPr>
          <a:xfrm>
            <a:off x="6643052" y="1639152"/>
            <a:ext cx="269617" cy="5137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9B7577-0B14-45F7-A003-EAC00E7DC52E}"/>
              </a:ext>
            </a:extLst>
          </p:cNvPr>
          <p:cNvCxnSpPr>
            <a:cxnSpLocks/>
          </p:cNvCxnSpPr>
          <p:nvPr/>
        </p:nvCxnSpPr>
        <p:spPr>
          <a:xfrm>
            <a:off x="7217226" y="1463040"/>
            <a:ext cx="273844" cy="6898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CA2EF2-DB6F-447C-9154-2A790E0F5489}"/>
              </a:ext>
            </a:extLst>
          </p:cNvPr>
          <p:cNvCxnSpPr>
            <a:cxnSpLocks/>
          </p:cNvCxnSpPr>
          <p:nvPr/>
        </p:nvCxnSpPr>
        <p:spPr>
          <a:xfrm>
            <a:off x="7797181" y="1646932"/>
            <a:ext cx="270219" cy="5059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807FAD-1B4D-4F9B-B029-14F5175246FF}"/>
              </a:ext>
            </a:extLst>
          </p:cNvPr>
          <p:cNvCxnSpPr>
            <a:cxnSpLocks/>
          </p:cNvCxnSpPr>
          <p:nvPr/>
        </p:nvCxnSpPr>
        <p:spPr>
          <a:xfrm>
            <a:off x="8325141" y="1789205"/>
            <a:ext cx="287388" cy="354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9859F1-58B0-49B0-AB4B-78AE18400512}"/>
              </a:ext>
            </a:extLst>
          </p:cNvPr>
          <p:cNvCxnSpPr>
            <a:cxnSpLocks/>
          </p:cNvCxnSpPr>
          <p:nvPr/>
        </p:nvCxnSpPr>
        <p:spPr>
          <a:xfrm flipH="1">
            <a:off x="8578109" y="1983577"/>
            <a:ext cx="263917" cy="1596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2CCE6A-6D92-4186-AE7D-D8A94B28A7C8}"/>
              </a:ext>
            </a:extLst>
          </p:cNvPr>
          <p:cNvCxnSpPr>
            <a:cxnSpLocks/>
          </p:cNvCxnSpPr>
          <p:nvPr/>
        </p:nvCxnSpPr>
        <p:spPr>
          <a:xfrm flipH="1">
            <a:off x="8068186" y="1810499"/>
            <a:ext cx="253569" cy="307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CECB5B-33C4-4E6D-999F-8E389F951983}"/>
              </a:ext>
            </a:extLst>
          </p:cNvPr>
          <p:cNvCxnSpPr>
            <a:cxnSpLocks/>
          </p:cNvCxnSpPr>
          <p:nvPr/>
        </p:nvCxnSpPr>
        <p:spPr>
          <a:xfrm flipH="1">
            <a:off x="7488725" y="1653792"/>
            <a:ext cx="253570" cy="4798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28A071-E6D7-45D8-8720-180C2C16AED4}"/>
              </a:ext>
            </a:extLst>
          </p:cNvPr>
          <p:cNvCxnSpPr>
            <a:cxnSpLocks/>
          </p:cNvCxnSpPr>
          <p:nvPr/>
        </p:nvCxnSpPr>
        <p:spPr>
          <a:xfrm flipH="1">
            <a:off x="6912180" y="1456842"/>
            <a:ext cx="290671" cy="6767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A814B2-A036-4900-9277-48D833DCA79C}"/>
              </a:ext>
            </a:extLst>
          </p:cNvPr>
          <p:cNvCxnSpPr>
            <a:cxnSpLocks/>
          </p:cNvCxnSpPr>
          <p:nvPr/>
        </p:nvCxnSpPr>
        <p:spPr>
          <a:xfrm flipH="1">
            <a:off x="6352870" y="1639152"/>
            <a:ext cx="281379" cy="4793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5F1C5F-34CA-4456-BE87-712A8BCD8837}"/>
              </a:ext>
            </a:extLst>
          </p:cNvPr>
          <p:cNvCxnSpPr>
            <a:cxnSpLocks/>
          </p:cNvCxnSpPr>
          <p:nvPr/>
        </p:nvCxnSpPr>
        <p:spPr>
          <a:xfrm flipH="1">
            <a:off x="5774037" y="1789205"/>
            <a:ext cx="301964" cy="344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6916AC3-DD46-40A0-AC03-791E75BEC729}"/>
              </a:ext>
            </a:extLst>
          </p:cNvPr>
          <p:cNvCxnSpPr>
            <a:cxnSpLocks/>
          </p:cNvCxnSpPr>
          <p:nvPr/>
        </p:nvCxnSpPr>
        <p:spPr>
          <a:xfrm>
            <a:off x="7197976" y="1462206"/>
            <a:ext cx="125" cy="6714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E92AFF-DA29-4988-8D5D-3F88955D65F3}"/>
              </a:ext>
            </a:extLst>
          </p:cNvPr>
          <p:cNvCxnSpPr>
            <a:cxnSpLocks/>
          </p:cNvCxnSpPr>
          <p:nvPr/>
        </p:nvCxnSpPr>
        <p:spPr>
          <a:xfrm flipH="1">
            <a:off x="7485339" y="1543105"/>
            <a:ext cx="8819" cy="5753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6CC2A0-4ED8-425D-A224-B7BAD438F0B3}"/>
              </a:ext>
            </a:extLst>
          </p:cNvPr>
          <p:cNvCxnSpPr>
            <a:cxnSpLocks/>
          </p:cNvCxnSpPr>
          <p:nvPr/>
        </p:nvCxnSpPr>
        <p:spPr>
          <a:xfrm flipH="1">
            <a:off x="6905384" y="1555490"/>
            <a:ext cx="8819" cy="5753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9DE548-3E09-422A-8683-AA29E8342CEA}"/>
              </a:ext>
            </a:extLst>
          </p:cNvPr>
          <p:cNvCxnSpPr>
            <a:cxnSpLocks/>
          </p:cNvCxnSpPr>
          <p:nvPr/>
        </p:nvCxnSpPr>
        <p:spPr>
          <a:xfrm flipH="1">
            <a:off x="7765621" y="1640289"/>
            <a:ext cx="4410" cy="490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4433A01-991D-4479-BAD8-D7F309CD0917}"/>
              </a:ext>
            </a:extLst>
          </p:cNvPr>
          <p:cNvCxnSpPr>
            <a:cxnSpLocks/>
          </p:cNvCxnSpPr>
          <p:nvPr/>
        </p:nvCxnSpPr>
        <p:spPr>
          <a:xfrm flipH="1">
            <a:off x="6628432" y="1638460"/>
            <a:ext cx="4410" cy="490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0FBB34-A6E3-4583-94BE-3513E737B207}"/>
              </a:ext>
            </a:extLst>
          </p:cNvPr>
          <p:cNvCxnSpPr>
            <a:cxnSpLocks/>
          </p:cNvCxnSpPr>
          <p:nvPr/>
        </p:nvCxnSpPr>
        <p:spPr>
          <a:xfrm>
            <a:off x="8044129" y="1722890"/>
            <a:ext cx="0" cy="4011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4662C7-E852-44B0-8A9E-0646EB4A5E15}"/>
              </a:ext>
            </a:extLst>
          </p:cNvPr>
          <p:cNvCxnSpPr>
            <a:cxnSpLocks/>
          </p:cNvCxnSpPr>
          <p:nvPr/>
        </p:nvCxnSpPr>
        <p:spPr>
          <a:xfrm>
            <a:off x="6356871" y="1713264"/>
            <a:ext cx="0" cy="4011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5AC0F5-9804-44E8-864F-6D4BDD66A07C}"/>
              </a:ext>
            </a:extLst>
          </p:cNvPr>
          <p:cNvCxnSpPr>
            <a:cxnSpLocks/>
          </p:cNvCxnSpPr>
          <p:nvPr/>
        </p:nvCxnSpPr>
        <p:spPr>
          <a:xfrm>
            <a:off x="6066509" y="1798289"/>
            <a:ext cx="0" cy="332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02F288F-E4AE-46CB-A503-AC7F7933360D}"/>
              </a:ext>
            </a:extLst>
          </p:cNvPr>
          <p:cNvCxnSpPr>
            <a:cxnSpLocks/>
          </p:cNvCxnSpPr>
          <p:nvPr/>
        </p:nvCxnSpPr>
        <p:spPr>
          <a:xfrm>
            <a:off x="8331380" y="1795057"/>
            <a:ext cx="0" cy="332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E085C75-DE1C-4745-A45E-BDE61671A84B}"/>
              </a:ext>
            </a:extLst>
          </p:cNvPr>
          <p:cNvCxnSpPr>
            <a:cxnSpLocks/>
          </p:cNvCxnSpPr>
          <p:nvPr/>
        </p:nvCxnSpPr>
        <p:spPr>
          <a:xfrm>
            <a:off x="5784651" y="1885581"/>
            <a:ext cx="0" cy="257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FF3AC5E-C2A5-4742-9F7B-D9667259EBB9}"/>
              </a:ext>
            </a:extLst>
          </p:cNvPr>
          <p:cNvCxnSpPr>
            <a:cxnSpLocks/>
          </p:cNvCxnSpPr>
          <p:nvPr/>
        </p:nvCxnSpPr>
        <p:spPr>
          <a:xfrm>
            <a:off x="8602904" y="1889232"/>
            <a:ext cx="0" cy="257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7EFE4F9-2B61-4EAC-BDFA-58D01A3B95E0}"/>
              </a:ext>
            </a:extLst>
          </p:cNvPr>
          <p:cNvCxnSpPr>
            <a:cxnSpLocks/>
          </p:cNvCxnSpPr>
          <p:nvPr/>
        </p:nvCxnSpPr>
        <p:spPr>
          <a:xfrm>
            <a:off x="8842025" y="1950721"/>
            <a:ext cx="0" cy="2270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71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blue, arm, work-clothing&#10;&#10;Description automatically generated">
            <a:extLst>
              <a:ext uri="{FF2B5EF4-FFF2-40B4-BE49-F238E27FC236}">
                <a16:creationId xmlns:a16="http://schemas.microsoft.com/office/drawing/2014/main" id="{2C938281-FECC-4272-B8A3-882DB08579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1047750"/>
            <a:ext cx="9143998" cy="35814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348615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2060"/>
                </a:solidFill>
              </a:rPr>
              <a:t>First Renewable Diesel Project (2017)</a:t>
            </a:r>
          </a:p>
          <a:p>
            <a:pPr marL="465750" lvl="1" indent="-285750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2060"/>
                </a:solidFill>
              </a:rPr>
              <a:t>Fatty acid (tallow) tank</a:t>
            </a:r>
          </a:p>
          <a:p>
            <a:pPr marL="465750" lvl="1" indent="-285750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2060"/>
                </a:solidFill>
              </a:rPr>
              <a:t>Issues were noticed with the tank metallurgy and lining after only 6-months in service</a:t>
            </a:r>
          </a:p>
          <a:p>
            <a:pPr marL="465750" lvl="1" indent="-285750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2060"/>
                </a:solidFill>
              </a:rPr>
              <a:t>Lining was applied on floor and up the wall 8 feet</a:t>
            </a:r>
          </a:p>
          <a:p>
            <a:pPr marL="465750" lvl="1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2060"/>
                </a:solidFill>
              </a:rPr>
              <a:t>Suspected challenges with lining installation (and possibly surface preparation), but not confirmed</a:t>
            </a:r>
          </a:p>
          <a:p>
            <a:pPr marL="465750" lvl="1" indent="-285750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2060"/>
                </a:solidFill>
              </a:rPr>
              <a:t>Corrosion of shell and vapor phase (mainly) was key reason for tank coming out of service</a:t>
            </a:r>
          </a:p>
          <a:p>
            <a:pPr marL="465750" lvl="1" indent="-285750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2060"/>
                </a:solidFill>
              </a:rPr>
              <a:t>New shell courses and entire top of tank replaced</a:t>
            </a:r>
          </a:p>
          <a:p>
            <a:pPr marL="465750" lvl="1" indent="-285750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2060"/>
                </a:solidFill>
              </a:rPr>
              <a:t>Entire tank was relined with different lining that was more user-friendly (2-component)</a:t>
            </a:r>
          </a:p>
          <a:p>
            <a:pPr marL="465750" lvl="1" indent="-285750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2060"/>
                </a:solidFill>
              </a:rPr>
              <a:t>Opened for inspection in 2021 and looked like day it was re-installed</a:t>
            </a:r>
          </a:p>
          <a:p>
            <a:pPr marL="465750" lvl="1" indent="-285750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2060"/>
                </a:solidFill>
              </a:rPr>
              <a:t>Owner currently uses this tried-and-trusted system for all fatty acid (tallow) tanks</a:t>
            </a:r>
          </a:p>
          <a:p>
            <a:pPr marL="465750" lvl="1" indent="-285750">
              <a:buFont typeface="Wingdings" panose="05000000000000000000" pitchFamily="2" charset="2"/>
              <a:buChar char="v"/>
            </a:pPr>
            <a:endParaRPr lang="en-US" sz="1700" dirty="0">
              <a:solidFill>
                <a:srgbClr val="002060"/>
              </a:solidFill>
            </a:endParaRPr>
          </a:p>
          <a:p>
            <a:pPr marL="122850"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02060"/>
                </a:solidFill>
              </a:rPr>
              <a:t>Latest Sustainable Aviation Fuel Discussion (June 2022)</a:t>
            </a:r>
          </a:p>
          <a:p>
            <a:pPr marL="461963" lvl="1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2060"/>
                </a:solidFill>
              </a:rPr>
              <a:t>Recent information indicates processing temperatures could be higher to reduce usage of costly catalyst</a:t>
            </a:r>
          </a:p>
          <a:p>
            <a:pPr marL="461963" lvl="1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2060"/>
                </a:solidFill>
              </a:rPr>
              <a:t>Likely will impact the current metallurgy and/or linings used in the industry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Lessons Learned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2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Lessons Learned 2017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053" name="4244324C-A5B6-494E-BC0F-2B4DBB31F8AF" descr="IMG_0332.jpg">
            <a:extLst>
              <a:ext uri="{FF2B5EF4-FFF2-40B4-BE49-F238E27FC236}">
                <a16:creationId xmlns:a16="http://schemas.microsoft.com/office/drawing/2014/main" id="{003CBBAD-66DB-43EA-989D-F90393D84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04950"/>
            <a:ext cx="3357563" cy="251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B32D8BF1-2E8E-429F-A2FA-8DD7CE416D7A" descr="IMG_0320.jpg">
            <a:extLst>
              <a:ext uri="{FF2B5EF4-FFF2-40B4-BE49-F238E27FC236}">
                <a16:creationId xmlns:a16="http://schemas.microsoft.com/office/drawing/2014/main" id="{5D99975C-FF2D-4F81-B24A-E2D9F9A9D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7881"/>
            <a:ext cx="2971800" cy="293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7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Lessons Learned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050" name="Picture 3">
            <a:extLst>
              <a:ext uri="{FF2B5EF4-FFF2-40B4-BE49-F238E27FC236}">
                <a16:creationId xmlns:a16="http://schemas.microsoft.com/office/drawing/2014/main" id="{1671A22C-0B61-45C0-8717-0BA5FCBA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1352550"/>
            <a:ext cx="2119745" cy="282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>
            <a:extLst>
              <a:ext uri="{FF2B5EF4-FFF2-40B4-BE49-F238E27FC236}">
                <a16:creationId xmlns:a16="http://schemas.microsoft.com/office/drawing/2014/main" id="{6EE9B628-63C9-4663-A645-742B5A987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45" y="1352550"/>
            <a:ext cx="2119745" cy="282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5C2B4B3D-785D-4AA7-9EE1-D8292D6AD583" descr="IMG_0348.jpg">
            <a:extLst>
              <a:ext uri="{FF2B5EF4-FFF2-40B4-BE49-F238E27FC236}">
                <a16:creationId xmlns:a16="http://schemas.microsoft.com/office/drawing/2014/main" id="{193F6222-78C1-4705-BD32-CF144D9EA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52550"/>
            <a:ext cx="3338945" cy="282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51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Key Takeaways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Content Placeholder 22">
            <a:extLst>
              <a:ext uri="{FF2B5EF4-FFF2-40B4-BE49-F238E27FC236}">
                <a16:creationId xmlns:a16="http://schemas.microsoft.com/office/drawing/2014/main" id="{99410B90-B66E-418F-B23F-A003EA32B13B}"/>
              </a:ext>
            </a:extLst>
          </p:cNvPr>
          <p:cNvSpPr txBox="1">
            <a:spLocks/>
          </p:cNvSpPr>
          <p:nvPr/>
        </p:nvSpPr>
        <p:spPr>
          <a:xfrm>
            <a:off x="352425" y="1661810"/>
            <a:ext cx="1998000" cy="284031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rgbClr val="002060"/>
                </a:solidFill>
              </a:rPr>
              <a:t>Raw Feed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002060"/>
                </a:solidFill>
              </a:rPr>
              <a:t>Potentially very aggressive cargo, combined with elevated temperatures</a:t>
            </a:r>
          </a:p>
        </p:txBody>
      </p:sp>
      <p:sp>
        <p:nvSpPr>
          <p:cNvPr id="6" name="Content Placeholder 23">
            <a:extLst>
              <a:ext uri="{FF2B5EF4-FFF2-40B4-BE49-F238E27FC236}">
                <a16:creationId xmlns:a16="http://schemas.microsoft.com/office/drawing/2014/main" id="{DB600AE6-7EE8-4B90-85CC-FD7AD9918B9D}"/>
              </a:ext>
            </a:extLst>
          </p:cNvPr>
          <p:cNvSpPr txBox="1">
            <a:spLocks/>
          </p:cNvSpPr>
          <p:nvPr/>
        </p:nvSpPr>
        <p:spPr>
          <a:xfrm>
            <a:off x="2499475" y="1661810"/>
            <a:ext cx="1998000" cy="28403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rgbClr val="002060"/>
                </a:solidFill>
              </a:rPr>
              <a:t>Clean Feed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002060"/>
                </a:solidFill>
              </a:rPr>
              <a:t>Less aggressive cargo, if raw feed is cleaned well to maintain purity</a:t>
            </a:r>
          </a:p>
        </p:txBody>
      </p:sp>
      <p:sp>
        <p:nvSpPr>
          <p:cNvPr id="7" name="Content Placeholder 24">
            <a:extLst>
              <a:ext uri="{FF2B5EF4-FFF2-40B4-BE49-F238E27FC236}">
                <a16:creationId xmlns:a16="http://schemas.microsoft.com/office/drawing/2014/main" id="{11C5BADA-BA75-4E40-AF40-53A2BF414671}"/>
              </a:ext>
            </a:extLst>
          </p:cNvPr>
          <p:cNvSpPr txBox="1">
            <a:spLocks/>
          </p:cNvSpPr>
          <p:nvPr/>
        </p:nvSpPr>
        <p:spPr>
          <a:xfrm>
            <a:off x="4646525" y="1661174"/>
            <a:ext cx="1998000" cy="284094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rgbClr val="002060"/>
                </a:solidFill>
              </a:rPr>
              <a:t>Auxiliary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002060"/>
                </a:solidFill>
              </a:rPr>
              <a:t>Slops, treatment, chemicals, process water, etc.</a:t>
            </a:r>
          </a:p>
        </p:txBody>
      </p:sp>
      <p:sp>
        <p:nvSpPr>
          <p:cNvPr id="8" name="Content Placeholder 25">
            <a:extLst>
              <a:ext uri="{FF2B5EF4-FFF2-40B4-BE49-F238E27FC236}">
                <a16:creationId xmlns:a16="http://schemas.microsoft.com/office/drawing/2014/main" id="{CDAAED5F-5AE6-42ED-8BA0-B8333889BDA0}"/>
              </a:ext>
            </a:extLst>
          </p:cNvPr>
          <p:cNvSpPr txBox="1">
            <a:spLocks/>
          </p:cNvSpPr>
          <p:nvPr/>
        </p:nvSpPr>
        <p:spPr>
          <a:xfrm>
            <a:off x="6793575" y="1661174"/>
            <a:ext cx="1998000" cy="284094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rgbClr val="002060"/>
                </a:solidFill>
              </a:rPr>
              <a:t>Finished Product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002060"/>
                </a:solidFill>
              </a:rPr>
              <a:t>Properties similar to crude-based diesel / jet fuels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CD66DEC1-B071-4CE6-A786-14F9A1DB3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32" y="2963159"/>
            <a:ext cx="1442031" cy="819074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4903357-EAB8-49EB-A010-93257EF2D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9" y="2948984"/>
            <a:ext cx="1445070" cy="820800"/>
          </a:xfrm>
          <a:prstGeom prst="rect">
            <a:avLst/>
          </a:prstGeom>
        </p:spPr>
      </p:pic>
      <p:pic>
        <p:nvPicPr>
          <p:cNvPr id="11" name="Picture 10" descr="Shape, square&#10;&#10;Description automatically generated">
            <a:extLst>
              <a:ext uri="{FF2B5EF4-FFF2-40B4-BE49-F238E27FC236}">
                <a16:creationId xmlns:a16="http://schemas.microsoft.com/office/drawing/2014/main" id="{982AED81-6D07-4415-B5EE-9F4955FA0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199" y="2961433"/>
            <a:ext cx="1445071" cy="820800"/>
          </a:xfrm>
          <a:prstGeom prst="rect">
            <a:avLst/>
          </a:prstGeom>
        </p:spPr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8B750112-CAC3-4816-A77F-10B8A0D8F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14" y="2963719"/>
            <a:ext cx="1445070" cy="82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72F6EA-31BA-4B70-86EA-757B62552860}"/>
              </a:ext>
            </a:extLst>
          </p:cNvPr>
          <p:cNvSpPr txBox="1"/>
          <p:nvPr/>
        </p:nvSpPr>
        <p:spPr>
          <a:xfrm>
            <a:off x="378383" y="1123950"/>
            <a:ext cx="8406842" cy="28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 needs to be broken down into categories, with each requiring their own Lining considerations: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A75548F-EA0D-47E1-98CD-970440DCAE83}"/>
              </a:ext>
            </a:extLst>
          </p:cNvPr>
          <p:cNvSpPr/>
          <p:nvPr/>
        </p:nvSpPr>
        <p:spPr>
          <a:xfrm>
            <a:off x="137816" y="3301999"/>
            <a:ext cx="543785" cy="193963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l"/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67BC2C8-1217-4440-8F71-19B62CD1B0BF}"/>
              </a:ext>
            </a:extLst>
          </p:cNvPr>
          <p:cNvSpPr/>
          <p:nvPr/>
        </p:nvSpPr>
        <p:spPr>
          <a:xfrm>
            <a:off x="2298050" y="3297187"/>
            <a:ext cx="543785" cy="193963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l"/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0A9E3DA-305B-4253-8301-962177E1441D}"/>
              </a:ext>
            </a:extLst>
          </p:cNvPr>
          <p:cNvSpPr/>
          <p:nvPr/>
        </p:nvSpPr>
        <p:spPr>
          <a:xfrm>
            <a:off x="4455165" y="3297187"/>
            <a:ext cx="543785" cy="193963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l"/>
            <a:endParaRPr lang="en-US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9A89C6A-B67B-4301-8172-808A825F15F5}"/>
              </a:ext>
            </a:extLst>
          </p:cNvPr>
          <p:cNvSpPr/>
          <p:nvPr/>
        </p:nvSpPr>
        <p:spPr>
          <a:xfrm>
            <a:off x="6611360" y="3297187"/>
            <a:ext cx="543785" cy="193963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l"/>
            <a:endParaRPr lang="en-US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E25F1F5-51A5-4788-8A44-483DD5233B40}"/>
              </a:ext>
            </a:extLst>
          </p:cNvPr>
          <p:cNvSpPr/>
          <p:nvPr/>
        </p:nvSpPr>
        <p:spPr>
          <a:xfrm>
            <a:off x="8768609" y="3315271"/>
            <a:ext cx="344031" cy="175879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l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B8BF5-C66B-45E1-BEB8-87500AEC63C1}"/>
              </a:ext>
            </a:extLst>
          </p:cNvPr>
          <p:cNvSpPr txBox="1"/>
          <p:nvPr/>
        </p:nvSpPr>
        <p:spPr>
          <a:xfrm>
            <a:off x="896209" y="3242439"/>
            <a:ext cx="764309" cy="3215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Raw Feed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FDC72D-42ED-460B-8F41-1124EB7AD799}"/>
              </a:ext>
            </a:extLst>
          </p:cNvPr>
          <p:cNvSpPr txBox="1"/>
          <p:nvPr/>
        </p:nvSpPr>
        <p:spPr>
          <a:xfrm>
            <a:off x="3116320" y="3242439"/>
            <a:ext cx="764309" cy="3215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Clean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A7A7D0-BAA5-4B3F-9F2D-36623415AE93}"/>
              </a:ext>
            </a:extLst>
          </p:cNvPr>
          <p:cNvSpPr txBox="1"/>
          <p:nvPr/>
        </p:nvSpPr>
        <p:spPr>
          <a:xfrm>
            <a:off x="5317956" y="3233397"/>
            <a:ext cx="764309" cy="3215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Auxiliary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37F481-AAF4-4261-A991-3FA723CA8610}"/>
              </a:ext>
            </a:extLst>
          </p:cNvPr>
          <p:cNvSpPr txBox="1"/>
          <p:nvPr/>
        </p:nvSpPr>
        <p:spPr>
          <a:xfrm>
            <a:off x="7510026" y="3242439"/>
            <a:ext cx="764309" cy="3215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Finished Product</a:t>
            </a:r>
          </a:p>
        </p:txBody>
      </p:sp>
    </p:spTree>
    <p:extLst>
      <p:ext uri="{BB962C8B-B14F-4D97-AF65-F5344CB8AC3E}">
        <p14:creationId xmlns:p14="http://schemas.microsoft.com/office/powerpoint/2010/main" val="237387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factory, bench&#10;&#10;Description automatically generated">
            <a:extLst>
              <a:ext uri="{FF2B5EF4-FFF2-40B4-BE49-F238E27FC236}">
                <a16:creationId xmlns:a16="http://schemas.microsoft.com/office/drawing/2014/main" id="{0EBABAAB-3AAF-46D5-A23D-CB19252F12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1047750"/>
            <a:ext cx="9143999" cy="35814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“Feedstocks are </a:t>
            </a:r>
            <a:r>
              <a:rPr lang="en-US" sz="2200" b="1" i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dynamic</a:t>
            </a:r>
            <a:r>
              <a:rPr lang="en-US" sz="2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even in storage”</a:t>
            </a:r>
          </a:p>
          <a:p>
            <a:endParaRPr lang="en-US" sz="22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b="1" i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Gremlins</a:t>
            </a:r>
            <a:r>
              <a:rPr lang="en-US" sz="2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exist in these feedstocks”</a:t>
            </a:r>
          </a:p>
          <a:p>
            <a:endParaRPr lang="en-US" sz="22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“Heat, water, and oxygen will drive </a:t>
            </a:r>
            <a:r>
              <a:rPr lang="en-US" sz="2200" b="1" i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rancidity</a:t>
            </a:r>
            <a:r>
              <a:rPr lang="en-US" sz="2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</a:p>
          <a:p>
            <a:endParaRPr lang="en-US" sz="22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b="1" i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Significant corrosion</a:t>
            </a:r>
            <a:r>
              <a:rPr lang="en-US" sz="2200" i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exists in the vapor phase”</a:t>
            </a:r>
          </a:p>
          <a:p>
            <a:endParaRPr lang="en-US" sz="22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“Material selection is </a:t>
            </a:r>
            <a:r>
              <a:rPr lang="en-US" sz="2200" b="1" i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critical</a:t>
            </a:r>
            <a:r>
              <a:rPr lang="en-US" sz="2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due to high corrosion mechanisms”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Industry Quotes…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54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ky, outdoor, building, water tower&#10;&#10;Description automatically generated">
            <a:extLst>
              <a:ext uri="{FF2B5EF4-FFF2-40B4-BE49-F238E27FC236}">
                <a16:creationId xmlns:a16="http://schemas.microsoft.com/office/drawing/2014/main" id="{28968514-F655-4836-96F5-DA1A55266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504951"/>
            <a:ext cx="274320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4876800" cy="33649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use of polymeric coatings in storage and handling (before processing) as well as pretreatment:</a:t>
            </a:r>
          </a:p>
          <a:p>
            <a:pPr marL="0" indent="0">
              <a:buNone/>
            </a:pPr>
            <a:endParaRPr lang="en-US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Problematic areas where non-metallics may be a solution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600" b="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Current coatings used in biofuels Railcars, Storage tanks and Process vessels</a:t>
            </a:r>
            <a:endParaRPr lang="en-US" sz="16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2" name="Picture 12" descr="Magnifying Glass Transparent - Free image on Pixabay">
            <a:extLst>
              <a:ext uri="{FF2B5EF4-FFF2-40B4-BE49-F238E27FC236}">
                <a16:creationId xmlns:a16="http://schemas.microsoft.com/office/drawing/2014/main" id="{91633DBA-EB71-4B7D-89CF-AD165F740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9069">
            <a:off x="4889126" y="843912"/>
            <a:ext cx="2768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6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oat, cluttered&#10;&#10;Description automatically generated">
            <a:extLst>
              <a:ext uri="{FF2B5EF4-FFF2-40B4-BE49-F238E27FC236}">
                <a16:creationId xmlns:a16="http://schemas.microsoft.com/office/drawing/2014/main" id="{ED9481E0-DBAA-405D-B15A-8E6DD400A3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1047750"/>
            <a:ext cx="9144000" cy="35814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2060"/>
                </a:solidFill>
              </a:rPr>
              <a:t>Protecting carbon steel tanks from biofuels-based feedstocks is not new – Marine cargo tanks.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b="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0" dirty="0">
                <a:solidFill>
                  <a:srgbClr val="002060"/>
                </a:solidFill>
              </a:rPr>
              <a:t>Track Records in onshore Renewable Fuels Market since 2017.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b="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0" dirty="0">
                <a:solidFill>
                  <a:srgbClr val="002060"/>
                </a:solidFill>
              </a:rPr>
              <a:t>Testing has shown some significant data that we are slicing and dicing to better understand these </a:t>
            </a:r>
            <a:r>
              <a:rPr lang="en-US" sz="2400" b="0" i="1" dirty="0">
                <a:solidFill>
                  <a:srgbClr val="002060"/>
                </a:solidFill>
              </a:rPr>
              <a:t>dynamic</a:t>
            </a:r>
            <a:r>
              <a:rPr lang="en-US" sz="2400" b="0" dirty="0">
                <a:solidFill>
                  <a:srgbClr val="002060"/>
                </a:solidFill>
              </a:rPr>
              <a:t> feedstocks.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Key Facts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30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Follow the Feedstock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12" descr="Magnifying Glass Transparent - Free image on Pixabay">
            <a:extLst>
              <a:ext uri="{FF2B5EF4-FFF2-40B4-BE49-F238E27FC236}">
                <a16:creationId xmlns:a16="http://schemas.microsoft.com/office/drawing/2014/main" id="{DCF1ECD3-DA46-4C70-80C1-DCD0A3D07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57194">
            <a:off x="3463349" y="323578"/>
            <a:ext cx="2768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oybean Seed">
            <a:extLst>
              <a:ext uri="{FF2B5EF4-FFF2-40B4-BE49-F238E27FC236}">
                <a16:creationId xmlns:a16="http://schemas.microsoft.com/office/drawing/2014/main" id="{181AF80A-3914-488A-B8F9-30172B387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57" y="1087891"/>
            <a:ext cx="1800012" cy="9486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78299C3-B124-44E4-B535-7BEB6684A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702" y="809850"/>
            <a:ext cx="1800003" cy="9486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376070A-BB96-4386-910C-203289ED7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1" y="2182459"/>
            <a:ext cx="1800006" cy="9486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ickinson Renewable Diesel Facility, North Dakota, USA">
            <a:extLst>
              <a:ext uri="{FF2B5EF4-FFF2-40B4-BE49-F238E27FC236}">
                <a16:creationId xmlns:a16="http://schemas.microsoft.com/office/drawing/2014/main" id="{DA8761F9-9E95-474D-80D0-AEDC5416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648" y="3711368"/>
            <a:ext cx="1800002" cy="9486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C8D8E1-656B-4884-B96F-DB1BAB0A3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349" y="3710070"/>
            <a:ext cx="1800003" cy="948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New bills introduced in US Congress provide incentives for sustainable  aviation fuel production – GreenAir News">
            <a:extLst>
              <a:ext uri="{FF2B5EF4-FFF2-40B4-BE49-F238E27FC236}">
                <a16:creationId xmlns:a16="http://schemas.microsoft.com/office/drawing/2014/main" id="{02D57AD5-867B-489C-8A55-D8F0D339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994" y="1809750"/>
            <a:ext cx="1800006" cy="9486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D3766-1ADA-4A81-9941-5A76C04938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5821" y="2183814"/>
            <a:ext cx="1800006" cy="9486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D3409A3-3A18-40F7-9086-AD6813985A4A}"/>
              </a:ext>
            </a:extLst>
          </p:cNvPr>
          <p:cNvCxnSpPr>
            <a:cxnSpLocks/>
          </p:cNvCxnSpPr>
          <p:nvPr/>
        </p:nvCxnSpPr>
        <p:spPr>
          <a:xfrm>
            <a:off x="1545349" y="1794927"/>
            <a:ext cx="0" cy="2282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2806A9-ECBD-4E5D-9E21-0DC1EC97CC2B}"/>
              </a:ext>
            </a:extLst>
          </p:cNvPr>
          <p:cNvCxnSpPr>
            <a:cxnSpLocks/>
          </p:cNvCxnSpPr>
          <p:nvPr/>
        </p:nvCxnSpPr>
        <p:spPr>
          <a:xfrm>
            <a:off x="1569337" y="3278240"/>
            <a:ext cx="192086" cy="2040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A7B5B2-DA67-4B0E-85B7-76413FDDB166}"/>
              </a:ext>
            </a:extLst>
          </p:cNvPr>
          <p:cNvCxnSpPr>
            <a:cxnSpLocks/>
          </p:cNvCxnSpPr>
          <p:nvPr/>
        </p:nvCxnSpPr>
        <p:spPr>
          <a:xfrm>
            <a:off x="3519378" y="4213190"/>
            <a:ext cx="24410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59D111A-B070-441C-9A2B-1858A76046C4}"/>
              </a:ext>
            </a:extLst>
          </p:cNvPr>
          <p:cNvCxnSpPr>
            <a:cxnSpLocks/>
          </p:cNvCxnSpPr>
          <p:nvPr/>
        </p:nvCxnSpPr>
        <p:spPr>
          <a:xfrm flipV="1">
            <a:off x="5648920" y="3761609"/>
            <a:ext cx="98730" cy="1894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FCAB6EA-810A-461F-ABF1-842BC8C5D4B1}"/>
              </a:ext>
            </a:extLst>
          </p:cNvPr>
          <p:cNvCxnSpPr>
            <a:cxnSpLocks/>
          </p:cNvCxnSpPr>
          <p:nvPr/>
        </p:nvCxnSpPr>
        <p:spPr>
          <a:xfrm flipH="1" flipV="1">
            <a:off x="6213789" y="1910498"/>
            <a:ext cx="46588" cy="1715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00F1A6-6EAB-4F4B-B065-87E0B83C2EC9}"/>
              </a:ext>
            </a:extLst>
          </p:cNvPr>
          <p:cNvCxnSpPr>
            <a:cxnSpLocks/>
          </p:cNvCxnSpPr>
          <p:nvPr/>
        </p:nvCxnSpPr>
        <p:spPr>
          <a:xfrm flipV="1">
            <a:off x="6914086" y="1949256"/>
            <a:ext cx="120804" cy="1520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9" name="Picture 2" descr="8 Cheap Diesel Cars | Autobytel.com">
            <a:extLst>
              <a:ext uri="{FF2B5EF4-FFF2-40B4-BE49-F238E27FC236}">
                <a16:creationId xmlns:a16="http://schemas.microsoft.com/office/drawing/2014/main" id="{399ECBC8-4F84-483B-96F2-C1A0DB720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8" b="6850"/>
          <a:stretch/>
        </p:blipFill>
        <p:spPr bwMode="auto">
          <a:xfrm>
            <a:off x="5164279" y="978685"/>
            <a:ext cx="1800013" cy="9486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Unending Benefits of Recycling Cooking Oil | BioEnergy Consult">
            <a:extLst>
              <a:ext uri="{FF2B5EF4-FFF2-40B4-BE49-F238E27FC236}">
                <a16:creationId xmlns:a16="http://schemas.microsoft.com/office/drawing/2014/main" id="{A7726041-DD68-4C1E-91F8-FBFAC96D0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932" y="1904305"/>
            <a:ext cx="1800002" cy="9486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ow To Render Tallow :: A Simple Tutorial">
            <a:extLst>
              <a:ext uri="{FF2B5EF4-FFF2-40B4-BE49-F238E27FC236}">
                <a16:creationId xmlns:a16="http://schemas.microsoft.com/office/drawing/2014/main" id="{93EF5E36-41D7-45B6-9143-C6BE5871F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050" y="2667626"/>
            <a:ext cx="1800002" cy="9486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1D386E2-43C6-4776-A2CF-4E251A355C28}"/>
              </a:ext>
            </a:extLst>
          </p:cNvPr>
          <p:cNvSpPr/>
          <p:nvPr/>
        </p:nvSpPr>
        <p:spPr>
          <a:xfrm>
            <a:off x="2482705" y="1087891"/>
            <a:ext cx="2605725" cy="25283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en-US" dirty="0"/>
          </a:p>
        </p:txBody>
      </p:sp>
      <p:pic>
        <p:nvPicPr>
          <p:cNvPr id="24" name="Picture 2" descr="Mediation underway as Canada Steamship Lines deck officer strike continues  | CBC News">
            <a:extLst>
              <a:ext uri="{FF2B5EF4-FFF2-40B4-BE49-F238E27FC236}">
                <a16:creationId xmlns:a16="http://schemas.microsoft.com/office/drawing/2014/main" id="{8A999E4E-E0CC-4406-BE75-7A54E3706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861128"/>
            <a:ext cx="1800002" cy="9486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8DF55C0-6742-4C51-9F51-08B4B81BACEA}"/>
              </a:ext>
            </a:extLst>
          </p:cNvPr>
          <p:cNvCxnSpPr>
            <a:cxnSpLocks/>
          </p:cNvCxnSpPr>
          <p:nvPr/>
        </p:nvCxnSpPr>
        <p:spPr>
          <a:xfrm flipV="1">
            <a:off x="7190843" y="2400022"/>
            <a:ext cx="179341" cy="1123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92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Follow the Feedstock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C45588F9-C94C-4C96-8DA2-922C6921CD9D}"/>
              </a:ext>
            </a:extLst>
          </p:cNvPr>
          <p:cNvSpPr txBox="1">
            <a:spLocks/>
          </p:cNvSpPr>
          <p:nvPr/>
        </p:nvSpPr>
        <p:spPr>
          <a:xfrm>
            <a:off x="352425" y="1549667"/>
            <a:ext cx="1998000" cy="295245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rgbClr val="002060"/>
                </a:solidFill>
              </a:rPr>
              <a:t>Raw Feed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002060"/>
                </a:solidFill>
              </a:rPr>
              <a:t>Need lots of info; dialogue with owners, EPCs, technology providers is key</a:t>
            </a:r>
          </a:p>
        </p:txBody>
      </p:sp>
      <p:sp>
        <p:nvSpPr>
          <p:cNvPr id="6" name="Content Placeholder 23">
            <a:extLst>
              <a:ext uri="{FF2B5EF4-FFF2-40B4-BE49-F238E27FC236}">
                <a16:creationId xmlns:a16="http://schemas.microsoft.com/office/drawing/2014/main" id="{CCEA2541-8D72-4C69-9C46-771A914DB85C}"/>
              </a:ext>
            </a:extLst>
          </p:cNvPr>
          <p:cNvSpPr txBox="1">
            <a:spLocks/>
          </p:cNvSpPr>
          <p:nvPr/>
        </p:nvSpPr>
        <p:spPr>
          <a:xfrm>
            <a:off x="2499475" y="1549666"/>
            <a:ext cx="1998000" cy="29524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rgbClr val="002060"/>
                </a:solidFill>
              </a:rPr>
              <a:t>Clean Feed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002060"/>
                </a:solidFill>
              </a:rPr>
              <a:t>Less aggressive cargo if raw feed is cleaned well to maintain purity</a:t>
            </a:r>
          </a:p>
        </p:txBody>
      </p:sp>
      <p:sp>
        <p:nvSpPr>
          <p:cNvPr id="7" name="Content Placeholder 24">
            <a:extLst>
              <a:ext uri="{FF2B5EF4-FFF2-40B4-BE49-F238E27FC236}">
                <a16:creationId xmlns:a16="http://schemas.microsoft.com/office/drawing/2014/main" id="{902744DD-2569-4E5B-A836-DE837246059A}"/>
              </a:ext>
            </a:extLst>
          </p:cNvPr>
          <p:cNvSpPr txBox="1">
            <a:spLocks/>
          </p:cNvSpPr>
          <p:nvPr/>
        </p:nvSpPr>
        <p:spPr>
          <a:xfrm>
            <a:off x="4646525" y="1549666"/>
            <a:ext cx="1998000" cy="295245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rgbClr val="002060"/>
                </a:solidFill>
              </a:rPr>
              <a:t>Auxiliary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002060"/>
                </a:solidFill>
              </a:rPr>
              <a:t>Range of tanks from slop, treatment, chemicals, process water, etc.</a:t>
            </a:r>
          </a:p>
          <a:p>
            <a:pPr algn="ctr"/>
            <a:endParaRPr lang="en-US" sz="1100" dirty="0">
              <a:solidFill>
                <a:srgbClr val="002060"/>
              </a:solidFill>
            </a:endParaRPr>
          </a:p>
        </p:txBody>
      </p:sp>
      <p:sp>
        <p:nvSpPr>
          <p:cNvPr id="8" name="Content Placeholder 25">
            <a:extLst>
              <a:ext uri="{FF2B5EF4-FFF2-40B4-BE49-F238E27FC236}">
                <a16:creationId xmlns:a16="http://schemas.microsoft.com/office/drawing/2014/main" id="{20A4E91E-7283-48B6-8C56-E317AA5EBC71}"/>
              </a:ext>
            </a:extLst>
          </p:cNvPr>
          <p:cNvSpPr txBox="1">
            <a:spLocks/>
          </p:cNvSpPr>
          <p:nvPr/>
        </p:nvSpPr>
        <p:spPr>
          <a:xfrm>
            <a:off x="6793575" y="1549664"/>
            <a:ext cx="1998000" cy="295245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rgbClr val="002060"/>
                </a:solidFill>
              </a:rPr>
              <a:t>Finished Product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002060"/>
                </a:solidFill>
              </a:rPr>
              <a:t>Properties similar to crude-based diesel / jet fuels</a:t>
            </a:r>
          </a:p>
          <a:p>
            <a:pPr algn="ctr"/>
            <a:endParaRPr lang="en-US" sz="11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FF6338-9F6E-4D3A-8160-25504B7B8343}"/>
              </a:ext>
            </a:extLst>
          </p:cNvPr>
          <p:cNvSpPr txBox="1"/>
          <p:nvPr/>
        </p:nvSpPr>
        <p:spPr>
          <a:xfrm>
            <a:off x="378383" y="1123950"/>
            <a:ext cx="8406842" cy="28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Storage tanks need to be broken down into categories, with each requiring their own Lining considerations:</a:t>
            </a:r>
          </a:p>
        </p:txBody>
      </p:sp>
      <p:sp>
        <p:nvSpPr>
          <p:cNvPr id="10" name="Arrow: Striped Right 9">
            <a:extLst>
              <a:ext uri="{FF2B5EF4-FFF2-40B4-BE49-F238E27FC236}">
                <a16:creationId xmlns:a16="http://schemas.microsoft.com/office/drawing/2014/main" id="{21607B6E-491F-45C5-ABFC-B41D07E33963}"/>
              </a:ext>
            </a:extLst>
          </p:cNvPr>
          <p:cNvSpPr/>
          <p:nvPr/>
        </p:nvSpPr>
        <p:spPr>
          <a:xfrm>
            <a:off x="384733" y="3835526"/>
            <a:ext cx="8400492" cy="792323"/>
          </a:xfrm>
          <a:prstGeom prst="stripedRightArrow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rial"/>
              </a:rPr>
              <a:t>Cargo is less aggressive as it moves through the process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4" descr="Horizontal Tank 1500L 3D CAD Model - 3D CAD Browser">
            <a:extLst>
              <a:ext uri="{FF2B5EF4-FFF2-40B4-BE49-F238E27FC236}">
                <a16:creationId xmlns:a16="http://schemas.microsoft.com/office/drawing/2014/main" id="{0DF92D2A-661F-49AD-8C8F-CAA03E8C3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r="10983"/>
          <a:stretch/>
        </p:blipFill>
        <p:spPr bwMode="auto">
          <a:xfrm>
            <a:off x="862691" y="2789044"/>
            <a:ext cx="977468" cy="95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Water Cartoon clipart - Water, transparent clip art">
            <a:extLst>
              <a:ext uri="{FF2B5EF4-FFF2-40B4-BE49-F238E27FC236}">
                <a16:creationId xmlns:a16="http://schemas.microsoft.com/office/drawing/2014/main" id="{8A66717B-A004-450D-A499-A9B0DE6C7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270" y="2648154"/>
            <a:ext cx="1140409" cy="1140409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Oil Tank Icon In Blue Png, Transparent Png , Transparent Png Image - PNGitem">
            <a:extLst>
              <a:ext uri="{FF2B5EF4-FFF2-40B4-BE49-F238E27FC236}">
                <a16:creationId xmlns:a16="http://schemas.microsoft.com/office/drawing/2014/main" id="{C44840DD-CE55-49C6-BE40-7D6F65E49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349" y="2789044"/>
            <a:ext cx="1552452" cy="953133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Storage Tank Icon #40350 - Free Icons Library">
            <a:extLst>
              <a:ext uri="{FF2B5EF4-FFF2-40B4-BE49-F238E27FC236}">
                <a16:creationId xmlns:a16="http://schemas.microsoft.com/office/drawing/2014/main" id="{12A7994F-277E-4FE2-8438-FD2707CE6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" t="31910" r="4930" b="21466"/>
          <a:stretch/>
        </p:blipFill>
        <p:spPr bwMode="auto">
          <a:xfrm>
            <a:off x="4790688" y="2828240"/>
            <a:ext cx="1709673" cy="88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51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  <p:bldP spid="8" grpId="0" uiExpand="1" build="p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500" dirty="0">
                <a:solidFill>
                  <a:srgbClr val="002060"/>
                </a:solidFill>
              </a:rPr>
              <a:t>Broad range of feedstocks and products with differing compositions and broad range of storage temperatures (ambient up to 194°F)</a:t>
            </a:r>
          </a:p>
          <a:p>
            <a:endParaRPr lang="en-US" sz="800" dirty="0">
              <a:solidFill>
                <a:srgbClr val="00206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Bioethanol</a:t>
            </a:r>
          </a:p>
          <a:p>
            <a:pPr marL="392175" lvl="1" indent="-257175"/>
            <a:r>
              <a:rPr lang="en-US" dirty="0">
                <a:solidFill>
                  <a:srgbClr val="002060"/>
                </a:solidFill>
              </a:rPr>
              <a:t>Impurities</a:t>
            </a:r>
          </a:p>
          <a:p>
            <a:pPr marL="392175" lvl="1" indent="-257175"/>
            <a:r>
              <a:rPr lang="en-US" dirty="0">
                <a:solidFill>
                  <a:srgbClr val="002060"/>
                </a:solidFill>
              </a:rPr>
              <a:t>Water content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206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Biofuels (+ Feedstock)</a:t>
            </a:r>
          </a:p>
          <a:p>
            <a:pPr marL="392175" lvl="1" indent="-257175"/>
            <a:r>
              <a:rPr lang="en-US" b="0" dirty="0">
                <a:solidFill>
                  <a:srgbClr val="002060"/>
                </a:solidFill>
              </a:rPr>
              <a:t>Free Fatty Acid (type and content)</a:t>
            </a:r>
          </a:p>
          <a:p>
            <a:pPr marL="392175" lvl="1" indent="-257175"/>
            <a:r>
              <a:rPr lang="en-US" b="0" dirty="0">
                <a:solidFill>
                  <a:srgbClr val="002060"/>
                </a:solidFill>
              </a:rPr>
              <a:t>Water content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00206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More organic material</a:t>
            </a:r>
          </a:p>
          <a:p>
            <a:pPr marL="392175" lvl="1" indent="-257175"/>
            <a:r>
              <a:rPr lang="en-US" dirty="0">
                <a:solidFill>
                  <a:srgbClr val="002060"/>
                </a:solidFill>
              </a:rPr>
              <a:t>Varied composition</a:t>
            </a:r>
          </a:p>
          <a:p>
            <a:pPr marL="392175" lvl="1" indent="-257175"/>
            <a:r>
              <a:rPr lang="en-US" dirty="0">
                <a:solidFill>
                  <a:srgbClr val="002060"/>
                </a:solidFill>
              </a:rPr>
              <a:t>More susceptible to biological attack/decomposition (7-8 times vs. crude)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What has changed?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6" descr="Building Better Clubs Through Chemistry | Utica University">
            <a:extLst>
              <a:ext uri="{FF2B5EF4-FFF2-40B4-BE49-F238E27FC236}">
                <a16:creationId xmlns:a16="http://schemas.microsoft.com/office/drawing/2014/main" id="{79843138-0070-476C-A6BD-BE7A06C9C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304" y="1644985"/>
            <a:ext cx="3256896" cy="2171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51C27E-788C-4770-BBD8-DD0C14997E4F}"/>
              </a:ext>
            </a:extLst>
          </p:cNvPr>
          <p:cNvSpPr/>
          <p:nvPr/>
        </p:nvSpPr>
        <p:spPr>
          <a:xfrm>
            <a:off x="533400" y="2552700"/>
            <a:ext cx="3962400" cy="85725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05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2999"/>
            <a:ext cx="8229600" cy="3638551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Broader range of feedstocks with differing compositions</a:t>
            </a:r>
          </a:p>
          <a:p>
            <a:endParaRPr lang="en-US" sz="1800" dirty="0">
              <a:solidFill>
                <a:srgbClr val="002060"/>
              </a:solidFill>
            </a:endParaRPr>
          </a:p>
          <a:p>
            <a:pPr marL="392175" lvl="1" indent="-257175"/>
            <a:r>
              <a:rPr lang="en-US" sz="1800" b="0" dirty="0">
                <a:solidFill>
                  <a:srgbClr val="002060"/>
                </a:solidFill>
              </a:rPr>
              <a:t>Free Fatty Acid (type and content)</a:t>
            </a:r>
          </a:p>
          <a:p>
            <a:pPr marL="751925" lvl="3" indent="-257175"/>
            <a:r>
              <a:rPr lang="en-US" sz="1800" dirty="0">
                <a:solidFill>
                  <a:srgbClr val="002060"/>
                </a:solidFill>
              </a:rPr>
              <a:t>C</a:t>
            </a:r>
            <a:r>
              <a:rPr lang="en-US" sz="1800" baseline="-25000" dirty="0">
                <a:solidFill>
                  <a:srgbClr val="002060"/>
                </a:solidFill>
              </a:rPr>
              <a:t>8 </a:t>
            </a:r>
            <a:r>
              <a:rPr lang="en-US" sz="1800" dirty="0">
                <a:solidFill>
                  <a:srgbClr val="002060"/>
                </a:solidFill>
              </a:rPr>
              <a:t>more aggressive than C</a:t>
            </a:r>
            <a:r>
              <a:rPr lang="en-US" sz="1800" baseline="-25000" dirty="0">
                <a:solidFill>
                  <a:srgbClr val="002060"/>
                </a:solidFill>
              </a:rPr>
              <a:t>20</a:t>
            </a:r>
            <a:endParaRPr lang="en-US" sz="1800" b="0" baseline="-25000" dirty="0">
              <a:solidFill>
                <a:srgbClr val="002060"/>
              </a:solidFill>
            </a:endParaRPr>
          </a:p>
          <a:p>
            <a:pPr marL="392175" lvl="1" indent="-257175"/>
            <a:endParaRPr lang="en-US" sz="1800" b="0" dirty="0">
              <a:solidFill>
                <a:srgbClr val="002060"/>
              </a:solidFill>
            </a:endParaRPr>
          </a:p>
          <a:p>
            <a:pPr marL="392175" lvl="1" indent="-257175"/>
            <a:endParaRPr lang="en-US" sz="1800" b="0" dirty="0">
              <a:solidFill>
                <a:srgbClr val="002060"/>
              </a:solidFill>
            </a:endParaRPr>
          </a:p>
          <a:p>
            <a:pPr marL="392175" lvl="1" indent="-257175"/>
            <a:r>
              <a:rPr lang="en-US" sz="1800" b="0" dirty="0">
                <a:solidFill>
                  <a:srgbClr val="002060"/>
                </a:solidFill>
              </a:rPr>
              <a:t>Water content (%)</a:t>
            </a:r>
          </a:p>
          <a:p>
            <a:pPr marL="392175" lvl="1" indent="-257175"/>
            <a:endParaRPr lang="en-US" sz="1800" dirty="0">
              <a:solidFill>
                <a:srgbClr val="002060"/>
              </a:solidFill>
            </a:endParaRPr>
          </a:p>
          <a:p>
            <a:pPr marL="392175" lvl="1" indent="-257175"/>
            <a:r>
              <a:rPr lang="en-US" sz="1800" dirty="0">
                <a:solidFill>
                  <a:srgbClr val="002060"/>
                </a:solidFill>
              </a:rPr>
              <a:t>Mineral acid</a:t>
            </a:r>
            <a:endParaRPr lang="en-US" sz="1800" b="0" dirty="0">
              <a:solidFill>
                <a:srgbClr val="002060"/>
              </a:solidFill>
            </a:endParaRPr>
          </a:p>
          <a:p>
            <a:pPr marL="392175" lvl="1" indent="-257175"/>
            <a:endParaRPr lang="en-US" sz="1800" dirty="0">
              <a:solidFill>
                <a:srgbClr val="002060"/>
              </a:solidFill>
            </a:endParaRPr>
          </a:p>
          <a:p>
            <a:pPr marL="392175" lvl="1" indent="-257175"/>
            <a:r>
              <a:rPr lang="en-US" sz="1800" dirty="0">
                <a:solidFill>
                  <a:srgbClr val="002060"/>
                </a:solidFill>
              </a:rPr>
              <a:t>Temperature (Loading/Offloading, Storage, Upsets)</a:t>
            </a:r>
            <a:endParaRPr lang="en-US" sz="1800" b="0" dirty="0">
              <a:solidFill>
                <a:srgbClr val="00206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Biofuels (+ Feedstock)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218F64-0C1B-4676-9AA5-8E8E25FDD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376402"/>
            <a:ext cx="1192062" cy="419084"/>
          </a:xfrm>
          <a:prstGeom prst="rect">
            <a:avLst/>
          </a:prstGeom>
        </p:spPr>
      </p:pic>
      <p:pic>
        <p:nvPicPr>
          <p:cNvPr id="9" name="Picture 4" descr="DSC01617">
            <a:extLst>
              <a:ext uri="{FF2B5EF4-FFF2-40B4-BE49-F238E27FC236}">
                <a16:creationId xmlns:a16="http://schemas.microsoft.com/office/drawing/2014/main" id="{A9044920-4786-4D41-8454-8C94D603C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937837" y="1614241"/>
            <a:ext cx="3952651" cy="2463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A picture containing indoor, accessory, necklet&#10;&#10;Description automatically generated">
            <a:extLst>
              <a:ext uri="{FF2B5EF4-FFF2-40B4-BE49-F238E27FC236}">
                <a16:creationId xmlns:a16="http://schemas.microsoft.com/office/drawing/2014/main" id="{60436E19-8073-4E4D-ABEC-239EA21C0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419" y="2377717"/>
            <a:ext cx="1406730" cy="110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8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4730818" cy="3364992"/>
          </a:xfrm>
        </p:spPr>
        <p:txBody>
          <a:bodyPr>
            <a:normAutofit fontScale="85000" lnSpcReduction="20000"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Biofuels potentially corrosive to steel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Concerns regarding engineered alloys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MIC reported with Biofuels storage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Water content key to corrosion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Corrosion byproducts could contaminate 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 consume catalyst in the RDU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Key areas for tank lining discussion:</a:t>
            </a:r>
          </a:p>
          <a:p>
            <a:pPr marL="645750" lvl="2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Bottom</a:t>
            </a:r>
          </a:p>
          <a:p>
            <a:pPr marL="645750" lvl="2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Internal Shell</a:t>
            </a:r>
          </a:p>
          <a:p>
            <a:pPr marL="645750" lvl="2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Underside Roof &amp; Rafters</a:t>
            </a:r>
            <a:endParaRPr lang="en-US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5750"/>
            <a:ext cx="8382000" cy="857250"/>
          </a:xfrm>
        </p:spPr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Biofuels (+ Feedstock) Corrosion Risk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2" descr="https://www.sikb.nl/foto/PRJ%20288%20lekkage%20tank%20180223.png">
            <a:extLst>
              <a:ext uri="{FF2B5EF4-FFF2-40B4-BE49-F238E27FC236}">
                <a16:creationId xmlns:a16="http://schemas.microsoft.com/office/drawing/2014/main" id="{4348C278-09AB-4254-98E7-A8DCF8B12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018" y="1161434"/>
            <a:ext cx="3743838" cy="31536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38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C786-2342-455F-880A-5441B685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4541" indent="-13454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MY" sz="1350" dirty="0">
                <a:solidFill>
                  <a:srgbClr val="002060"/>
                </a:solidFill>
              </a:rPr>
              <a:t>What is to be stored?</a:t>
            </a:r>
          </a:p>
          <a:p>
            <a:pPr marL="557213" lvl="1" indent="-214313">
              <a:buFont typeface="Wingdings" panose="05000000000000000000" pitchFamily="2" charset="2"/>
              <a:buChar char="q"/>
            </a:pPr>
            <a:r>
              <a:rPr lang="en-MY" sz="1200" dirty="0">
                <a:solidFill>
                  <a:srgbClr val="002060"/>
                </a:solidFill>
              </a:rPr>
              <a:t>Chemical composition</a:t>
            </a:r>
          </a:p>
          <a:p>
            <a:pPr marL="557213" lvl="1" indent="-214313">
              <a:buFont typeface="Wingdings" panose="05000000000000000000" pitchFamily="2" charset="2"/>
              <a:buChar char="q"/>
            </a:pPr>
            <a:r>
              <a:rPr lang="en-MY" sz="1200" dirty="0">
                <a:solidFill>
                  <a:srgbClr val="002060"/>
                </a:solidFill>
              </a:rPr>
              <a:t>Temperature</a:t>
            </a:r>
          </a:p>
          <a:p>
            <a:pPr marL="557213" lvl="1" indent="-214313">
              <a:buFont typeface="Wingdings" panose="05000000000000000000" pitchFamily="2" charset="2"/>
              <a:buChar char="q"/>
            </a:pPr>
            <a:r>
              <a:rPr lang="en-MY" sz="1200" dirty="0">
                <a:solidFill>
                  <a:srgbClr val="002060"/>
                </a:solidFill>
              </a:rPr>
              <a:t>Duration</a:t>
            </a:r>
          </a:p>
          <a:p>
            <a:pPr marL="557213" lvl="1" indent="-214313">
              <a:buFont typeface="Wingdings" panose="05000000000000000000" pitchFamily="2" charset="2"/>
              <a:buChar char="q"/>
            </a:pPr>
            <a:r>
              <a:rPr lang="en-MY" sz="1200" dirty="0">
                <a:solidFill>
                  <a:srgbClr val="002060"/>
                </a:solidFill>
              </a:rPr>
              <a:t>Purity requirements</a:t>
            </a:r>
          </a:p>
          <a:p>
            <a:pPr marL="557213" lvl="1" indent="-214313">
              <a:buFont typeface="Wingdings" panose="05000000000000000000" pitchFamily="2" charset="2"/>
              <a:buChar char="q"/>
            </a:pPr>
            <a:r>
              <a:rPr lang="en-MY" sz="1200" dirty="0">
                <a:solidFill>
                  <a:srgbClr val="002060"/>
                </a:solidFill>
              </a:rPr>
              <a:t>Approvals</a:t>
            </a:r>
          </a:p>
          <a:p>
            <a:pPr marL="134541" indent="-134541">
              <a:buFont typeface="Arial" panose="020B0604020202020204" pitchFamily="34" charset="0"/>
              <a:buChar char="•"/>
            </a:pPr>
            <a:endParaRPr lang="en-MY" sz="1350" dirty="0">
              <a:solidFill>
                <a:srgbClr val="002060"/>
              </a:solidFill>
            </a:endParaRPr>
          </a:p>
          <a:p>
            <a:pPr marL="134541" indent="-13454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MY" sz="1350" dirty="0">
                <a:solidFill>
                  <a:srgbClr val="002060"/>
                </a:solidFill>
              </a:rPr>
              <a:t>What is the substrate and condition?</a:t>
            </a:r>
          </a:p>
          <a:p>
            <a:pPr marL="557213" lvl="1" indent="-214313">
              <a:buFont typeface="Wingdings" panose="05000000000000000000" pitchFamily="2" charset="2"/>
              <a:buChar char="q"/>
            </a:pPr>
            <a:r>
              <a:rPr lang="en-MY" sz="1200" dirty="0">
                <a:solidFill>
                  <a:srgbClr val="002060"/>
                </a:solidFill>
              </a:rPr>
              <a:t>Carbon steel – new or pitted</a:t>
            </a:r>
          </a:p>
          <a:p>
            <a:pPr marL="557213" lvl="1" indent="-214313">
              <a:buFont typeface="Wingdings" panose="05000000000000000000" pitchFamily="2" charset="2"/>
              <a:buChar char="q"/>
            </a:pPr>
            <a:r>
              <a:rPr lang="en-MY" sz="1200" dirty="0">
                <a:solidFill>
                  <a:srgbClr val="002060"/>
                </a:solidFill>
              </a:rPr>
              <a:t>Stainless steel</a:t>
            </a:r>
          </a:p>
          <a:p>
            <a:pPr marL="557213" lvl="1" indent="-214313">
              <a:buFont typeface="Wingdings" panose="05000000000000000000" pitchFamily="2" charset="2"/>
              <a:buChar char="q"/>
            </a:pPr>
            <a:r>
              <a:rPr lang="en-MY" sz="1200" dirty="0">
                <a:solidFill>
                  <a:srgbClr val="002060"/>
                </a:solidFill>
              </a:rPr>
              <a:t>Concrete</a:t>
            </a:r>
          </a:p>
          <a:p>
            <a:pPr marL="134541" indent="-134541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MY" sz="1350" dirty="0">
              <a:solidFill>
                <a:srgbClr val="002060"/>
              </a:solidFill>
            </a:endParaRPr>
          </a:p>
          <a:p>
            <a:pPr marL="134541" indent="-13454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MY" sz="1350" dirty="0">
                <a:solidFill>
                  <a:srgbClr val="002060"/>
                </a:solidFill>
              </a:rPr>
              <a:t>What is the lifetime expectancy?</a:t>
            </a:r>
          </a:p>
          <a:p>
            <a:pPr marL="134541" indent="-13454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MY" sz="1350" dirty="0">
                <a:solidFill>
                  <a:srgbClr val="002060"/>
                </a:solidFill>
              </a:rPr>
              <a:t>What are the application conditions?</a:t>
            </a:r>
          </a:p>
          <a:p>
            <a:pPr marL="134541" indent="-13454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MY" sz="1350" dirty="0">
                <a:solidFill>
                  <a:srgbClr val="002060"/>
                </a:solidFill>
              </a:rPr>
              <a:t>What are the guarantee conditions?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6A988-DAD9-41BD-854E-F07B175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Functional Specification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86FE7-738F-4E70-A18A-9D01189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A41028F-8189-4B03-93DF-E41B2FCE8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00150"/>
            <a:ext cx="2893586" cy="335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MTI_Wide_080317">
  <a:themeElements>
    <a:clrScheme name="MTI">
      <a:dk1>
        <a:sysClr val="windowText" lastClr="000000"/>
      </a:dk1>
      <a:lt1>
        <a:sysClr val="window" lastClr="FFFFFF"/>
      </a:lt1>
      <a:dk2>
        <a:srgbClr val="254089"/>
      </a:dk2>
      <a:lt2>
        <a:srgbClr val="D1CFD0"/>
      </a:lt2>
      <a:accent1>
        <a:srgbClr val="005599"/>
      </a:accent1>
      <a:accent2>
        <a:srgbClr val="254089"/>
      </a:accent2>
      <a:accent3>
        <a:srgbClr val="00AEE4"/>
      </a:accent3>
      <a:accent4>
        <a:srgbClr val="8DC600"/>
      </a:accent4>
      <a:accent5>
        <a:srgbClr val="F5A853"/>
      </a:accent5>
      <a:accent6>
        <a:srgbClr val="E6E4E4"/>
      </a:accent6>
      <a:hlink>
        <a:srgbClr val="00ACE4"/>
      </a:hlink>
      <a:folHlink>
        <a:srgbClr val="0055E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 marL="0" marR="0" indent="0" algn="ctr" defTabSz="4572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3c7e573-9160-4c92-8abb-88ef2a95f4f2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dministrative Document" ma:contentTypeID="0x01010012D7D0FEE2C6AF46A4291F2C374FDE39003FF68221A5C3B346A9CF4F9A835F690E" ma:contentTypeVersion="8" ma:contentTypeDescription="" ma:contentTypeScope="" ma:versionID="2a37ad27ef65bf05b7e177795760f1a8">
  <xsd:schema xmlns:xsd="http://www.w3.org/2001/XMLSchema" xmlns:xs="http://www.w3.org/2001/XMLSchema" xmlns:p="http://schemas.microsoft.com/office/2006/metadata/properties" xmlns:ns2="63c7e573-9160-4c92-8abb-88ef2a95f4f2" xmlns:ns3="2f21b930-3364-42b0-911d-868bb0cb831a" xmlns:ns4="fd5a2d78-e3a6-4a71-8e05-2ab47fd9d255" targetNamespace="http://schemas.microsoft.com/office/2006/metadata/properties" ma:root="true" ma:fieldsID="e31939c095e066bbaa75fe992685f82d" ns2:_="" ns3:_="" ns4:_="">
    <xsd:import namespace="63c7e573-9160-4c92-8abb-88ef2a95f4f2"/>
    <xsd:import namespace="2f21b930-3364-42b0-911d-868bb0cb831a"/>
    <xsd:import namespace="fd5a2d78-e3a6-4a71-8e05-2ab47fd9d25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c7e573-9160-4c92-8abb-88ef2a95f4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21b930-3364-42b0-911d-868bb0cb83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5a2d78-e3a6-4a71-8e05-2ab47fd9d255" elementFormDefault="qualified">
    <xsd:import namespace="http://schemas.microsoft.com/office/2006/documentManagement/types"/>
    <xsd:import namespace="http://schemas.microsoft.com/office/infopath/2007/PartnerControls"/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193CC9-B5CC-458F-8B4C-DA5F3E551F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2F6270-7E4F-4E06-8289-C4AF5AA4108B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63c7e573-9160-4c92-8abb-88ef2a95f4f2"/>
    <ds:schemaRef ds:uri="http://purl.org/dc/elements/1.1/"/>
    <ds:schemaRef ds:uri="2f21b930-3364-42b0-911d-868bb0cb831a"/>
    <ds:schemaRef ds:uri="fd5a2d78-e3a6-4a71-8e05-2ab47fd9d255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AD7D824-2530-4B53-9A35-545F78111F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c7e573-9160-4c92-8abb-88ef2a95f4f2"/>
    <ds:schemaRef ds:uri="2f21b930-3364-42b0-911d-868bb0cb831a"/>
    <ds:schemaRef ds:uri="fd5a2d78-e3a6-4a71-8e05-2ab47fd9d2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2877</TotalTime>
  <Words>1626</Words>
  <Application>Microsoft Office PowerPoint</Application>
  <PresentationFormat>On-screen Show (16:9)</PresentationFormat>
  <Paragraphs>337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</vt:lpstr>
      <vt:lpstr>Calibri</vt:lpstr>
      <vt:lpstr>Calibri Light</vt:lpstr>
      <vt:lpstr>Courier New</vt:lpstr>
      <vt:lpstr>Helvetica</vt:lpstr>
      <vt:lpstr>Wingdings</vt:lpstr>
      <vt:lpstr>MTI_Wide_080317</vt:lpstr>
      <vt:lpstr>The use of polymeric coatings in storage and handling (before processing) as well as pretreatment:</vt:lpstr>
      <vt:lpstr>Presenters</vt:lpstr>
      <vt:lpstr>Key Facts</vt:lpstr>
      <vt:lpstr>Follow the Feedstock</vt:lpstr>
      <vt:lpstr>Follow the Feedstock</vt:lpstr>
      <vt:lpstr>What has changed?</vt:lpstr>
      <vt:lpstr>Biofuels (+ Feedstock)</vt:lpstr>
      <vt:lpstr>Biofuels (+ Feedstock) Corrosion Risk</vt:lpstr>
      <vt:lpstr>Functional Specification</vt:lpstr>
      <vt:lpstr>Generic Specification</vt:lpstr>
      <vt:lpstr>Free Fatty Acids (FFA)</vt:lpstr>
      <vt:lpstr>Free Fatty Acids (FFA)</vt:lpstr>
      <vt:lpstr>Rancidity</vt:lpstr>
      <vt:lpstr>Biofuels (+ Feedstock)</vt:lpstr>
      <vt:lpstr>Free Fatty Acids (FFA)</vt:lpstr>
      <vt:lpstr>Technical Specification Summary</vt:lpstr>
      <vt:lpstr>Best Practices</vt:lpstr>
      <vt:lpstr>Tank Lining Scenarios</vt:lpstr>
      <vt:lpstr>Tank Lining Scenarios</vt:lpstr>
      <vt:lpstr>Tank Lining Scenarios</vt:lpstr>
      <vt:lpstr>Tank Lining Scenarios</vt:lpstr>
      <vt:lpstr>Tank Lining Scenarios</vt:lpstr>
      <vt:lpstr>Lessons Learned</vt:lpstr>
      <vt:lpstr>Lessons Learned 2017</vt:lpstr>
      <vt:lpstr>Lessons Learned 2018</vt:lpstr>
      <vt:lpstr>Key Takeaways</vt:lpstr>
      <vt:lpstr>Industry Quotes…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MTI PPT Template wide</dc:title>
  <dc:creator>Design 5</dc:creator>
  <cp:lastModifiedBy>Byron Keelin</cp:lastModifiedBy>
  <cp:revision>20</cp:revision>
  <cp:lastPrinted>2017-08-03T17:34:27Z</cp:lastPrinted>
  <dcterms:created xsi:type="dcterms:W3CDTF">2017-08-03T17:14:14Z</dcterms:created>
  <dcterms:modified xsi:type="dcterms:W3CDTF">2022-06-20T01:15:54Z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0x01010012D7D0FEE2C6AF46A4291F2C374FDE39003FF68221A5C3B346A9CF4F9A835F690E</vt:lpwstr>
  </property>
  <property fmtid="{D5CDD505-2E9C-101B-9397-08002B2CF9AE}" pid="3" name="Order">
    <vt:r8>5000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emplateUrl">
    <vt:lpwstr/>
  </property>
  <property fmtid="{D5CDD505-2E9C-101B-9397-08002B2CF9AE}" pid="7" name="ComplianceAssetId">
    <vt:lpwstr/>
  </property>
</Properties>
</file>