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73" r:id="rId5"/>
    <p:sldId id="275" r:id="rId6"/>
    <p:sldId id="287" r:id="rId7"/>
    <p:sldId id="517" r:id="rId8"/>
    <p:sldId id="519" r:id="rId9"/>
    <p:sldId id="276" r:id="rId10"/>
    <p:sldId id="528" r:id="rId11"/>
    <p:sldId id="529" r:id="rId12"/>
    <p:sldId id="532" r:id="rId13"/>
    <p:sldId id="534" r:id="rId14"/>
    <p:sldId id="530" r:id="rId15"/>
    <p:sldId id="531" r:id="rId16"/>
    <p:sldId id="284" r:id="rId17"/>
    <p:sldId id="285" r:id="rId18"/>
    <p:sldId id="520" r:id="rId19"/>
    <p:sldId id="521" r:id="rId20"/>
    <p:sldId id="522" r:id="rId21"/>
    <p:sldId id="523" r:id="rId22"/>
    <p:sldId id="524" r:id="rId23"/>
    <p:sldId id="525" r:id="rId24"/>
    <p:sldId id="526" r:id="rId25"/>
    <p:sldId id="527" r:id="rId26"/>
    <p:sldId id="277"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BAE17"/>
    <a:srgbClr val="F79C15"/>
    <a:srgbClr val="F4AF2C"/>
    <a:srgbClr val="DB8725"/>
    <a:srgbClr val="E99722"/>
    <a:srgbClr val="FBAD16"/>
    <a:srgbClr val="EA9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07" autoAdjust="0"/>
  </p:normalViewPr>
  <p:slideViewPr>
    <p:cSldViewPr snapToObjects="1">
      <p:cViewPr varScale="1">
        <p:scale>
          <a:sx n="122" d="100"/>
          <a:sy n="122" d="100"/>
        </p:scale>
        <p:origin x="1284" y="1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22195-5AAC-47E2-8B12-BD92F95F8F4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9E61450-DCD6-4C35-9AB7-9B8E8A50C05C}">
      <dgm:prSet/>
      <dgm:spPr/>
      <dgm:t>
        <a:bodyPr/>
        <a:lstStyle/>
        <a:p>
          <a:pPr>
            <a:lnSpc>
              <a:spcPct val="100000"/>
            </a:lnSpc>
          </a:pPr>
          <a:r>
            <a:rPr lang="en-US" dirty="0"/>
            <a:t>We know that corrosion with organic acids is expected to be the worst at the boiling point and decomposition point.</a:t>
          </a:r>
        </a:p>
      </dgm:t>
    </dgm:pt>
    <dgm:pt modelId="{939DA45D-1908-42A3-A96E-7A4935C1BFDB}" type="parTrans" cxnId="{AED9772C-4F58-42AD-B7E9-A5940B6AFCE7}">
      <dgm:prSet/>
      <dgm:spPr/>
      <dgm:t>
        <a:bodyPr/>
        <a:lstStyle/>
        <a:p>
          <a:endParaRPr lang="en-US"/>
        </a:p>
      </dgm:t>
    </dgm:pt>
    <dgm:pt modelId="{F3D43334-260F-453B-B3CD-6006B7B2C274}" type="sibTrans" cxnId="{AED9772C-4F58-42AD-B7E9-A5940B6AFCE7}">
      <dgm:prSet/>
      <dgm:spPr/>
      <dgm:t>
        <a:bodyPr/>
        <a:lstStyle/>
        <a:p>
          <a:endParaRPr lang="en-US"/>
        </a:p>
      </dgm:t>
    </dgm:pt>
    <dgm:pt modelId="{9F4797A7-7AB0-4813-B644-F198089F6B27}">
      <dgm:prSet/>
      <dgm:spPr/>
      <dgm:t>
        <a:bodyPr/>
        <a:lstStyle/>
        <a:p>
          <a:pPr>
            <a:lnSpc>
              <a:spcPct val="100000"/>
            </a:lnSpc>
          </a:pPr>
          <a:r>
            <a:rPr lang="en-US" dirty="0"/>
            <a:t>The boiling points of the acids range from 302F to 505F.</a:t>
          </a:r>
        </a:p>
      </dgm:t>
    </dgm:pt>
    <dgm:pt modelId="{82DC87DE-DA11-4E02-85C8-7F35F28B7184}" type="parTrans" cxnId="{E76C357C-1C89-4BB8-9581-CF371AC499BE}">
      <dgm:prSet/>
      <dgm:spPr/>
      <dgm:t>
        <a:bodyPr/>
        <a:lstStyle/>
        <a:p>
          <a:endParaRPr lang="en-US"/>
        </a:p>
      </dgm:t>
    </dgm:pt>
    <dgm:pt modelId="{16B7B73F-7488-4ABB-8B96-FC664663EC8C}" type="sibTrans" cxnId="{E76C357C-1C89-4BB8-9581-CF371AC499BE}">
      <dgm:prSet/>
      <dgm:spPr/>
      <dgm:t>
        <a:bodyPr/>
        <a:lstStyle/>
        <a:p>
          <a:endParaRPr lang="en-US"/>
        </a:p>
      </dgm:t>
    </dgm:pt>
    <dgm:pt modelId="{8A2BDC5D-E2CA-44D7-85BE-EC85CCFCCA7B}">
      <dgm:prSet/>
      <dgm:spPr/>
      <dgm:t>
        <a:bodyPr/>
        <a:lstStyle/>
        <a:p>
          <a:pPr>
            <a:lnSpc>
              <a:spcPct val="100000"/>
            </a:lnSpc>
          </a:pPr>
          <a:r>
            <a:rPr lang="en-US"/>
            <a:t>This gives us an idea of where to look for corrosion.</a:t>
          </a:r>
        </a:p>
      </dgm:t>
    </dgm:pt>
    <dgm:pt modelId="{FE3C9E5B-8FE7-4A8D-8308-B76EDBF73BB9}" type="parTrans" cxnId="{14410190-AF47-4BF9-8705-2B87EFEF54CF}">
      <dgm:prSet/>
      <dgm:spPr/>
      <dgm:t>
        <a:bodyPr/>
        <a:lstStyle/>
        <a:p>
          <a:endParaRPr lang="en-US"/>
        </a:p>
      </dgm:t>
    </dgm:pt>
    <dgm:pt modelId="{F21571FE-ACA1-4789-B808-59F88B0A9C78}" type="sibTrans" cxnId="{14410190-AF47-4BF9-8705-2B87EFEF54CF}">
      <dgm:prSet/>
      <dgm:spPr/>
      <dgm:t>
        <a:bodyPr/>
        <a:lstStyle/>
        <a:p>
          <a:endParaRPr lang="en-US"/>
        </a:p>
      </dgm:t>
    </dgm:pt>
    <dgm:pt modelId="{5EAAE3DE-C5A4-4215-8E1C-2FD19339C1F2}" type="pres">
      <dgm:prSet presAssocID="{BC822195-5AAC-47E2-8B12-BD92F95F8F45}" presName="root" presStyleCnt="0">
        <dgm:presLayoutVars>
          <dgm:dir/>
          <dgm:resizeHandles val="exact"/>
        </dgm:presLayoutVars>
      </dgm:prSet>
      <dgm:spPr/>
    </dgm:pt>
    <dgm:pt modelId="{57FD26BC-1A15-497B-B084-6426049856F0}" type="pres">
      <dgm:prSet presAssocID="{69E61450-DCD6-4C35-9AB7-9B8E8A50C05C}" presName="compNode" presStyleCnt="0"/>
      <dgm:spPr/>
    </dgm:pt>
    <dgm:pt modelId="{D897A227-A512-404B-A4F7-69752FF710EB}" type="pres">
      <dgm:prSet presAssocID="{69E61450-DCD6-4C35-9AB7-9B8E8A50C0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eaker"/>
        </a:ext>
      </dgm:extLst>
    </dgm:pt>
    <dgm:pt modelId="{E90F1647-EDFA-4979-8778-A0DBFB7CF36F}" type="pres">
      <dgm:prSet presAssocID="{69E61450-DCD6-4C35-9AB7-9B8E8A50C05C}" presName="spaceRect" presStyleCnt="0"/>
      <dgm:spPr/>
    </dgm:pt>
    <dgm:pt modelId="{1AB05D35-A8DF-4836-8EC7-998202885E43}" type="pres">
      <dgm:prSet presAssocID="{69E61450-DCD6-4C35-9AB7-9B8E8A50C05C}" presName="textRect" presStyleLbl="revTx" presStyleIdx="0" presStyleCnt="3" custLinFactNeighborX="1085" custLinFactNeighborY="-14667">
        <dgm:presLayoutVars>
          <dgm:chMax val="1"/>
          <dgm:chPref val="1"/>
        </dgm:presLayoutVars>
      </dgm:prSet>
      <dgm:spPr/>
    </dgm:pt>
    <dgm:pt modelId="{5FCCCA67-20CA-4477-AA04-707BFACBA4FB}" type="pres">
      <dgm:prSet presAssocID="{F3D43334-260F-453B-B3CD-6006B7B2C274}" presName="sibTrans" presStyleCnt="0"/>
      <dgm:spPr/>
    </dgm:pt>
    <dgm:pt modelId="{10A4AD32-5E7D-49CF-9650-F097E7F419EB}" type="pres">
      <dgm:prSet presAssocID="{9F4797A7-7AB0-4813-B644-F198089F6B27}" presName="compNode" presStyleCnt="0"/>
      <dgm:spPr/>
    </dgm:pt>
    <dgm:pt modelId="{40AF1332-1915-452F-A6D1-20CCEF47C6AE}" type="pres">
      <dgm:prSet presAssocID="{9F4797A7-7AB0-4813-B644-F198089F6B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ask"/>
        </a:ext>
      </dgm:extLst>
    </dgm:pt>
    <dgm:pt modelId="{45381819-D8AE-4A3A-A620-232ED29E8EF1}" type="pres">
      <dgm:prSet presAssocID="{9F4797A7-7AB0-4813-B644-F198089F6B27}" presName="spaceRect" presStyleCnt="0"/>
      <dgm:spPr/>
    </dgm:pt>
    <dgm:pt modelId="{8AF8B01A-D521-4C6F-8183-19D652B6F3F8}" type="pres">
      <dgm:prSet presAssocID="{9F4797A7-7AB0-4813-B644-F198089F6B27}" presName="textRect" presStyleLbl="revTx" presStyleIdx="1" presStyleCnt="3" custLinFactNeighborX="2583" custLinFactNeighborY="-14155">
        <dgm:presLayoutVars>
          <dgm:chMax val="1"/>
          <dgm:chPref val="1"/>
        </dgm:presLayoutVars>
      </dgm:prSet>
      <dgm:spPr/>
    </dgm:pt>
    <dgm:pt modelId="{D751A37B-70B0-4357-B533-D88B1AD50070}" type="pres">
      <dgm:prSet presAssocID="{16B7B73F-7488-4ABB-8B96-FC664663EC8C}" presName="sibTrans" presStyleCnt="0"/>
      <dgm:spPr/>
    </dgm:pt>
    <dgm:pt modelId="{5D220C09-03A0-4C78-99C3-A3DE27F937D5}" type="pres">
      <dgm:prSet presAssocID="{8A2BDC5D-E2CA-44D7-85BE-EC85CCFCCA7B}" presName="compNode" presStyleCnt="0"/>
      <dgm:spPr/>
    </dgm:pt>
    <dgm:pt modelId="{A8695345-A160-47BD-BA93-78510D260B98}" type="pres">
      <dgm:prSet presAssocID="{8A2BDC5D-E2CA-44D7-85BE-EC85CCFCCA7B}" presName="iconRect" presStyleLbl="node1" presStyleIdx="2" presStyleCnt="3" custLinFactNeighborX="-370" custLinFactNeighborY="3102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ientist"/>
        </a:ext>
      </dgm:extLst>
    </dgm:pt>
    <dgm:pt modelId="{E622A8EB-1E21-4317-9890-C549FBCA0506}" type="pres">
      <dgm:prSet presAssocID="{8A2BDC5D-E2CA-44D7-85BE-EC85CCFCCA7B}" presName="spaceRect" presStyleCnt="0"/>
      <dgm:spPr/>
    </dgm:pt>
    <dgm:pt modelId="{2DBD2AA9-AAC6-4AF1-9472-DF11E4AC403C}" type="pres">
      <dgm:prSet presAssocID="{8A2BDC5D-E2CA-44D7-85BE-EC85CCFCCA7B}" presName="textRect" presStyleLbl="revTx" presStyleIdx="2" presStyleCnt="3">
        <dgm:presLayoutVars>
          <dgm:chMax val="1"/>
          <dgm:chPref val="1"/>
        </dgm:presLayoutVars>
      </dgm:prSet>
      <dgm:spPr/>
    </dgm:pt>
  </dgm:ptLst>
  <dgm:cxnLst>
    <dgm:cxn modelId="{AED9772C-4F58-42AD-B7E9-A5940B6AFCE7}" srcId="{BC822195-5AAC-47E2-8B12-BD92F95F8F45}" destId="{69E61450-DCD6-4C35-9AB7-9B8E8A50C05C}" srcOrd="0" destOrd="0" parTransId="{939DA45D-1908-42A3-A96E-7A4935C1BFDB}" sibTransId="{F3D43334-260F-453B-B3CD-6006B7B2C274}"/>
    <dgm:cxn modelId="{08AE1F5C-650C-49BC-BEAB-D2992F293D92}" type="presOf" srcId="{BC822195-5AAC-47E2-8B12-BD92F95F8F45}" destId="{5EAAE3DE-C5A4-4215-8E1C-2FD19339C1F2}" srcOrd="0" destOrd="0" presId="urn:microsoft.com/office/officeart/2018/2/layout/IconLabelList"/>
    <dgm:cxn modelId="{1D586D63-099D-460B-B203-F237820A9734}" type="presOf" srcId="{69E61450-DCD6-4C35-9AB7-9B8E8A50C05C}" destId="{1AB05D35-A8DF-4836-8EC7-998202885E43}" srcOrd="0" destOrd="0" presId="urn:microsoft.com/office/officeart/2018/2/layout/IconLabelList"/>
    <dgm:cxn modelId="{E76C357C-1C89-4BB8-9581-CF371AC499BE}" srcId="{BC822195-5AAC-47E2-8B12-BD92F95F8F45}" destId="{9F4797A7-7AB0-4813-B644-F198089F6B27}" srcOrd="1" destOrd="0" parTransId="{82DC87DE-DA11-4E02-85C8-7F35F28B7184}" sibTransId="{16B7B73F-7488-4ABB-8B96-FC664663EC8C}"/>
    <dgm:cxn modelId="{14410190-AF47-4BF9-8705-2B87EFEF54CF}" srcId="{BC822195-5AAC-47E2-8B12-BD92F95F8F45}" destId="{8A2BDC5D-E2CA-44D7-85BE-EC85CCFCCA7B}" srcOrd="2" destOrd="0" parTransId="{FE3C9E5B-8FE7-4A8D-8308-B76EDBF73BB9}" sibTransId="{F21571FE-ACA1-4789-B808-59F88B0A9C78}"/>
    <dgm:cxn modelId="{9F91EAA5-4F64-4664-879F-713B10739DD2}" type="presOf" srcId="{9F4797A7-7AB0-4813-B644-F198089F6B27}" destId="{8AF8B01A-D521-4C6F-8183-19D652B6F3F8}" srcOrd="0" destOrd="0" presId="urn:microsoft.com/office/officeart/2018/2/layout/IconLabelList"/>
    <dgm:cxn modelId="{48362BD8-2DAA-44D8-8361-A5E497F3E021}" type="presOf" srcId="{8A2BDC5D-E2CA-44D7-85BE-EC85CCFCCA7B}" destId="{2DBD2AA9-AAC6-4AF1-9472-DF11E4AC403C}" srcOrd="0" destOrd="0" presId="urn:microsoft.com/office/officeart/2018/2/layout/IconLabelList"/>
    <dgm:cxn modelId="{87DDFC74-DCB0-4ACE-A8C9-C6B32D396265}" type="presParOf" srcId="{5EAAE3DE-C5A4-4215-8E1C-2FD19339C1F2}" destId="{57FD26BC-1A15-497B-B084-6426049856F0}" srcOrd="0" destOrd="0" presId="urn:microsoft.com/office/officeart/2018/2/layout/IconLabelList"/>
    <dgm:cxn modelId="{F1406D3A-1AEB-4732-828A-AFA68BDE9938}" type="presParOf" srcId="{57FD26BC-1A15-497B-B084-6426049856F0}" destId="{D897A227-A512-404B-A4F7-69752FF710EB}" srcOrd="0" destOrd="0" presId="urn:microsoft.com/office/officeart/2018/2/layout/IconLabelList"/>
    <dgm:cxn modelId="{0BF55D8A-53E3-4F01-B74D-BA3403C78295}" type="presParOf" srcId="{57FD26BC-1A15-497B-B084-6426049856F0}" destId="{E90F1647-EDFA-4979-8778-A0DBFB7CF36F}" srcOrd="1" destOrd="0" presId="urn:microsoft.com/office/officeart/2018/2/layout/IconLabelList"/>
    <dgm:cxn modelId="{24183EE7-C88F-4C46-810B-8B8AF91B058D}" type="presParOf" srcId="{57FD26BC-1A15-497B-B084-6426049856F0}" destId="{1AB05D35-A8DF-4836-8EC7-998202885E43}" srcOrd="2" destOrd="0" presId="urn:microsoft.com/office/officeart/2018/2/layout/IconLabelList"/>
    <dgm:cxn modelId="{04FB807B-6B71-4BB8-B618-4A04071AFBF5}" type="presParOf" srcId="{5EAAE3DE-C5A4-4215-8E1C-2FD19339C1F2}" destId="{5FCCCA67-20CA-4477-AA04-707BFACBA4FB}" srcOrd="1" destOrd="0" presId="urn:microsoft.com/office/officeart/2018/2/layout/IconLabelList"/>
    <dgm:cxn modelId="{54ECD7CC-DBF6-4A3D-B038-7AE20E3F26A7}" type="presParOf" srcId="{5EAAE3DE-C5A4-4215-8E1C-2FD19339C1F2}" destId="{10A4AD32-5E7D-49CF-9650-F097E7F419EB}" srcOrd="2" destOrd="0" presId="urn:microsoft.com/office/officeart/2018/2/layout/IconLabelList"/>
    <dgm:cxn modelId="{DF6167E8-4650-4CD2-9804-D1A55849EC3D}" type="presParOf" srcId="{10A4AD32-5E7D-49CF-9650-F097E7F419EB}" destId="{40AF1332-1915-452F-A6D1-20CCEF47C6AE}" srcOrd="0" destOrd="0" presId="urn:microsoft.com/office/officeart/2018/2/layout/IconLabelList"/>
    <dgm:cxn modelId="{81AC094D-35CF-4A31-A774-F37FF5AA20A3}" type="presParOf" srcId="{10A4AD32-5E7D-49CF-9650-F097E7F419EB}" destId="{45381819-D8AE-4A3A-A620-232ED29E8EF1}" srcOrd="1" destOrd="0" presId="urn:microsoft.com/office/officeart/2018/2/layout/IconLabelList"/>
    <dgm:cxn modelId="{22184D78-8FFC-4E68-9951-432B07F94409}" type="presParOf" srcId="{10A4AD32-5E7D-49CF-9650-F097E7F419EB}" destId="{8AF8B01A-D521-4C6F-8183-19D652B6F3F8}" srcOrd="2" destOrd="0" presId="urn:microsoft.com/office/officeart/2018/2/layout/IconLabelList"/>
    <dgm:cxn modelId="{B71ABBA3-4783-4B9A-B955-4291314A3B0D}" type="presParOf" srcId="{5EAAE3DE-C5A4-4215-8E1C-2FD19339C1F2}" destId="{D751A37B-70B0-4357-B533-D88B1AD50070}" srcOrd="3" destOrd="0" presId="urn:microsoft.com/office/officeart/2018/2/layout/IconLabelList"/>
    <dgm:cxn modelId="{73516C9D-F4A8-4196-A852-38D9E407CB78}" type="presParOf" srcId="{5EAAE3DE-C5A4-4215-8E1C-2FD19339C1F2}" destId="{5D220C09-03A0-4C78-99C3-A3DE27F937D5}" srcOrd="4" destOrd="0" presId="urn:microsoft.com/office/officeart/2018/2/layout/IconLabelList"/>
    <dgm:cxn modelId="{6C443979-6B92-4AB3-8E0B-B7AE9A29896E}" type="presParOf" srcId="{5D220C09-03A0-4C78-99C3-A3DE27F937D5}" destId="{A8695345-A160-47BD-BA93-78510D260B98}" srcOrd="0" destOrd="0" presId="urn:microsoft.com/office/officeart/2018/2/layout/IconLabelList"/>
    <dgm:cxn modelId="{43305293-3ABA-472B-80C3-27CC8EB8115E}" type="presParOf" srcId="{5D220C09-03A0-4C78-99C3-A3DE27F937D5}" destId="{E622A8EB-1E21-4317-9890-C549FBCA0506}" srcOrd="1" destOrd="0" presId="urn:microsoft.com/office/officeart/2018/2/layout/IconLabelList"/>
    <dgm:cxn modelId="{D1B9C9B3-67A2-4A5F-9BD5-9696FD462B67}" type="presParOf" srcId="{5D220C09-03A0-4C78-99C3-A3DE27F937D5}" destId="{2DBD2AA9-AAC6-4AF1-9472-DF11E4AC403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7A227-A512-404B-A4F7-69752FF710EB}">
      <dsp:nvSpPr>
        <dsp:cNvPr id="0" name=""/>
        <dsp:cNvSpPr/>
      </dsp:nvSpPr>
      <dsp:spPr>
        <a:xfrm>
          <a:off x="660009" y="90421"/>
          <a:ext cx="605126" cy="6051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B05D35-A8DF-4836-8EC7-998202885E43}">
      <dsp:nvSpPr>
        <dsp:cNvPr id="0" name=""/>
        <dsp:cNvSpPr/>
      </dsp:nvSpPr>
      <dsp:spPr>
        <a:xfrm>
          <a:off x="304800" y="820524"/>
          <a:ext cx="1344726" cy="60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We know that corrosion with organic acids is expected to be the worst at the boiling point and decomposition point.</a:t>
          </a:r>
        </a:p>
      </dsp:txBody>
      <dsp:txXfrm>
        <a:off x="304800" y="820524"/>
        <a:ext cx="1344726" cy="605126"/>
      </dsp:txXfrm>
    </dsp:sp>
    <dsp:sp modelId="{40AF1332-1915-452F-A6D1-20CCEF47C6AE}">
      <dsp:nvSpPr>
        <dsp:cNvPr id="0" name=""/>
        <dsp:cNvSpPr/>
      </dsp:nvSpPr>
      <dsp:spPr>
        <a:xfrm>
          <a:off x="2240063" y="90421"/>
          <a:ext cx="605126" cy="6051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8B01A-D521-4C6F-8183-19D652B6F3F8}">
      <dsp:nvSpPr>
        <dsp:cNvPr id="0" name=""/>
        <dsp:cNvSpPr/>
      </dsp:nvSpPr>
      <dsp:spPr>
        <a:xfrm>
          <a:off x="1904997" y="823622"/>
          <a:ext cx="1344726" cy="60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The boiling points of the acids range from 302F to 505F.</a:t>
          </a:r>
        </a:p>
      </dsp:txBody>
      <dsp:txXfrm>
        <a:off x="1904997" y="823622"/>
        <a:ext cx="1344726" cy="605126"/>
      </dsp:txXfrm>
    </dsp:sp>
    <dsp:sp modelId="{A8695345-A160-47BD-BA93-78510D260B98}">
      <dsp:nvSpPr>
        <dsp:cNvPr id="0" name=""/>
        <dsp:cNvSpPr/>
      </dsp:nvSpPr>
      <dsp:spPr>
        <a:xfrm>
          <a:off x="1447797" y="2038351"/>
          <a:ext cx="605126" cy="6051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BD2AA9-AAC6-4AF1-9472-DF11E4AC403C}">
      <dsp:nvSpPr>
        <dsp:cNvPr id="0" name=""/>
        <dsp:cNvSpPr/>
      </dsp:nvSpPr>
      <dsp:spPr>
        <a:xfrm>
          <a:off x="1080236" y="2669443"/>
          <a:ext cx="1344726" cy="60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This gives us an idea of where to look for corrosion.</a:t>
          </a:r>
        </a:p>
      </dsp:txBody>
      <dsp:txXfrm>
        <a:off x="1080236" y="2669443"/>
        <a:ext cx="1344726" cy="60512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DAB2E1-62CD-334D-A9E0-46CFE8FB5F55}" type="datetimeFigureOut">
              <a:rPr lang="en-US" smtClean="0"/>
              <a:pPr/>
              <a:t>6/21/2022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523531-ECD0-3A4A-BFF7-EC64D51B3FEB}"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A291F-92E0-1241-B9CB-1D01D8A9ED05}" type="datetimeFigureOut">
              <a:rPr lang="en-US" smtClean="0"/>
              <a:pPr/>
              <a:t>6/21/2022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D428A-9AA9-064C-80B7-61813F4B8AC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Animal fats dripping on the burner can cause corrosion</a:t>
            </a:r>
          </a:p>
          <a:p>
            <a:r>
              <a:rPr lang="en-US" dirty="0"/>
              <a:t>Possibly this is also caused by salt from the meat</a:t>
            </a:r>
          </a:p>
        </p:txBody>
      </p:sp>
      <p:sp>
        <p:nvSpPr>
          <p:cNvPr id="4" name="Slide Number Placeholder 3"/>
          <p:cNvSpPr>
            <a:spLocks noGrp="1"/>
          </p:cNvSpPr>
          <p:nvPr>
            <p:ph type="sldNum" sz="quarter" idx="5"/>
          </p:nvPr>
        </p:nvSpPr>
        <p:spPr/>
        <p:txBody>
          <a:bodyPr/>
          <a:lstStyle/>
          <a:p>
            <a:fld id="{56DD428A-9AA9-064C-80B7-61813F4B8ACE}" type="slidenum">
              <a:rPr lang="en-US" smtClean="0"/>
              <a:pPr/>
              <a:t>3</a:t>
            </a:fld>
            <a:endParaRPr lang="en-US"/>
          </a:p>
        </p:txBody>
      </p:sp>
    </p:spTree>
    <p:extLst>
      <p:ext uri="{BB962C8B-B14F-4D97-AF65-F5344CB8AC3E}">
        <p14:creationId xmlns:p14="http://schemas.microsoft.com/office/powerpoint/2010/main" val="248413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Steam stripping is typically done by direct injection into the oil.  Proper design of the steam injection is necessary to prevent erosion</a:t>
            </a:r>
          </a:p>
        </p:txBody>
      </p:sp>
      <p:sp>
        <p:nvSpPr>
          <p:cNvPr id="4" name="Slide Number Placeholder 3"/>
          <p:cNvSpPr>
            <a:spLocks noGrp="1"/>
          </p:cNvSpPr>
          <p:nvPr>
            <p:ph type="sldNum" sz="quarter" idx="5"/>
          </p:nvPr>
        </p:nvSpPr>
        <p:spPr/>
        <p:txBody>
          <a:bodyPr/>
          <a:lstStyle/>
          <a:p>
            <a:fld id="{56DD428A-9AA9-064C-80B7-61813F4B8ACE}" type="slidenum">
              <a:rPr lang="en-US" smtClean="0"/>
              <a:pPr/>
              <a:t>12</a:t>
            </a:fld>
            <a:endParaRPr lang="en-US"/>
          </a:p>
        </p:txBody>
      </p:sp>
    </p:spTree>
    <p:extLst>
      <p:ext uri="{BB962C8B-B14F-4D97-AF65-F5344CB8AC3E}">
        <p14:creationId xmlns:p14="http://schemas.microsoft.com/office/powerpoint/2010/main" val="376299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the recent push for hydrodeoxygenation, the transesterification process was used to covert bio-oils to transportation fuels.  This process has been around for many decades.</a:t>
            </a:r>
          </a:p>
          <a:p>
            <a:endParaRPr lang="en-US" dirty="0"/>
          </a:p>
          <a:p>
            <a:r>
              <a:rPr lang="en-US" dirty="0"/>
              <a:t>The created FAME is much less stable for storage than biofuels created in an HDO unit.  Refiners have also been able to convert existing hydrotreating assets into HDO units with minimal capital investments.  However, there are many FAME units still in operation around the world.</a:t>
            </a:r>
          </a:p>
          <a:p>
            <a:endParaRPr lang="en-US" dirty="0"/>
          </a:p>
          <a:p>
            <a:endParaRPr lang="en-US" dirty="0"/>
          </a:p>
        </p:txBody>
      </p:sp>
      <p:sp>
        <p:nvSpPr>
          <p:cNvPr id="4" name="Slide Number Placeholder 3"/>
          <p:cNvSpPr>
            <a:spLocks noGrp="1"/>
          </p:cNvSpPr>
          <p:nvPr>
            <p:ph type="sldNum" sz="quarter" idx="5"/>
          </p:nvPr>
        </p:nvSpPr>
        <p:spPr/>
        <p:txBody>
          <a:bodyPr/>
          <a:lstStyle/>
          <a:p>
            <a:fld id="{56DD428A-9AA9-064C-80B7-61813F4B8ACE}" type="slidenum">
              <a:rPr lang="en-US" smtClean="0"/>
              <a:pPr/>
              <a:t>13</a:t>
            </a:fld>
            <a:endParaRPr lang="en-US"/>
          </a:p>
        </p:txBody>
      </p:sp>
    </p:spTree>
    <p:extLst>
      <p:ext uri="{BB962C8B-B14F-4D97-AF65-F5344CB8AC3E}">
        <p14:creationId xmlns:p14="http://schemas.microsoft.com/office/powerpoint/2010/main" val="289997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FF0000"/>
                </a:solidFill>
                <a:effectLst/>
                <a:uLnTx/>
                <a:uFillTx/>
                <a:latin typeface="+mj-lt"/>
                <a:ea typeface="+mj-ea"/>
                <a:cs typeface="+mj-cs"/>
              </a:rPr>
              <a:t>Standard hydrotreater; use of the product recycle to minimize reaction temperature rise</a:t>
            </a:r>
          </a:p>
          <a:p>
            <a:r>
              <a:rPr kumimoji="0" lang="en-US" sz="1200" b="0" i="0" u="none" strike="noStrike" kern="1200" cap="none" spc="0" normalizeH="0" baseline="0" noProof="0" dirty="0">
                <a:ln>
                  <a:noFill/>
                </a:ln>
                <a:solidFill>
                  <a:srgbClr val="FF0000"/>
                </a:solidFill>
                <a:effectLst/>
                <a:uLnTx/>
                <a:uFillTx/>
                <a:latin typeface="+mj-lt"/>
                <a:ea typeface="+mj-ea"/>
                <a:cs typeface="+mj-cs"/>
              </a:rPr>
              <a:t>Amine treating is typically needed for co-processing.  May also be needed for CO2 removal from recycle gas, but the H2S production is minimal due to low sulfur in feeds</a:t>
            </a:r>
            <a:endParaRPr lang="en-US" dirty="0"/>
          </a:p>
        </p:txBody>
      </p:sp>
      <p:sp>
        <p:nvSpPr>
          <p:cNvPr id="4" name="Slide Number Placeholder 3"/>
          <p:cNvSpPr>
            <a:spLocks noGrp="1"/>
          </p:cNvSpPr>
          <p:nvPr>
            <p:ph type="sldNum" sz="quarter" idx="5"/>
          </p:nvPr>
        </p:nvSpPr>
        <p:spPr/>
        <p:txBody>
          <a:bodyPr/>
          <a:lstStyle/>
          <a:p>
            <a:fld id="{56DD428A-9AA9-064C-80B7-61813F4B8ACE}" type="slidenum">
              <a:rPr lang="en-US" smtClean="0"/>
              <a:pPr/>
              <a:t>15</a:t>
            </a:fld>
            <a:endParaRPr lang="en-US"/>
          </a:p>
        </p:txBody>
      </p:sp>
    </p:spTree>
    <p:extLst>
      <p:ext uri="{BB962C8B-B14F-4D97-AF65-F5344CB8AC3E}">
        <p14:creationId xmlns:p14="http://schemas.microsoft.com/office/powerpoint/2010/main" val="152933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latin typeface="+mj-lt"/>
                <a:ea typeface="+mj-ea"/>
                <a:cs typeface="+mj-cs"/>
              </a:rPr>
              <a:t>The lipid oil may not be heated but can be mixed into the preheated hydrogen and recycle oil</a:t>
            </a:r>
            <a:endParaRPr lang="en-US" dirty="0"/>
          </a:p>
        </p:txBody>
      </p:sp>
      <p:sp>
        <p:nvSpPr>
          <p:cNvPr id="4" name="Slide Number Placeholder 3"/>
          <p:cNvSpPr>
            <a:spLocks noGrp="1"/>
          </p:cNvSpPr>
          <p:nvPr>
            <p:ph type="sldNum" sz="quarter" idx="5"/>
          </p:nvPr>
        </p:nvSpPr>
        <p:spPr/>
        <p:txBody>
          <a:bodyPr/>
          <a:lstStyle/>
          <a:p>
            <a:fld id="{56DD428A-9AA9-064C-80B7-61813F4B8ACE}" type="slidenum">
              <a:rPr lang="en-US" smtClean="0"/>
              <a:pPr/>
              <a:t>16</a:t>
            </a:fld>
            <a:endParaRPr lang="en-US"/>
          </a:p>
        </p:txBody>
      </p:sp>
    </p:spTree>
    <p:extLst>
      <p:ext uri="{BB962C8B-B14F-4D97-AF65-F5344CB8AC3E}">
        <p14:creationId xmlns:p14="http://schemas.microsoft.com/office/powerpoint/2010/main" val="1603457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FF0000"/>
                </a:solidFill>
                <a:effectLst/>
                <a:uLnTx/>
                <a:uFillTx/>
                <a:latin typeface="+mj-lt"/>
                <a:ea typeface="+mj-ea"/>
                <a:cs typeface="+mj-cs"/>
              </a:rPr>
              <a:t>Water wash is at a much higher temperature because the NH4Cl salt point is higher</a:t>
            </a:r>
          </a:p>
          <a:p>
            <a:r>
              <a:rPr kumimoji="0" lang="en-US" sz="1200" b="0" i="0" u="none" strike="noStrike" kern="1200" cap="none" spc="0" normalizeH="0" baseline="0" noProof="0" dirty="0">
                <a:ln>
                  <a:noFill/>
                </a:ln>
                <a:solidFill>
                  <a:srgbClr val="FF0000"/>
                </a:solidFill>
                <a:effectLst/>
                <a:uLnTx/>
                <a:uFillTx/>
                <a:latin typeface="+mj-lt"/>
                <a:ea typeface="+mj-ea"/>
                <a:cs typeface="+mj-cs"/>
              </a:rPr>
              <a:t>About 10% of the feed ends up as water. Huge amounts of water compared to conventional hydrotreating. Any NH4Cl upstream of the water wash will be corrosive because of the higher humidity, a big difference from a typical hydrotreater</a:t>
            </a:r>
            <a:endParaRPr lang="en-US" dirty="0"/>
          </a:p>
        </p:txBody>
      </p:sp>
      <p:sp>
        <p:nvSpPr>
          <p:cNvPr id="4" name="Slide Number Placeholder 3"/>
          <p:cNvSpPr>
            <a:spLocks noGrp="1"/>
          </p:cNvSpPr>
          <p:nvPr>
            <p:ph type="sldNum" sz="quarter" idx="5"/>
          </p:nvPr>
        </p:nvSpPr>
        <p:spPr/>
        <p:txBody>
          <a:bodyPr/>
          <a:lstStyle/>
          <a:p>
            <a:fld id="{56DD428A-9AA9-064C-80B7-61813F4B8ACE}" type="slidenum">
              <a:rPr lang="en-US" smtClean="0"/>
              <a:pPr/>
              <a:t>17</a:t>
            </a:fld>
            <a:endParaRPr lang="en-US"/>
          </a:p>
        </p:txBody>
      </p:sp>
    </p:spTree>
    <p:extLst>
      <p:ext uri="{BB962C8B-B14F-4D97-AF65-F5344CB8AC3E}">
        <p14:creationId xmlns:p14="http://schemas.microsoft.com/office/powerpoint/2010/main" val="3769064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FF0000"/>
                </a:solidFill>
                <a:effectLst/>
                <a:uLnTx/>
                <a:uFillTx/>
                <a:latin typeface="+mj-lt"/>
                <a:ea typeface="+mj-ea"/>
                <a:cs typeface="+mj-cs"/>
              </a:rPr>
              <a:t>Predictions of pH using OLI have been in the 4 to 5 pH range, for HDO units</a:t>
            </a:r>
            <a:endParaRPr lang="en-US" dirty="0"/>
          </a:p>
        </p:txBody>
      </p:sp>
      <p:sp>
        <p:nvSpPr>
          <p:cNvPr id="4" name="Slide Number Placeholder 3"/>
          <p:cNvSpPr>
            <a:spLocks noGrp="1"/>
          </p:cNvSpPr>
          <p:nvPr>
            <p:ph type="sldNum" sz="quarter" idx="5"/>
          </p:nvPr>
        </p:nvSpPr>
        <p:spPr/>
        <p:txBody>
          <a:bodyPr/>
          <a:lstStyle/>
          <a:p>
            <a:fld id="{56DD428A-9AA9-064C-80B7-61813F4B8ACE}" type="slidenum">
              <a:rPr lang="en-US" smtClean="0"/>
              <a:pPr/>
              <a:t>18</a:t>
            </a:fld>
            <a:endParaRPr lang="en-US"/>
          </a:p>
        </p:txBody>
      </p:sp>
    </p:spTree>
    <p:extLst>
      <p:ext uri="{BB962C8B-B14F-4D97-AF65-F5344CB8AC3E}">
        <p14:creationId xmlns:p14="http://schemas.microsoft.com/office/powerpoint/2010/main" val="128534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Looking at this chart from the USDA, you can see that the animal fat and vegetable oils have fatty acids in a range of longer hydrocarbon chains.  The animal fats are in a relatively narrow band but the vegetable oils vary widely.</a:t>
            </a:r>
          </a:p>
          <a:p>
            <a:endParaRPr lang="en-US" dirty="0"/>
          </a:p>
        </p:txBody>
      </p:sp>
      <p:sp>
        <p:nvSpPr>
          <p:cNvPr id="4" name="Slide Number Placeholder 3"/>
          <p:cNvSpPr>
            <a:spLocks noGrp="1"/>
          </p:cNvSpPr>
          <p:nvPr>
            <p:ph type="sldNum" sz="quarter" idx="5"/>
          </p:nvPr>
        </p:nvSpPr>
        <p:spPr/>
        <p:txBody>
          <a:bodyPr/>
          <a:lstStyle/>
          <a:p>
            <a:fld id="{56DD428A-9AA9-064C-80B7-61813F4B8ACE}" type="slidenum">
              <a:rPr lang="en-US" smtClean="0"/>
              <a:pPr/>
              <a:t>4</a:t>
            </a:fld>
            <a:endParaRPr lang="en-US"/>
          </a:p>
        </p:txBody>
      </p:sp>
    </p:spTree>
    <p:extLst>
      <p:ext uri="{BB962C8B-B14F-4D97-AF65-F5344CB8AC3E}">
        <p14:creationId xmlns:p14="http://schemas.microsoft.com/office/powerpoint/2010/main" val="324806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lists the melting point and we may use this for minimum temperatures in the front end equipment to keep the fluids flowing.  The important information is the boiling point of the acids.  Note that the boiling points are shown under vacuum.  Some FFAs will vaporize in the Feed/Effluent system, while some will stay as liquids.</a:t>
            </a:r>
          </a:p>
        </p:txBody>
      </p:sp>
      <p:sp>
        <p:nvSpPr>
          <p:cNvPr id="4" name="Slide Number Placeholder 3"/>
          <p:cNvSpPr>
            <a:spLocks noGrp="1"/>
          </p:cNvSpPr>
          <p:nvPr>
            <p:ph type="sldNum" sz="quarter" idx="5"/>
          </p:nvPr>
        </p:nvSpPr>
        <p:spPr/>
        <p:txBody>
          <a:bodyPr/>
          <a:lstStyle/>
          <a:p>
            <a:fld id="{56DD428A-9AA9-064C-80B7-61813F4B8ACE}" type="slidenum">
              <a:rPr lang="en-US" smtClean="0"/>
              <a:pPr/>
              <a:t>5</a:t>
            </a:fld>
            <a:endParaRPr lang="en-US"/>
          </a:p>
        </p:txBody>
      </p:sp>
    </p:spTree>
    <p:extLst>
      <p:ext uri="{BB962C8B-B14F-4D97-AF65-F5344CB8AC3E}">
        <p14:creationId xmlns:p14="http://schemas.microsoft.com/office/powerpoint/2010/main" val="3679738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Distillers Corn Oil (DCO) or Soybean Oil need to be processed before consumption.  The same impurities that are removed before humans consume oils also need to be removed before conversion into biofuels.  Color agents, gums, waxes, metals, phosphorus are examples</a:t>
            </a:r>
          </a:p>
          <a:p>
            <a:endParaRPr lang="en-US" dirty="0"/>
          </a:p>
          <a:p>
            <a:r>
              <a:rPr lang="en-US" dirty="0"/>
              <a:t>Also note that many of these processes are done in batch operations in the food processing industry.  Continuous processes are under development to better suit refining processes</a:t>
            </a:r>
          </a:p>
        </p:txBody>
      </p:sp>
      <p:sp>
        <p:nvSpPr>
          <p:cNvPr id="4" name="Slide Number Placeholder 3"/>
          <p:cNvSpPr>
            <a:spLocks noGrp="1"/>
          </p:cNvSpPr>
          <p:nvPr>
            <p:ph type="sldNum" sz="quarter" idx="5"/>
          </p:nvPr>
        </p:nvSpPr>
        <p:spPr/>
        <p:txBody>
          <a:bodyPr/>
          <a:lstStyle/>
          <a:p>
            <a:fld id="{56DD428A-9AA9-064C-80B7-61813F4B8ACE}" type="slidenum">
              <a:rPr lang="en-US" smtClean="0"/>
              <a:pPr/>
              <a:t>6</a:t>
            </a:fld>
            <a:endParaRPr lang="en-US"/>
          </a:p>
        </p:txBody>
      </p:sp>
    </p:spTree>
    <p:extLst>
      <p:ext uri="{BB962C8B-B14F-4D97-AF65-F5344CB8AC3E}">
        <p14:creationId xmlns:p14="http://schemas.microsoft.com/office/powerpoint/2010/main" val="53420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D428A-9AA9-064C-80B7-61813F4B8ACE}" type="slidenum">
              <a:rPr lang="en-US" smtClean="0"/>
              <a:pPr/>
              <a:t>7</a:t>
            </a:fld>
            <a:endParaRPr lang="en-US"/>
          </a:p>
        </p:txBody>
      </p:sp>
    </p:spTree>
    <p:extLst>
      <p:ext uri="{BB962C8B-B14F-4D97-AF65-F5344CB8AC3E}">
        <p14:creationId xmlns:p14="http://schemas.microsoft.com/office/powerpoint/2010/main" val="169862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washing may or may not happen after the acid treating.</a:t>
            </a:r>
          </a:p>
          <a:p>
            <a:endParaRPr lang="en-US" dirty="0"/>
          </a:p>
          <a:p>
            <a:r>
              <a:rPr lang="en-US" dirty="0"/>
              <a:t>Due to </a:t>
            </a:r>
            <a:r>
              <a:rPr lang="en-US" dirty="0" err="1"/>
              <a:t>evelated</a:t>
            </a:r>
            <a:r>
              <a:rPr lang="en-US" dirty="0"/>
              <a:t> temperatures, carbon steel components are not recommended.  Stainless steels can be used, but concern should be taken for chloride SCC</a:t>
            </a:r>
          </a:p>
        </p:txBody>
      </p:sp>
      <p:sp>
        <p:nvSpPr>
          <p:cNvPr id="4" name="Slide Number Placeholder 3"/>
          <p:cNvSpPr>
            <a:spLocks noGrp="1"/>
          </p:cNvSpPr>
          <p:nvPr>
            <p:ph type="sldNum" sz="quarter" idx="5"/>
          </p:nvPr>
        </p:nvSpPr>
        <p:spPr/>
        <p:txBody>
          <a:bodyPr/>
          <a:lstStyle/>
          <a:p>
            <a:fld id="{56DD428A-9AA9-064C-80B7-61813F4B8ACE}" type="slidenum">
              <a:rPr lang="en-US" smtClean="0"/>
              <a:pPr/>
              <a:t>8</a:t>
            </a:fld>
            <a:endParaRPr lang="en-US"/>
          </a:p>
        </p:txBody>
      </p:sp>
    </p:spTree>
    <p:extLst>
      <p:ext uri="{BB962C8B-B14F-4D97-AF65-F5344CB8AC3E}">
        <p14:creationId xmlns:p14="http://schemas.microsoft.com/office/powerpoint/2010/main" val="275172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caustic treatments are less than 1 wt.% of the total solution.</a:t>
            </a:r>
          </a:p>
          <a:p>
            <a:r>
              <a:rPr lang="en-US" dirty="0"/>
              <a:t>Caustic SCC is not likely to occur with that low of a concertation.  However caustic concentrating during outages or during steam out could cause issues.</a:t>
            </a:r>
          </a:p>
          <a:p>
            <a:r>
              <a:rPr lang="en-US" dirty="0"/>
              <a:t>Acidic treatments would cause similar damage mechanisms as noted earlier</a:t>
            </a:r>
          </a:p>
          <a:p>
            <a:endParaRPr lang="en-US" dirty="0"/>
          </a:p>
          <a:p>
            <a:endParaRPr lang="en-US" dirty="0"/>
          </a:p>
        </p:txBody>
      </p:sp>
      <p:sp>
        <p:nvSpPr>
          <p:cNvPr id="4" name="Slide Number Placeholder 3"/>
          <p:cNvSpPr>
            <a:spLocks noGrp="1"/>
          </p:cNvSpPr>
          <p:nvPr>
            <p:ph type="sldNum" sz="quarter" idx="5"/>
          </p:nvPr>
        </p:nvSpPr>
        <p:spPr/>
        <p:txBody>
          <a:bodyPr/>
          <a:lstStyle/>
          <a:p>
            <a:fld id="{56DD428A-9AA9-064C-80B7-61813F4B8ACE}" type="slidenum">
              <a:rPr lang="en-US" smtClean="0"/>
              <a:pPr/>
              <a:t>9</a:t>
            </a:fld>
            <a:endParaRPr lang="en-US"/>
          </a:p>
        </p:txBody>
      </p:sp>
    </p:spTree>
    <p:extLst>
      <p:ext uri="{BB962C8B-B14F-4D97-AF65-F5344CB8AC3E}">
        <p14:creationId xmlns:p14="http://schemas.microsoft.com/office/powerpoint/2010/main" val="222220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not seen a winterizing step used by refiners upstream of an HDO unit.  Some of the purchased feedstocks used have already had this step completed</a:t>
            </a:r>
          </a:p>
        </p:txBody>
      </p:sp>
      <p:sp>
        <p:nvSpPr>
          <p:cNvPr id="4" name="Slide Number Placeholder 3"/>
          <p:cNvSpPr>
            <a:spLocks noGrp="1"/>
          </p:cNvSpPr>
          <p:nvPr>
            <p:ph type="sldNum" sz="quarter" idx="5"/>
          </p:nvPr>
        </p:nvSpPr>
        <p:spPr/>
        <p:txBody>
          <a:bodyPr/>
          <a:lstStyle/>
          <a:p>
            <a:fld id="{56DD428A-9AA9-064C-80B7-61813F4B8ACE}" type="slidenum">
              <a:rPr lang="en-US" smtClean="0"/>
              <a:pPr/>
              <a:t>10</a:t>
            </a:fld>
            <a:endParaRPr lang="en-US"/>
          </a:p>
        </p:txBody>
      </p:sp>
    </p:spTree>
    <p:extLst>
      <p:ext uri="{BB962C8B-B14F-4D97-AF65-F5344CB8AC3E}">
        <p14:creationId xmlns:p14="http://schemas.microsoft.com/office/powerpoint/2010/main" val="245173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Stirred reactors are common in food processing facilities for bleaching.  Bleaching can be done in fixed bed media vessels and leg/lag operations to make the process more continuous.  Clays would have to be regenerated over time and acids introduced into the process.</a:t>
            </a:r>
          </a:p>
        </p:txBody>
      </p:sp>
      <p:sp>
        <p:nvSpPr>
          <p:cNvPr id="4" name="Slide Number Placeholder 3"/>
          <p:cNvSpPr>
            <a:spLocks noGrp="1"/>
          </p:cNvSpPr>
          <p:nvPr>
            <p:ph type="sldNum" sz="quarter" idx="5"/>
          </p:nvPr>
        </p:nvSpPr>
        <p:spPr/>
        <p:txBody>
          <a:bodyPr/>
          <a:lstStyle/>
          <a:p>
            <a:fld id="{56DD428A-9AA9-064C-80B7-61813F4B8ACE}" type="slidenum">
              <a:rPr lang="en-US" smtClean="0"/>
              <a:pPr/>
              <a:t>11</a:t>
            </a:fld>
            <a:endParaRPr lang="en-US"/>
          </a:p>
        </p:txBody>
      </p:sp>
    </p:spTree>
    <p:extLst>
      <p:ext uri="{BB962C8B-B14F-4D97-AF65-F5344CB8AC3E}">
        <p14:creationId xmlns:p14="http://schemas.microsoft.com/office/powerpoint/2010/main" val="758726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00150"/>
            <a:ext cx="7772400" cy="2693670"/>
          </a:xfrm>
        </p:spPr>
        <p:txBody>
          <a:bodyPr tIns="0" bIns="0" anchor="ctr" anchorCtr="0">
            <a:noAutofit/>
          </a:bodyPr>
          <a:lstStyle>
            <a:lvl1pPr>
              <a:lnSpc>
                <a:spcPts val="3800"/>
              </a:lnSpc>
              <a:spcAft>
                <a:spcPts val="600"/>
              </a:spcAft>
              <a:defRPr sz="3600">
                <a:solidFill>
                  <a:schemeClr val="tx1"/>
                </a:solidFill>
              </a:defRPr>
            </a:lvl1pPr>
          </a:lstStyle>
          <a:p>
            <a:r>
              <a:rPr lang="en-US" dirty="0"/>
              <a:t>Click to edit Master title style 2</a:t>
            </a:r>
          </a:p>
        </p:txBody>
      </p:sp>
      <p:sp>
        <p:nvSpPr>
          <p:cNvPr id="3" name="Subtitle 2"/>
          <p:cNvSpPr>
            <a:spLocks noGrp="1"/>
          </p:cNvSpPr>
          <p:nvPr>
            <p:ph type="subTitle" idx="1" hasCustomPrompt="1"/>
          </p:nvPr>
        </p:nvSpPr>
        <p:spPr>
          <a:xfrm>
            <a:off x="1371600" y="3928110"/>
            <a:ext cx="6400800" cy="320040"/>
          </a:xfrm>
        </p:spPr>
        <p:txBody>
          <a:bodyPr lIns="0" tIns="0" rIns="0" bIns="0" anchor="ctr" anchorCtr="0">
            <a:noAutofit/>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Date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36499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85750"/>
            <a:ext cx="8229600" cy="857250"/>
          </a:xfrm>
          <a:prstGeom prst="rect">
            <a:avLst/>
          </a:prstGeom>
        </p:spPr>
        <p:txBody>
          <a:bodyPr vert="horz" lIns="91440" tIns="45720" rIns="91440" bIns="45720" rtlCol="0" anchor="ct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7F1882C0-1630-794F-B3EE-176E1189E2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3708"/>
            <a:ext cx="8229600" cy="285064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F1882C0-1630-794F-B3EE-176E1189E2A3}" type="slidenum">
              <a:rPr lang="en-US" smtClean="0"/>
              <a:pPr/>
              <a:t>‹#›</a:t>
            </a:fld>
            <a:endParaRPr lang="en-US"/>
          </a:p>
        </p:txBody>
      </p:sp>
      <p:sp>
        <p:nvSpPr>
          <p:cNvPr id="11" name="Title 10"/>
          <p:cNvSpPr>
            <a:spLocks noGrp="1"/>
          </p:cNvSpPr>
          <p:nvPr>
            <p:ph type="title"/>
          </p:nvPr>
        </p:nvSpPr>
        <p:spPr>
          <a:xfrm>
            <a:off x="457200" y="197358"/>
            <a:ext cx="8229600" cy="666750"/>
          </a:xfrm>
        </p:spPr>
        <p:txBody>
          <a:bodyPr/>
          <a:lstStyle>
            <a:lvl1pPr>
              <a:defRPr>
                <a:latin typeface="+mj-lt"/>
              </a:defRPr>
            </a:lvl1pPr>
          </a:lstStyle>
          <a:p>
            <a:r>
              <a:rPr lang="en-US" dirty="0"/>
              <a:t>Click to edit Master title style</a:t>
            </a:r>
          </a:p>
        </p:txBody>
      </p:sp>
      <p:sp>
        <p:nvSpPr>
          <p:cNvPr id="16" name="Text Placeholder 15"/>
          <p:cNvSpPr>
            <a:spLocks noGrp="1"/>
          </p:cNvSpPr>
          <p:nvPr>
            <p:ph type="body" sz="quarter" idx="13" hasCustomPrompt="1"/>
          </p:nvPr>
        </p:nvSpPr>
        <p:spPr>
          <a:xfrm>
            <a:off x="457200" y="864108"/>
            <a:ext cx="8229600" cy="609600"/>
          </a:xfrm>
        </p:spPr>
        <p:txBody>
          <a:bodyPr lIns="91440" tIns="0" bIns="0"/>
          <a:lstStyle>
            <a:lvl1pPr algn="ctr">
              <a:buNone/>
              <a:defRPr sz="2400">
                <a:latin typeface="+mj-lt"/>
              </a:defRPr>
            </a:lvl1pPr>
          </a:lstStyle>
          <a:p>
            <a:pPr lvl="0"/>
            <a:r>
              <a:rPr lang="en-US" dirty="0"/>
              <a:t>Click to edit Master Subhead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8229600" cy="857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143000"/>
            <a:ext cx="8229600" cy="3364992"/>
          </a:xfrm>
          <a:prstGeom prst="rect">
            <a:avLst/>
          </a:prstGeom>
        </p:spPr>
        <p:txBody>
          <a:bodyPr vert="horz" lIns="18288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77200" y="4857749"/>
            <a:ext cx="609600" cy="285750"/>
          </a:xfrm>
          <a:prstGeom prst="rect">
            <a:avLst/>
          </a:prstGeom>
        </p:spPr>
        <p:txBody>
          <a:bodyPr vert="horz" lIns="91440" tIns="45720" rIns="91440" bIns="45720" rtlCol="0" anchor="ctr"/>
          <a:lstStyle>
            <a:lvl1pPr algn="r">
              <a:defRPr sz="900">
                <a:solidFill>
                  <a:srgbClr val="FFFFFF"/>
                </a:solidFill>
                <a:latin typeface="Helvetica"/>
              </a:defRPr>
            </a:lvl1pPr>
          </a:lstStyle>
          <a:p>
            <a:fld id="{7F1882C0-1630-794F-B3EE-176E1189E2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1" r:id="rId2"/>
    <p:sldLayoutId id="2147483664" r:id="rId3"/>
  </p:sldLayoutIdLst>
  <p:hf hdr="0" dt="0"/>
  <p:txStyles>
    <p:titleStyle>
      <a:lvl1pPr algn="ctr" defTabSz="457200" rtl="0" eaLnBrk="1" latinLnBrk="0" hangingPunct="1">
        <a:spcBef>
          <a:spcPct val="0"/>
        </a:spcBef>
        <a:buNone/>
        <a:defRPr sz="3200" b="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lipidlibrary.aocs.org/edible-oil-process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81150"/>
            <a:ext cx="7772400" cy="1676400"/>
          </a:xfrm>
        </p:spPr>
        <p:txBody>
          <a:bodyPr/>
          <a:lstStyle/>
          <a:p>
            <a:pPr>
              <a:lnSpc>
                <a:spcPct val="100000"/>
              </a:lnSpc>
              <a:spcAft>
                <a:spcPts val="0"/>
              </a:spcAft>
            </a:pPr>
            <a:r>
              <a:rPr lang="en-US" dirty="0">
                <a:effectLst/>
                <a:latin typeface="Calibri" panose="020F0502020204030204" pitchFamily="34" charset="0"/>
                <a:ea typeface="Times New Roman" panose="02020603050405020304" pitchFamily="18" charset="0"/>
              </a:rPr>
              <a:t>Damage Mechanisms in Pretreatment and Biofuels Processing Units</a:t>
            </a:r>
            <a:endParaRPr lang="en-US" sz="88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7" name="Subtitle 6"/>
          <p:cNvSpPr>
            <a:spLocks noGrp="1"/>
          </p:cNvSpPr>
          <p:nvPr>
            <p:ph type="subTitle" idx="1"/>
          </p:nvPr>
        </p:nvSpPr>
        <p:spPr>
          <a:xfrm>
            <a:off x="1371600" y="3257550"/>
            <a:ext cx="6400800" cy="990600"/>
          </a:xfrm>
        </p:spPr>
        <p:txBody>
          <a:bodyPr/>
          <a:lstStyle/>
          <a:p>
            <a:pPr>
              <a:spcBef>
                <a:spcPts val="0"/>
              </a:spcBef>
            </a:pPr>
            <a:r>
              <a:rPr lang="en-US" sz="2000" b="1" dirty="0">
                <a:solidFill>
                  <a:srgbClr val="002060"/>
                </a:solidFill>
                <a:latin typeface="Calibri Light" panose="020F0302020204030204" pitchFamily="34" charset="0"/>
                <a:cs typeface="Calibri Light" panose="020F0302020204030204" pitchFamily="34" charset="0"/>
              </a:rPr>
              <a:t>Matthew K. Caserta. P.E.</a:t>
            </a:r>
          </a:p>
          <a:p>
            <a:pPr>
              <a:spcBef>
                <a:spcPts val="0"/>
              </a:spcBef>
            </a:pPr>
            <a:r>
              <a:rPr lang="en-US" sz="2000" b="1" dirty="0">
                <a:solidFill>
                  <a:srgbClr val="002060"/>
                </a:solidFill>
                <a:latin typeface="Calibri Light" panose="020F0302020204030204" pitchFamily="34" charset="0"/>
                <a:cs typeface="Calibri Light" panose="020F0302020204030204" pitchFamily="34" charset="0"/>
              </a:rPr>
              <a:t>Becht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CE4054-0B6E-4A90-989A-2CA549C0D001}"/>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Winterizing</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A further step in the degumming process, acidified and then neutralized oils are chilled below 40F</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Waxes and other high melting point components are solidified</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Solids are then separated by mechanical means </a:t>
            </a:r>
          </a:p>
          <a:p>
            <a:pPr marL="0" indent="0">
              <a:lnSpc>
                <a:spcPct val="107000"/>
              </a:lnSpc>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Expected Damage Mechanisms</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Damage mechanisms are similar to previous degumming operations</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Solids can cause erosion, depending on the separation method</a:t>
            </a:r>
          </a:p>
          <a:p>
            <a:pPr marL="0" indent="0">
              <a:buNone/>
            </a:pPr>
            <a:endParaRPr lang="en-US" dirty="0"/>
          </a:p>
        </p:txBody>
      </p:sp>
      <p:sp>
        <p:nvSpPr>
          <p:cNvPr id="3" name="Title 2">
            <a:extLst>
              <a:ext uri="{FF2B5EF4-FFF2-40B4-BE49-F238E27FC236}">
                <a16:creationId xmlns:a16="http://schemas.microsoft.com/office/drawing/2014/main" id="{B387554F-E9C1-4671-AB23-CE5AFE90C971}"/>
              </a:ext>
            </a:extLst>
          </p:cNvPr>
          <p:cNvSpPr>
            <a:spLocks noGrp="1"/>
          </p:cNvSpPr>
          <p:nvPr>
            <p:ph type="title"/>
          </p:nvPr>
        </p:nvSpPr>
        <p:spPr/>
        <p:txBody>
          <a:bodyPr/>
          <a:lstStyle/>
          <a:p>
            <a:r>
              <a:rPr lang="en-US" dirty="0"/>
              <a:t>Bio-oils Pretreatment Processes</a:t>
            </a:r>
          </a:p>
        </p:txBody>
      </p:sp>
      <p:sp>
        <p:nvSpPr>
          <p:cNvPr id="4" name="Slide Number Placeholder 3">
            <a:extLst>
              <a:ext uri="{FF2B5EF4-FFF2-40B4-BE49-F238E27FC236}">
                <a16:creationId xmlns:a16="http://schemas.microsoft.com/office/drawing/2014/main" id="{E84DC191-2D7C-4B3E-8F87-E8E6C3647040}"/>
              </a:ext>
            </a:extLst>
          </p:cNvPr>
          <p:cNvSpPr>
            <a:spLocks noGrp="1"/>
          </p:cNvSpPr>
          <p:nvPr>
            <p:ph type="sldNum" sz="quarter" idx="12"/>
          </p:nvPr>
        </p:nvSpPr>
        <p:spPr/>
        <p:txBody>
          <a:bodyPr/>
          <a:lstStyle/>
          <a:p>
            <a:fld id="{7F1882C0-1630-794F-B3EE-176E1189E2A3}" type="slidenum">
              <a:rPr lang="en-US" smtClean="0"/>
              <a:pPr/>
              <a:t>10</a:t>
            </a:fld>
            <a:endParaRPr lang="en-US"/>
          </a:p>
        </p:txBody>
      </p:sp>
    </p:spTree>
    <p:extLst>
      <p:ext uri="{BB962C8B-B14F-4D97-AF65-F5344CB8AC3E}">
        <p14:creationId xmlns:p14="http://schemas.microsoft.com/office/powerpoint/2010/main" val="76796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FD2730-D658-4D36-B670-CC7A2E6E1256}"/>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Bleaching</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Mixing of oil with a clay adsorbent to remove color</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Bleaching operation removes some of the color, reduces the contents of chlorophyll, residual soap and gums, trace metals, oxidation products</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Bleaching clays are activated via interaction with acids</a:t>
            </a:r>
          </a:p>
          <a:p>
            <a:pPr marL="0" indent="0">
              <a:lnSpc>
                <a:spcPct val="107000"/>
              </a:lnSpc>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Expected Damage Mechanisms</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Acidic corrosion is possible when activating bleaching clays.  pH is commonly in the range of 2.  Stainless steels are commonly used for process equipment</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Stirred reactors are common in this process leading to potential erosion of slurry streams.</a:t>
            </a:r>
          </a:p>
          <a:p>
            <a:endParaRPr lang="en-US" dirty="0"/>
          </a:p>
        </p:txBody>
      </p:sp>
      <p:sp>
        <p:nvSpPr>
          <p:cNvPr id="3" name="Title 2">
            <a:extLst>
              <a:ext uri="{FF2B5EF4-FFF2-40B4-BE49-F238E27FC236}">
                <a16:creationId xmlns:a16="http://schemas.microsoft.com/office/drawing/2014/main" id="{E5F42789-5F98-4A3A-85FB-528A71072FBD}"/>
              </a:ext>
            </a:extLst>
          </p:cNvPr>
          <p:cNvSpPr>
            <a:spLocks noGrp="1"/>
          </p:cNvSpPr>
          <p:nvPr>
            <p:ph type="title"/>
          </p:nvPr>
        </p:nvSpPr>
        <p:spPr/>
        <p:txBody>
          <a:bodyPr/>
          <a:lstStyle/>
          <a:p>
            <a:r>
              <a:rPr lang="en-US" dirty="0"/>
              <a:t>Bio-oils Pretreatment Processes</a:t>
            </a:r>
          </a:p>
        </p:txBody>
      </p:sp>
      <p:sp>
        <p:nvSpPr>
          <p:cNvPr id="4" name="Slide Number Placeholder 3">
            <a:extLst>
              <a:ext uri="{FF2B5EF4-FFF2-40B4-BE49-F238E27FC236}">
                <a16:creationId xmlns:a16="http://schemas.microsoft.com/office/drawing/2014/main" id="{62F56833-9335-49B6-A8B2-A04A1867DE4F}"/>
              </a:ext>
            </a:extLst>
          </p:cNvPr>
          <p:cNvSpPr>
            <a:spLocks noGrp="1"/>
          </p:cNvSpPr>
          <p:nvPr>
            <p:ph type="sldNum" sz="quarter" idx="12"/>
          </p:nvPr>
        </p:nvSpPr>
        <p:spPr/>
        <p:txBody>
          <a:bodyPr/>
          <a:lstStyle/>
          <a:p>
            <a:fld id="{7F1882C0-1630-794F-B3EE-176E1189E2A3}" type="slidenum">
              <a:rPr lang="en-US" smtClean="0"/>
              <a:pPr/>
              <a:t>11</a:t>
            </a:fld>
            <a:endParaRPr lang="en-US"/>
          </a:p>
        </p:txBody>
      </p:sp>
    </p:spTree>
    <p:extLst>
      <p:ext uri="{BB962C8B-B14F-4D97-AF65-F5344CB8AC3E}">
        <p14:creationId xmlns:p14="http://schemas.microsoft.com/office/powerpoint/2010/main" val="55617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1EE9FB-35F6-4CB6-85E2-8B575B271D38}"/>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Deodorizing</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Deodorization is stripping process that typically uses steam above 400</a:t>
            </a:r>
            <a:r>
              <a:rPr lang="en-US" dirty="0">
                <a:latin typeface="Times New Roman" panose="02020603050405020304" pitchFamily="18" charset="0"/>
                <a:cs typeface="Times New Roman" panose="02020603050405020304" pitchFamily="18" charset="0"/>
              </a:rPr>
              <a:t>°</a:t>
            </a:r>
            <a:r>
              <a:rPr lang="en-US" dirty="0">
                <a:latin typeface="Calibri" panose="020F0502020204030204" pitchFamily="34" charset="0"/>
                <a:cs typeface="Times New Roman" panose="02020603050405020304" pitchFamily="18" charset="0"/>
              </a:rPr>
              <a:t>F</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Physical process in which volatile components are removed</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Often completed under vacuum</a:t>
            </a:r>
          </a:p>
          <a:p>
            <a:pPr marL="0" indent="0">
              <a:lnSpc>
                <a:spcPct val="107000"/>
              </a:lnSpc>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Expected Damage Mechanisms</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Light organic acids in the overhead can lead to acid sour water in the vacuum system</a:t>
            </a:r>
          </a:p>
          <a:p>
            <a:pPr marL="400050" lvl="1" indent="0">
              <a:lnSpc>
                <a:spcPct val="107000"/>
              </a:lnSpc>
              <a:spcBef>
                <a:spcPts val="0"/>
              </a:spcBef>
              <a:buNone/>
            </a:pPr>
            <a:endParaRPr lang="en-US" dirty="0">
              <a:latin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endParaRPr lang="en-US" dirty="0">
              <a:latin typeface="Calibri" panose="020F0502020204030204" pitchFamily="34" charset="0"/>
              <a:cs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05725ED7-1E66-4FBD-B029-3A2B33436459}"/>
              </a:ext>
            </a:extLst>
          </p:cNvPr>
          <p:cNvSpPr>
            <a:spLocks noGrp="1"/>
          </p:cNvSpPr>
          <p:nvPr>
            <p:ph type="title"/>
          </p:nvPr>
        </p:nvSpPr>
        <p:spPr/>
        <p:txBody>
          <a:bodyPr/>
          <a:lstStyle/>
          <a:p>
            <a:r>
              <a:rPr lang="en-US" dirty="0"/>
              <a:t>Bio-oils Pretreatment Processes</a:t>
            </a:r>
          </a:p>
        </p:txBody>
      </p:sp>
      <p:sp>
        <p:nvSpPr>
          <p:cNvPr id="4" name="Slide Number Placeholder 3">
            <a:extLst>
              <a:ext uri="{FF2B5EF4-FFF2-40B4-BE49-F238E27FC236}">
                <a16:creationId xmlns:a16="http://schemas.microsoft.com/office/drawing/2014/main" id="{44DD51A8-261A-4AAD-A1A6-68C9C71613BB}"/>
              </a:ext>
            </a:extLst>
          </p:cNvPr>
          <p:cNvSpPr>
            <a:spLocks noGrp="1"/>
          </p:cNvSpPr>
          <p:nvPr>
            <p:ph type="sldNum" sz="quarter" idx="12"/>
          </p:nvPr>
        </p:nvSpPr>
        <p:spPr/>
        <p:txBody>
          <a:bodyPr/>
          <a:lstStyle/>
          <a:p>
            <a:fld id="{7F1882C0-1630-794F-B3EE-176E1189E2A3}" type="slidenum">
              <a:rPr lang="en-US" smtClean="0"/>
              <a:pPr/>
              <a:t>12</a:t>
            </a:fld>
            <a:endParaRPr lang="en-US"/>
          </a:p>
        </p:txBody>
      </p:sp>
    </p:spTree>
    <p:extLst>
      <p:ext uri="{BB962C8B-B14F-4D97-AF65-F5344CB8AC3E}">
        <p14:creationId xmlns:p14="http://schemas.microsoft.com/office/powerpoint/2010/main" val="81236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CEC786-2342-455F-880A-5441B6850164}"/>
              </a:ext>
            </a:extLst>
          </p:cNvPr>
          <p:cNvSpPr>
            <a:spLocks noGrp="1"/>
          </p:cNvSpPr>
          <p:nvPr>
            <p:ph idx="1"/>
          </p:nvPr>
        </p:nvSpPr>
        <p:spPr>
          <a:xfrm>
            <a:off x="457200" y="1514475"/>
            <a:ext cx="4754189" cy="2590800"/>
          </a:xfrm>
        </p:spPr>
        <p:txBody>
          <a:bodyPr/>
          <a:lstStyle/>
          <a:p>
            <a:pPr marL="0" marR="0" indent="0">
              <a:lnSpc>
                <a:spcPct val="107000"/>
              </a:lnSpc>
              <a:spcBef>
                <a:spcPts val="0"/>
              </a:spcBef>
              <a:spcAft>
                <a:spcPts val="800"/>
              </a:spcAft>
              <a:buNone/>
            </a:pPr>
            <a:r>
              <a:rPr lang="en-US" sz="1600" i="0" dirty="0">
                <a:solidFill>
                  <a:srgbClr val="202124"/>
                </a:solidFill>
                <a:effectLst/>
                <a:latin typeface="Roboto" panose="02000000000000000000" pitchFamily="2" charset="0"/>
              </a:rPr>
              <a:t>FAME is produced from vegetable oils, animal fats or waste cooking oils by transesterification.</a:t>
            </a:r>
          </a:p>
          <a:p>
            <a:pPr marL="0" marR="0" indent="0">
              <a:lnSpc>
                <a:spcPct val="107000"/>
              </a:lnSpc>
              <a:spcBef>
                <a:spcPts val="0"/>
              </a:spcBef>
              <a:spcAft>
                <a:spcPts val="800"/>
              </a:spcAft>
              <a:buNone/>
            </a:pPr>
            <a:r>
              <a:rPr lang="en-US" sz="1600" i="0" dirty="0">
                <a:solidFill>
                  <a:srgbClr val="202124"/>
                </a:solidFill>
                <a:effectLst/>
                <a:latin typeface="Roboto" panose="02000000000000000000" pitchFamily="2" charset="0"/>
              </a:rPr>
              <a:t>In the transesterification process a glyceride reacts with an alcohol in the presence of a catalyst, forming a mixture of fatty acids esters and an alcohol, typically methanol. </a:t>
            </a:r>
          </a:p>
          <a:p>
            <a:pPr marL="0" marR="0" indent="0">
              <a:lnSpc>
                <a:spcPct val="107000"/>
              </a:lnSpc>
              <a:spcBef>
                <a:spcPts val="0"/>
              </a:spcBef>
              <a:spcAft>
                <a:spcPts val="800"/>
              </a:spcAft>
              <a:buNone/>
            </a:pPr>
            <a:r>
              <a:rPr lang="en-US" sz="1600" i="0" dirty="0">
                <a:solidFill>
                  <a:srgbClr val="202124"/>
                </a:solidFill>
                <a:effectLst/>
                <a:latin typeface="Roboto" panose="02000000000000000000" pitchFamily="2" charset="0"/>
              </a:rPr>
              <a:t>Using triglycerides results in the production of glycerol.</a:t>
            </a:r>
          </a:p>
          <a:p>
            <a:pPr marL="0" marR="0" indent="0">
              <a:lnSpc>
                <a:spcPct val="107000"/>
              </a:lnSpc>
              <a:spcBef>
                <a:spcPts val="0"/>
              </a:spcBef>
              <a:spcAft>
                <a:spcPts val="800"/>
              </a:spcAft>
              <a:buNone/>
            </a:pPr>
            <a:endParaRPr lang="en-US" sz="1600" i="0" dirty="0">
              <a:solidFill>
                <a:srgbClr val="202124"/>
              </a:solidFill>
              <a:effectLst/>
              <a:latin typeface="Roboto" panose="02000000000000000000" pitchFamily="2" charset="0"/>
            </a:endParaRPr>
          </a:p>
        </p:txBody>
      </p:sp>
      <p:sp>
        <p:nvSpPr>
          <p:cNvPr id="3" name="Title 2">
            <a:extLst>
              <a:ext uri="{FF2B5EF4-FFF2-40B4-BE49-F238E27FC236}">
                <a16:creationId xmlns:a16="http://schemas.microsoft.com/office/drawing/2014/main" id="{E5F6A988-DAD9-41BD-854E-F07B1759099E}"/>
              </a:ext>
            </a:extLst>
          </p:cNvPr>
          <p:cNvSpPr>
            <a:spLocks noGrp="1"/>
          </p:cNvSpPr>
          <p:nvPr>
            <p:ph type="title"/>
          </p:nvPr>
        </p:nvSpPr>
        <p:spPr/>
        <p:txBody>
          <a:bodyPr/>
          <a:lstStyle/>
          <a:p>
            <a:r>
              <a:rPr lang="en-US" sz="4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Fatty Acid Methyl Ester (FAME)</a:t>
            </a:r>
          </a:p>
        </p:txBody>
      </p:sp>
      <p:sp>
        <p:nvSpPr>
          <p:cNvPr id="4" name="Slide Number Placeholder 3">
            <a:extLst>
              <a:ext uri="{FF2B5EF4-FFF2-40B4-BE49-F238E27FC236}">
                <a16:creationId xmlns:a16="http://schemas.microsoft.com/office/drawing/2014/main" id="{D5F86FE7-738F-4E70-A18A-9D01189789C1}"/>
              </a:ext>
            </a:extLst>
          </p:cNvPr>
          <p:cNvSpPr>
            <a:spLocks noGrp="1"/>
          </p:cNvSpPr>
          <p:nvPr>
            <p:ph type="sldNum" sz="quarter" idx="12"/>
          </p:nvPr>
        </p:nvSpPr>
        <p:spPr/>
        <p:txBody>
          <a:bodyPr/>
          <a:lstStyle/>
          <a:p>
            <a:fld id="{7F1882C0-1630-794F-B3EE-176E1189E2A3}" type="slidenum">
              <a:rPr lang="en-US" smtClean="0"/>
              <a:pPr/>
              <a:t>13</a:t>
            </a:fld>
            <a:endParaRPr lang="en-US"/>
          </a:p>
        </p:txBody>
      </p:sp>
      <p:pic>
        <p:nvPicPr>
          <p:cNvPr id="7" name="Picture 6">
            <a:extLst>
              <a:ext uri="{FF2B5EF4-FFF2-40B4-BE49-F238E27FC236}">
                <a16:creationId xmlns:a16="http://schemas.microsoft.com/office/drawing/2014/main" id="{3F9B626E-82D8-4A13-9CF3-271A260B6B3C}"/>
              </a:ext>
            </a:extLst>
          </p:cNvPr>
          <p:cNvPicPr>
            <a:picLocks noChangeAspect="1"/>
          </p:cNvPicPr>
          <p:nvPr/>
        </p:nvPicPr>
        <p:blipFill>
          <a:blip r:embed="rId3"/>
          <a:stretch>
            <a:fillRect/>
          </a:stretch>
        </p:blipFill>
        <p:spPr>
          <a:xfrm>
            <a:off x="5211389" y="1143000"/>
            <a:ext cx="3475411" cy="3333750"/>
          </a:xfrm>
          <a:prstGeom prst="rect">
            <a:avLst/>
          </a:prstGeom>
        </p:spPr>
      </p:pic>
    </p:spTree>
    <p:extLst>
      <p:ext uri="{BB962C8B-B14F-4D97-AF65-F5344CB8AC3E}">
        <p14:creationId xmlns:p14="http://schemas.microsoft.com/office/powerpoint/2010/main" val="297957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F6A988-DAD9-41BD-854E-F07B1759099E}"/>
              </a:ext>
            </a:extLst>
          </p:cNvPr>
          <p:cNvSpPr>
            <a:spLocks noGrp="1"/>
          </p:cNvSpPr>
          <p:nvPr>
            <p:ph type="title"/>
          </p:nvPr>
        </p:nvSpPr>
        <p:spPr/>
        <p:txBody>
          <a:bodyPr/>
          <a:lstStyle/>
          <a:p>
            <a:r>
              <a:rPr lang="en-US" sz="4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Fatty Acid Methyl Ester (FAME)</a:t>
            </a:r>
          </a:p>
        </p:txBody>
      </p:sp>
      <p:sp>
        <p:nvSpPr>
          <p:cNvPr id="4" name="Slide Number Placeholder 3">
            <a:extLst>
              <a:ext uri="{FF2B5EF4-FFF2-40B4-BE49-F238E27FC236}">
                <a16:creationId xmlns:a16="http://schemas.microsoft.com/office/drawing/2014/main" id="{D5F86FE7-738F-4E70-A18A-9D01189789C1}"/>
              </a:ext>
            </a:extLst>
          </p:cNvPr>
          <p:cNvSpPr>
            <a:spLocks noGrp="1"/>
          </p:cNvSpPr>
          <p:nvPr>
            <p:ph type="sldNum" sz="quarter" idx="12"/>
          </p:nvPr>
        </p:nvSpPr>
        <p:spPr/>
        <p:txBody>
          <a:bodyPr/>
          <a:lstStyle/>
          <a:p>
            <a:fld id="{7F1882C0-1630-794F-B3EE-176E1189E2A3}" type="slidenum">
              <a:rPr lang="en-US" smtClean="0"/>
              <a:pPr/>
              <a:t>14</a:t>
            </a:fld>
            <a:endParaRPr lang="en-US"/>
          </a:p>
        </p:txBody>
      </p:sp>
      <p:sp>
        <p:nvSpPr>
          <p:cNvPr id="6" name="Content Placeholder 5">
            <a:extLst>
              <a:ext uri="{FF2B5EF4-FFF2-40B4-BE49-F238E27FC236}">
                <a16:creationId xmlns:a16="http://schemas.microsoft.com/office/drawing/2014/main" id="{1CD63D6F-BCEB-489A-B5B8-CDA21102EA29}"/>
              </a:ext>
            </a:extLst>
          </p:cNvPr>
          <p:cNvSpPr>
            <a:spLocks noGrp="1"/>
          </p:cNvSpPr>
          <p:nvPr>
            <p:ph idx="1"/>
          </p:nvPr>
        </p:nvSpPr>
        <p:spPr>
          <a:xfrm>
            <a:off x="457200" y="1047750"/>
            <a:ext cx="8229600" cy="3364992"/>
          </a:xfrm>
        </p:spPr>
        <p:txBody>
          <a:bodyPr/>
          <a:lstStyle/>
          <a:p>
            <a:r>
              <a:rPr lang="en-US" sz="1800" dirty="0"/>
              <a:t>Free Fatty Acid Corrosion</a:t>
            </a:r>
          </a:p>
          <a:p>
            <a:pPr marL="0" indent="0">
              <a:buNone/>
            </a:pPr>
            <a:r>
              <a:rPr lang="en-US" sz="1600" dirty="0">
                <a:effectLst/>
                <a:latin typeface="+mj-lt"/>
                <a:ea typeface="Arial Unicode MS"/>
                <a:cs typeface="Arial" panose="020B0604020202020204" pitchFamily="34" charset="0"/>
              </a:rPr>
              <a:t>FAME process is relatively low temperature and FFA corrosio</a:t>
            </a:r>
            <a:r>
              <a:rPr lang="en-US" sz="1600" dirty="0">
                <a:latin typeface="+mj-lt"/>
                <a:ea typeface="Arial Unicode MS"/>
                <a:cs typeface="Arial" panose="020B0604020202020204" pitchFamily="34" charset="0"/>
              </a:rPr>
              <a:t>n is not expected to be severe</a:t>
            </a:r>
            <a:endParaRPr lang="en-US" sz="1800" dirty="0">
              <a:latin typeface="+mj-lt"/>
            </a:endParaRPr>
          </a:p>
          <a:p>
            <a:r>
              <a:rPr lang="en-US" sz="1800" dirty="0"/>
              <a:t>Caustic Corrosion/Cracking</a:t>
            </a:r>
          </a:p>
          <a:p>
            <a:pPr marL="0" indent="0">
              <a:buNone/>
            </a:pPr>
            <a:r>
              <a:rPr lang="en-US" sz="1600" dirty="0">
                <a:latin typeface="+mj-lt"/>
                <a:cs typeface="Arial" panose="020B0604020202020204" pitchFamily="34" charset="0"/>
              </a:rPr>
              <a:t>Sodium hydroxide is reacted with methanol to form sodium methoxide.  Alkaline corrosion and SCC is possible in higher temperature sections of the unit</a:t>
            </a:r>
          </a:p>
          <a:p>
            <a:r>
              <a:rPr lang="en-US" sz="1800" dirty="0"/>
              <a:t>Methanol Corrosion</a:t>
            </a:r>
          </a:p>
          <a:p>
            <a:pPr marL="0" indent="0">
              <a:buNone/>
            </a:pPr>
            <a:r>
              <a:rPr lang="en-US" sz="1600" dirty="0">
                <a:latin typeface="+mj-lt"/>
                <a:cs typeface="Arial" panose="020B0604020202020204" pitchFamily="34" charset="0"/>
              </a:rPr>
              <a:t>Corrosion potential in methanol streams are low.  Methanol/water mixtures can experience corrosion, especially in the presence of oxygen.</a:t>
            </a:r>
          </a:p>
          <a:p>
            <a:r>
              <a:rPr lang="en-US" sz="1800" dirty="0"/>
              <a:t>Methanol SCC</a:t>
            </a:r>
          </a:p>
          <a:p>
            <a:pPr marL="0" indent="0">
              <a:buNone/>
            </a:pPr>
            <a:r>
              <a:rPr lang="en-US" sz="1600" dirty="0">
                <a:latin typeface="+mj-lt"/>
                <a:cs typeface="Arial" panose="020B0604020202020204" pitchFamily="34" charset="0"/>
              </a:rPr>
              <a:t>Stress Corrosion Cracking can occur in as-welded carbon steel in methanol solutions that contain between about 0.05% water and 1% water and dissolved oxygen</a:t>
            </a:r>
          </a:p>
        </p:txBody>
      </p:sp>
    </p:spTree>
    <p:extLst>
      <p:ext uri="{BB962C8B-B14F-4D97-AF65-F5344CB8AC3E}">
        <p14:creationId xmlns:p14="http://schemas.microsoft.com/office/powerpoint/2010/main" val="387688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F6A988-DAD9-41BD-854E-F07B1759099E}"/>
              </a:ext>
            </a:extLst>
          </p:cNvPr>
          <p:cNvSpPr>
            <a:spLocks noGrp="1"/>
          </p:cNvSpPr>
          <p:nvPr>
            <p:ph type="title"/>
          </p:nvPr>
        </p:nvSpPr>
        <p:spPr/>
        <p:txBody>
          <a:bodyPr/>
          <a:lstStyle/>
          <a:p>
            <a:r>
              <a:rPr lang="en-US" sz="4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Hydrodeoxygenation</a:t>
            </a:r>
          </a:p>
        </p:txBody>
      </p:sp>
      <p:sp>
        <p:nvSpPr>
          <p:cNvPr id="4" name="Slide Number Placeholder 3">
            <a:extLst>
              <a:ext uri="{FF2B5EF4-FFF2-40B4-BE49-F238E27FC236}">
                <a16:creationId xmlns:a16="http://schemas.microsoft.com/office/drawing/2014/main" id="{D5F86FE7-738F-4E70-A18A-9D01189789C1}"/>
              </a:ext>
            </a:extLst>
          </p:cNvPr>
          <p:cNvSpPr>
            <a:spLocks noGrp="1"/>
          </p:cNvSpPr>
          <p:nvPr>
            <p:ph type="sldNum" sz="quarter" idx="12"/>
          </p:nvPr>
        </p:nvSpPr>
        <p:spPr/>
        <p:txBody>
          <a:bodyPr/>
          <a:lstStyle/>
          <a:p>
            <a:fld id="{7F1882C0-1630-794F-B3EE-176E1189E2A3}" type="slidenum">
              <a:rPr lang="en-US" smtClean="0"/>
              <a:pPr/>
              <a:t>15</a:t>
            </a:fld>
            <a:endParaRPr lang="en-US"/>
          </a:p>
        </p:txBody>
      </p:sp>
      <p:pic>
        <p:nvPicPr>
          <p:cNvPr id="7" name="Content Placeholder 6">
            <a:extLst>
              <a:ext uri="{FF2B5EF4-FFF2-40B4-BE49-F238E27FC236}">
                <a16:creationId xmlns:a16="http://schemas.microsoft.com/office/drawing/2014/main" id="{ADF93B7A-960E-40E3-8429-7F7379B72D4F}"/>
              </a:ext>
            </a:extLst>
          </p:cNvPr>
          <p:cNvPicPr>
            <a:picLocks noGrp="1" noChangeAspect="1"/>
          </p:cNvPicPr>
          <p:nvPr>
            <p:ph idx="1"/>
          </p:nvPr>
        </p:nvPicPr>
        <p:blipFill>
          <a:blip r:embed="rId3"/>
          <a:stretch>
            <a:fillRect/>
          </a:stretch>
        </p:blipFill>
        <p:spPr>
          <a:xfrm>
            <a:off x="1952625" y="1211262"/>
            <a:ext cx="5238750" cy="3228975"/>
          </a:xfrm>
          <a:prstGeom prst="rect">
            <a:avLst/>
          </a:prstGeom>
        </p:spPr>
      </p:pic>
    </p:spTree>
    <p:extLst>
      <p:ext uri="{BB962C8B-B14F-4D97-AF65-F5344CB8AC3E}">
        <p14:creationId xmlns:p14="http://schemas.microsoft.com/office/powerpoint/2010/main" val="3062283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B39FB-01F9-40A2-B764-FB4BC8D96B09}"/>
              </a:ext>
            </a:extLst>
          </p:cNvPr>
          <p:cNvSpPr>
            <a:spLocks noGrp="1"/>
          </p:cNvSpPr>
          <p:nvPr>
            <p:ph idx="1"/>
          </p:nvPr>
        </p:nvSpPr>
        <p:spPr>
          <a:xfrm>
            <a:off x="76200" y="1143000"/>
            <a:ext cx="6355668" cy="3364992"/>
          </a:xfrm>
        </p:spPr>
        <p:txBody>
          <a:bodyPr/>
          <a:lstStyle/>
          <a:p>
            <a:r>
              <a:rPr lang="en-US" sz="1800" dirty="0"/>
              <a:t>Feed Effluent Exchangers</a:t>
            </a:r>
          </a:p>
          <a:p>
            <a:pPr lvl="1"/>
            <a:r>
              <a:rPr lang="en-US" sz="1600" dirty="0"/>
              <a:t>Typically, the unit feed is less than 300</a:t>
            </a:r>
            <a:r>
              <a:rPr lang="en-US" sz="1600" dirty="0">
                <a:latin typeface="Times New Roman" panose="02020603050405020304" pitchFamily="18" charset="0"/>
                <a:cs typeface="Times New Roman" panose="02020603050405020304" pitchFamily="18" charset="0"/>
              </a:rPr>
              <a:t>°</a:t>
            </a:r>
            <a:r>
              <a:rPr lang="en-US" sz="1600" dirty="0"/>
              <a:t>F when it enters the exchangers and over 500</a:t>
            </a:r>
            <a:r>
              <a:rPr lang="en-US" sz="1600" dirty="0">
                <a:latin typeface="Times New Roman" panose="02020603050405020304" pitchFamily="18" charset="0"/>
                <a:cs typeface="Times New Roman" panose="02020603050405020304" pitchFamily="18" charset="0"/>
              </a:rPr>
              <a:t>°</a:t>
            </a:r>
            <a:r>
              <a:rPr lang="en-US" sz="1600" dirty="0"/>
              <a:t>F when it leaves them.</a:t>
            </a:r>
          </a:p>
          <a:p>
            <a:pPr lvl="1"/>
            <a:r>
              <a:rPr lang="en-US" sz="1600" dirty="0"/>
              <a:t>The feed side tube wall of the feed/effluent exchangers will reach the fatty acid boiling point.</a:t>
            </a:r>
          </a:p>
          <a:p>
            <a:pPr marL="0" indent="0">
              <a:buNone/>
            </a:pPr>
            <a:endParaRPr lang="en-US" sz="1800" dirty="0"/>
          </a:p>
          <a:p>
            <a:r>
              <a:rPr lang="en-US" sz="1800" dirty="0"/>
              <a:t>Charge Heater</a:t>
            </a:r>
          </a:p>
          <a:p>
            <a:pPr lvl="1"/>
            <a:r>
              <a:rPr lang="en-US" sz="1600" dirty="0"/>
              <a:t>The concern in charge heaters is decomposition of the fatty acids to light organic acid that should begin above 650</a:t>
            </a:r>
            <a:r>
              <a:rPr lang="en-US" sz="1600" dirty="0">
                <a:latin typeface="Times New Roman" panose="02020603050405020304" pitchFamily="18" charset="0"/>
                <a:cs typeface="Times New Roman" panose="02020603050405020304" pitchFamily="18" charset="0"/>
              </a:rPr>
              <a:t>°</a:t>
            </a:r>
            <a:r>
              <a:rPr lang="en-US" sz="1600" dirty="0"/>
              <a:t>F.</a:t>
            </a:r>
          </a:p>
          <a:p>
            <a:pPr lvl="1"/>
            <a:r>
              <a:rPr lang="en-US" sz="1600" dirty="0"/>
              <a:t>Bulk process temperature may be below the decomposition temperature, but the tube metal may be high enough.</a:t>
            </a:r>
          </a:p>
          <a:p>
            <a:endParaRPr lang="en-US" dirty="0"/>
          </a:p>
        </p:txBody>
      </p:sp>
      <p:sp>
        <p:nvSpPr>
          <p:cNvPr id="3" name="Title 2">
            <a:extLst>
              <a:ext uri="{FF2B5EF4-FFF2-40B4-BE49-F238E27FC236}">
                <a16:creationId xmlns:a16="http://schemas.microsoft.com/office/drawing/2014/main" id="{CA1B5177-8D2E-4AA1-8951-860E6647E2C9}"/>
              </a:ext>
            </a:extLst>
          </p:cNvPr>
          <p:cNvSpPr>
            <a:spLocks noGrp="1"/>
          </p:cNvSpPr>
          <p:nvPr>
            <p:ph type="title"/>
          </p:nvPr>
        </p:nvSpPr>
        <p:spPr/>
        <p:txBody>
          <a:bodyPr/>
          <a:lstStyle/>
          <a:p>
            <a:r>
              <a:rPr lang="en-US" dirty="0"/>
              <a:t>Feed Section Corrosion</a:t>
            </a:r>
          </a:p>
        </p:txBody>
      </p:sp>
      <p:sp>
        <p:nvSpPr>
          <p:cNvPr id="4" name="Slide Number Placeholder 3">
            <a:extLst>
              <a:ext uri="{FF2B5EF4-FFF2-40B4-BE49-F238E27FC236}">
                <a16:creationId xmlns:a16="http://schemas.microsoft.com/office/drawing/2014/main" id="{2FD227CB-B775-4A17-A16B-766E8C36E109}"/>
              </a:ext>
            </a:extLst>
          </p:cNvPr>
          <p:cNvSpPr>
            <a:spLocks noGrp="1"/>
          </p:cNvSpPr>
          <p:nvPr>
            <p:ph type="sldNum" sz="quarter" idx="12"/>
          </p:nvPr>
        </p:nvSpPr>
        <p:spPr/>
        <p:txBody>
          <a:bodyPr/>
          <a:lstStyle/>
          <a:p>
            <a:fld id="{7F1882C0-1630-794F-B3EE-176E1189E2A3}" type="slidenum">
              <a:rPr lang="en-US" smtClean="0"/>
              <a:pPr/>
              <a:t>16</a:t>
            </a:fld>
            <a:endParaRPr lang="en-US"/>
          </a:p>
        </p:txBody>
      </p:sp>
      <p:pic>
        <p:nvPicPr>
          <p:cNvPr id="5" name="Content Placeholder 6">
            <a:extLst>
              <a:ext uri="{FF2B5EF4-FFF2-40B4-BE49-F238E27FC236}">
                <a16:creationId xmlns:a16="http://schemas.microsoft.com/office/drawing/2014/main" id="{75640947-ECDF-4078-8B7C-C03D4CC038B7}"/>
              </a:ext>
            </a:extLst>
          </p:cNvPr>
          <p:cNvPicPr>
            <a:picLocks noChangeAspect="1"/>
          </p:cNvPicPr>
          <p:nvPr/>
        </p:nvPicPr>
        <p:blipFill>
          <a:blip r:embed="rId3"/>
          <a:stretch>
            <a:fillRect/>
          </a:stretch>
        </p:blipFill>
        <p:spPr>
          <a:xfrm>
            <a:off x="6553200" y="980255"/>
            <a:ext cx="2254932" cy="1691199"/>
          </a:xfrm>
          <a:prstGeom prst="rect">
            <a:avLst/>
          </a:prstGeom>
        </p:spPr>
      </p:pic>
      <p:pic>
        <p:nvPicPr>
          <p:cNvPr id="6" name="Content Placeholder 5">
            <a:extLst>
              <a:ext uri="{FF2B5EF4-FFF2-40B4-BE49-F238E27FC236}">
                <a16:creationId xmlns:a16="http://schemas.microsoft.com/office/drawing/2014/main" id="{B45A591C-5526-4B4F-B721-EA902870BF48}"/>
              </a:ext>
            </a:extLst>
          </p:cNvPr>
          <p:cNvPicPr>
            <a:picLocks noChangeAspect="1"/>
          </p:cNvPicPr>
          <p:nvPr/>
        </p:nvPicPr>
        <p:blipFill>
          <a:blip r:embed="rId4"/>
          <a:stretch>
            <a:fillRect/>
          </a:stretch>
        </p:blipFill>
        <p:spPr>
          <a:xfrm>
            <a:off x="6781800" y="2752751"/>
            <a:ext cx="1696234" cy="2107719"/>
          </a:xfrm>
          <a:prstGeom prst="rect">
            <a:avLst/>
          </a:prstGeom>
        </p:spPr>
      </p:pic>
    </p:spTree>
    <p:extLst>
      <p:ext uri="{BB962C8B-B14F-4D97-AF65-F5344CB8AC3E}">
        <p14:creationId xmlns:p14="http://schemas.microsoft.com/office/powerpoint/2010/main" val="2188875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FAD9C-C5BE-40E5-9CDA-3F22E4D5726F}"/>
              </a:ext>
            </a:extLst>
          </p:cNvPr>
          <p:cNvSpPr>
            <a:spLocks noGrp="1"/>
          </p:cNvSpPr>
          <p:nvPr>
            <p:ph idx="1"/>
          </p:nvPr>
        </p:nvSpPr>
        <p:spPr>
          <a:xfrm>
            <a:off x="140017" y="1143000"/>
            <a:ext cx="5498783" cy="3562350"/>
          </a:xfrm>
        </p:spPr>
        <p:txBody>
          <a:bodyPr/>
          <a:lstStyle/>
          <a:p>
            <a:pPr marL="342900" marR="0" lvl="0" indent="-342900">
              <a:spcBef>
                <a:spcPts val="0"/>
              </a:spcBef>
              <a:spcAft>
                <a:spcPts val="0"/>
              </a:spcAft>
              <a:buFont typeface="Symbol" panose="05050102010706020507" pitchFamily="18" charset="2"/>
              <a:buChar char=""/>
            </a:pPr>
            <a:r>
              <a:rPr lang="en-US" sz="1600" dirty="0">
                <a:effectLst/>
                <a:latin typeface="+mj-lt"/>
                <a:ea typeface="Times New Roman" panose="02020603050405020304" pitchFamily="18" charset="0"/>
              </a:rPr>
              <a:t>Feed Effluent Exchangers, Piping, Water Wash Injections, REACs, Separators</a:t>
            </a:r>
            <a:endParaRPr lang="en-US" sz="1600" dirty="0">
              <a:effectLst/>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600" dirty="0">
              <a:effectLst/>
              <a:latin typeface="+mj-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mj-lt"/>
                <a:ea typeface="Times New Roman" panose="02020603050405020304" pitchFamily="18" charset="0"/>
              </a:rPr>
              <a:t>NH</a:t>
            </a:r>
            <a:r>
              <a:rPr lang="en-US" sz="1600" baseline="-25000" dirty="0">
                <a:effectLst/>
                <a:latin typeface="+mj-lt"/>
                <a:ea typeface="Times New Roman" panose="02020603050405020304" pitchFamily="18" charset="0"/>
              </a:rPr>
              <a:t>4</a:t>
            </a:r>
            <a:r>
              <a:rPr lang="en-US" sz="1600" dirty="0">
                <a:effectLst/>
                <a:latin typeface="+mj-lt"/>
                <a:ea typeface="Times New Roman" panose="02020603050405020304" pitchFamily="18" charset="0"/>
              </a:rPr>
              <a:t>Cl salting corrosion and NH</a:t>
            </a:r>
            <a:r>
              <a:rPr lang="en-US" sz="1600" baseline="-25000" dirty="0">
                <a:effectLst/>
                <a:latin typeface="+mj-lt"/>
                <a:ea typeface="Times New Roman" panose="02020603050405020304" pitchFamily="18" charset="0"/>
              </a:rPr>
              <a:t>4</a:t>
            </a:r>
            <a:r>
              <a:rPr lang="en-US" sz="1600" dirty="0">
                <a:effectLst/>
                <a:latin typeface="+mj-lt"/>
                <a:ea typeface="Times New Roman" panose="02020603050405020304" pitchFamily="18" charset="0"/>
              </a:rPr>
              <a:t>HS aqueous corrosion still primary corrodents</a:t>
            </a:r>
            <a:endParaRPr lang="en-US" sz="1600" dirty="0">
              <a:effectLst/>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600" dirty="0">
              <a:effectLst/>
              <a:latin typeface="+mj-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mj-lt"/>
                <a:ea typeface="Times New Roman" panose="02020603050405020304" pitchFamily="18" charset="0"/>
              </a:rPr>
              <a:t>Increased water content in effluent due to increased oxygen in feeds lead to significant difference in salting corrosion and dew point profile in effluent. </a:t>
            </a:r>
            <a:endParaRPr lang="en-US" sz="1600" dirty="0">
              <a:effectLst/>
              <a:latin typeface="+mj-lt"/>
              <a:ea typeface="Calibri" panose="020F0502020204030204" pitchFamily="34" charset="0"/>
            </a:endParaRPr>
          </a:p>
          <a:p>
            <a:pPr lvl="1"/>
            <a:r>
              <a:rPr lang="en-US" sz="1400" dirty="0">
                <a:effectLst/>
                <a:latin typeface="+mj-lt"/>
                <a:ea typeface="Times New Roman" panose="02020603050405020304" pitchFamily="18" charset="0"/>
              </a:rPr>
              <a:t>Impact risk to dead legs and corrosion upstream of water wash injection.</a:t>
            </a:r>
            <a:endParaRPr lang="en-US" sz="1400" dirty="0">
              <a:latin typeface="+mj-lt"/>
            </a:endParaRPr>
          </a:p>
          <a:p>
            <a:pPr marL="342900" marR="0" lvl="0" indent="-342900">
              <a:spcBef>
                <a:spcPts val="0"/>
              </a:spcBef>
              <a:spcAft>
                <a:spcPts val="0"/>
              </a:spcAft>
              <a:buFont typeface="Symbol" panose="05050102010706020507" pitchFamily="18" charset="2"/>
              <a:buChar char=""/>
            </a:pPr>
            <a:endParaRPr lang="en-US" sz="1600" dirty="0">
              <a:effectLst/>
              <a:latin typeface="+mj-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mj-lt"/>
                <a:ea typeface="Times New Roman" panose="02020603050405020304" pitchFamily="18" charset="0"/>
              </a:rPr>
              <a:t>Potential ammonia / CO</a:t>
            </a:r>
            <a:r>
              <a:rPr lang="en-US" sz="1600" baseline="-25000" dirty="0">
                <a:effectLst/>
                <a:latin typeface="+mj-lt"/>
                <a:ea typeface="Times New Roman" panose="02020603050405020304" pitchFamily="18" charset="0"/>
              </a:rPr>
              <a:t>2</a:t>
            </a:r>
            <a:r>
              <a:rPr lang="en-US" sz="1600" dirty="0">
                <a:effectLst/>
                <a:latin typeface="+mj-lt"/>
                <a:ea typeface="Times New Roman" panose="02020603050405020304" pitchFamily="18" charset="0"/>
              </a:rPr>
              <a:t> based salt formation primarily fouling concern with some corrosion risk.</a:t>
            </a:r>
            <a:endParaRPr lang="en-US" sz="1600" dirty="0">
              <a:latin typeface="+mj-lt"/>
              <a:ea typeface="Times New Roman" panose="02020603050405020304" pitchFamily="18" charset="0"/>
            </a:endParaRPr>
          </a:p>
        </p:txBody>
      </p:sp>
      <p:sp>
        <p:nvSpPr>
          <p:cNvPr id="3" name="Title 2">
            <a:extLst>
              <a:ext uri="{FF2B5EF4-FFF2-40B4-BE49-F238E27FC236}">
                <a16:creationId xmlns:a16="http://schemas.microsoft.com/office/drawing/2014/main" id="{3EF0027D-5938-4E48-81C5-87E155E2D23A}"/>
              </a:ext>
            </a:extLst>
          </p:cNvPr>
          <p:cNvSpPr>
            <a:spLocks noGrp="1"/>
          </p:cNvSpPr>
          <p:nvPr>
            <p:ph type="title"/>
          </p:nvPr>
        </p:nvSpPr>
        <p:spPr/>
        <p:txBody>
          <a:bodyPr/>
          <a:lstStyle/>
          <a:p>
            <a:r>
              <a:rPr lang="en-US" dirty="0"/>
              <a:t>Reactor Effluent System</a:t>
            </a:r>
          </a:p>
        </p:txBody>
      </p:sp>
      <p:sp>
        <p:nvSpPr>
          <p:cNvPr id="4" name="Slide Number Placeholder 3">
            <a:extLst>
              <a:ext uri="{FF2B5EF4-FFF2-40B4-BE49-F238E27FC236}">
                <a16:creationId xmlns:a16="http://schemas.microsoft.com/office/drawing/2014/main" id="{3901A623-C449-4A4D-9DEC-A8336D1DC75F}"/>
              </a:ext>
            </a:extLst>
          </p:cNvPr>
          <p:cNvSpPr>
            <a:spLocks noGrp="1"/>
          </p:cNvSpPr>
          <p:nvPr>
            <p:ph type="sldNum" sz="quarter" idx="12"/>
          </p:nvPr>
        </p:nvSpPr>
        <p:spPr/>
        <p:txBody>
          <a:bodyPr/>
          <a:lstStyle/>
          <a:p>
            <a:fld id="{7F1882C0-1630-794F-B3EE-176E1189E2A3}" type="slidenum">
              <a:rPr lang="en-US" smtClean="0"/>
              <a:pPr/>
              <a:t>17</a:t>
            </a:fld>
            <a:endParaRPr lang="en-US"/>
          </a:p>
        </p:txBody>
      </p:sp>
      <p:pic>
        <p:nvPicPr>
          <p:cNvPr id="5" name="Picture 4">
            <a:extLst>
              <a:ext uri="{FF2B5EF4-FFF2-40B4-BE49-F238E27FC236}">
                <a16:creationId xmlns:a16="http://schemas.microsoft.com/office/drawing/2014/main" id="{157B4A5E-D506-4369-AC0F-1AA721902F10}"/>
              </a:ext>
            </a:extLst>
          </p:cNvPr>
          <p:cNvPicPr>
            <a:picLocks noChangeAspect="1"/>
          </p:cNvPicPr>
          <p:nvPr/>
        </p:nvPicPr>
        <p:blipFill>
          <a:blip r:embed="rId3"/>
          <a:stretch>
            <a:fillRect/>
          </a:stretch>
        </p:blipFill>
        <p:spPr>
          <a:xfrm>
            <a:off x="5562600" y="1571410"/>
            <a:ext cx="3441383" cy="2441044"/>
          </a:xfrm>
          <a:prstGeom prst="rect">
            <a:avLst/>
          </a:prstGeom>
        </p:spPr>
      </p:pic>
    </p:spTree>
    <p:extLst>
      <p:ext uri="{BB962C8B-B14F-4D97-AF65-F5344CB8AC3E}">
        <p14:creationId xmlns:p14="http://schemas.microsoft.com/office/powerpoint/2010/main" val="282076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316176-EE0C-4739-975B-EAD1B8004923}"/>
              </a:ext>
            </a:extLst>
          </p:cNvPr>
          <p:cNvSpPr>
            <a:spLocks noGrp="1"/>
          </p:cNvSpPr>
          <p:nvPr>
            <p:ph idx="1"/>
          </p:nvPr>
        </p:nvSpPr>
        <p:spPr>
          <a:xfrm>
            <a:off x="381000" y="971550"/>
            <a:ext cx="8229600" cy="3364992"/>
          </a:xfrm>
        </p:spPr>
        <p:txBody>
          <a:bodyPr/>
          <a:lstStyle/>
          <a:p>
            <a:r>
              <a:rPr lang="en-US" sz="1800" dirty="0"/>
              <a:t>Additional water make may create water separator issues including water boot and drain valve size.</a:t>
            </a:r>
          </a:p>
          <a:p>
            <a:r>
              <a:rPr lang="en-US" sz="1800" dirty="0"/>
              <a:t>Water carryover may be a start up issue in a retrofitted unit.</a:t>
            </a:r>
          </a:p>
          <a:p>
            <a:r>
              <a:rPr lang="en-US" sz="1800" dirty="0"/>
              <a:t>Water may be more acidic than alkaline with the addition of CO</a:t>
            </a:r>
            <a:r>
              <a:rPr lang="en-US" sz="1800" baseline="-25000" dirty="0"/>
              <a:t>2</a:t>
            </a:r>
            <a:r>
              <a:rPr lang="en-US" sz="1800" dirty="0"/>
              <a:t>.</a:t>
            </a:r>
          </a:p>
          <a:p>
            <a:r>
              <a:rPr lang="en-US" sz="1800" dirty="0"/>
              <a:t>Separator vapor space will be much higher in CO</a:t>
            </a:r>
            <a:r>
              <a:rPr lang="en-US" sz="1800" baseline="-25000" dirty="0"/>
              <a:t>2</a:t>
            </a:r>
            <a:r>
              <a:rPr lang="en-US" sz="1800" dirty="0"/>
              <a:t> and lower in H</a:t>
            </a:r>
            <a:r>
              <a:rPr lang="en-US" sz="1800" baseline="-25000" dirty="0"/>
              <a:t>2</a:t>
            </a:r>
            <a:r>
              <a:rPr lang="en-US" sz="1800" dirty="0"/>
              <a:t>S.  </a:t>
            </a:r>
          </a:p>
          <a:p>
            <a:r>
              <a:rPr lang="en-US" sz="1800" dirty="0"/>
              <a:t>Dew point corrosion in the system may have a different morphology and location than you would expect in a hydrotreater.</a:t>
            </a:r>
          </a:p>
          <a:p>
            <a:r>
              <a:rPr lang="en-US" sz="1800" dirty="0"/>
              <a:t>Stripper overhead temperature may need to be modified to prevent fouling.</a:t>
            </a:r>
          </a:p>
        </p:txBody>
      </p:sp>
      <p:sp>
        <p:nvSpPr>
          <p:cNvPr id="3" name="Title 2">
            <a:extLst>
              <a:ext uri="{FF2B5EF4-FFF2-40B4-BE49-F238E27FC236}">
                <a16:creationId xmlns:a16="http://schemas.microsoft.com/office/drawing/2014/main" id="{38C3B622-73E9-4FA7-AEA0-AC9E9142F9B9}"/>
              </a:ext>
            </a:extLst>
          </p:cNvPr>
          <p:cNvSpPr>
            <a:spLocks noGrp="1"/>
          </p:cNvSpPr>
          <p:nvPr>
            <p:ph type="title"/>
          </p:nvPr>
        </p:nvSpPr>
        <p:spPr/>
        <p:txBody>
          <a:bodyPr/>
          <a:lstStyle/>
          <a:p>
            <a:r>
              <a:rPr lang="en-US" dirty="0"/>
              <a:t>Separation Section</a:t>
            </a:r>
          </a:p>
        </p:txBody>
      </p:sp>
      <p:sp>
        <p:nvSpPr>
          <p:cNvPr id="4" name="Slide Number Placeholder 3">
            <a:extLst>
              <a:ext uri="{FF2B5EF4-FFF2-40B4-BE49-F238E27FC236}">
                <a16:creationId xmlns:a16="http://schemas.microsoft.com/office/drawing/2014/main" id="{1FCE77F0-2908-4ED1-B60D-5E65EB4A028D}"/>
              </a:ext>
            </a:extLst>
          </p:cNvPr>
          <p:cNvSpPr>
            <a:spLocks noGrp="1"/>
          </p:cNvSpPr>
          <p:nvPr>
            <p:ph type="sldNum" sz="quarter" idx="12"/>
          </p:nvPr>
        </p:nvSpPr>
        <p:spPr/>
        <p:txBody>
          <a:bodyPr/>
          <a:lstStyle/>
          <a:p>
            <a:fld id="{7F1882C0-1630-794F-B3EE-176E1189E2A3}" type="slidenum">
              <a:rPr lang="en-US" smtClean="0"/>
              <a:pPr/>
              <a:t>18</a:t>
            </a:fld>
            <a:endParaRPr lang="en-US"/>
          </a:p>
        </p:txBody>
      </p:sp>
    </p:spTree>
    <p:extLst>
      <p:ext uri="{BB962C8B-B14F-4D97-AF65-F5344CB8AC3E}">
        <p14:creationId xmlns:p14="http://schemas.microsoft.com/office/powerpoint/2010/main" val="385057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30342-19AA-4B9C-B36F-A8CDDDBC2C06}"/>
              </a:ext>
            </a:extLst>
          </p:cNvPr>
          <p:cNvSpPr>
            <a:spLocks noGrp="1"/>
          </p:cNvSpPr>
          <p:nvPr>
            <p:ph idx="1"/>
          </p:nvPr>
        </p:nvSpPr>
        <p:spPr/>
        <p:txBody>
          <a:bodyPr/>
          <a:lstStyle/>
          <a:p>
            <a:pPr marL="0" indent="0">
              <a:buNone/>
            </a:pPr>
            <a:endParaRPr lang="en-US" dirty="0"/>
          </a:p>
          <a:p>
            <a:r>
              <a:rPr lang="en-US" dirty="0"/>
              <a:t>Amine Treating/Regeneration</a:t>
            </a:r>
          </a:p>
          <a:p>
            <a:pPr marL="0" indent="0">
              <a:buNone/>
            </a:pPr>
            <a:endParaRPr lang="en-US" dirty="0"/>
          </a:p>
          <a:p>
            <a:r>
              <a:rPr lang="en-US" dirty="0"/>
              <a:t>Sour Water Stripping</a:t>
            </a:r>
          </a:p>
        </p:txBody>
      </p:sp>
      <p:sp>
        <p:nvSpPr>
          <p:cNvPr id="4" name="Slide Number Placeholder 3">
            <a:extLst>
              <a:ext uri="{FF2B5EF4-FFF2-40B4-BE49-F238E27FC236}">
                <a16:creationId xmlns:a16="http://schemas.microsoft.com/office/drawing/2014/main" id="{646800F5-EE3A-4B9D-B508-592A36892529}"/>
              </a:ext>
            </a:extLst>
          </p:cNvPr>
          <p:cNvSpPr>
            <a:spLocks noGrp="1"/>
          </p:cNvSpPr>
          <p:nvPr>
            <p:ph type="sldNum" sz="quarter" idx="12"/>
          </p:nvPr>
        </p:nvSpPr>
        <p:spPr/>
        <p:txBody>
          <a:bodyPr/>
          <a:lstStyle/>
          <a:p>
            <a:fld id="{7F1882C0-1630-794F-B3EE-176E1189E2A3}" type="slidenum">
              <a:rPr lang="en-US" smtClean="0"/>
              <a:pPr/>
              <a:t>19</a:t>
            </a:fld>
            <a:endParaRPr lang="en-US"/>
          </a:p>
        </p:txBody>
      </p:sp>
      <p:sp>
        <p:nvSpPr>
          <p:cNvPr id="5" name="Title 2">
            <a:extLst>
              <a:ext uri="{FF2B5EF4-FFF2-40B4-BE49-F238E27FC236}">
                <a16:creationId xmlns:a16="http://schemas.microsoft.com/office/drawing/2014/main" id="{E525305A-07C8-4F02-B652-7EF9629DC393}"/>
              </a:ext>
            </a:extLst>
          </p:cNvPr>
          <p:cNvSpPr txBox="1">
            <a:spLocks/>
          </p:cNvSpPr>
          <p:nvPr/>
        </p:nvSpPr>
        <p:spPr>
          <a:xfrm>
            <a:off x="609600" y="206883"/>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b="0" kern="1200">
                <a:solidFill>
                  <a:schemeClr val="tx1"/>
                </a:solidFill>
                <a:latin typeface="+mj-lt"/>
                <a:ea typeface="+mj-ea"/>
                <a:cs typeface="+mj-cs"/>
              </a:defRPr>
            </a:lvl1pPr>
          </a:lstStyle>
          <a:p>
            <a:r>
              <a:rPr lang="en-US" sz="4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Support Units</a:t>
            </a:r>
          </a:p>
        </p:txBody>
      </p:sp>
    </p:spTree>
    <p:extLst>
      <p:ext uri="{BB962C8B-B14F-4D97-AF65-F5344CB8AC3E}">
        <p14:creationId xmlns:p14="http://schemas.microsoft.com/office/powerpoint/2010/main" val="255978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96CBB4-5A49-473A-BF9B-228C5F0AAFDE}"/>
              </a:ext>
            </a:extLst>
          </p:cNvPr>
          <p:cNvSpPr>
            <a:spLocks noGrp="1"/>
          </p:cNvSpPr>
          <p:nvPr>
            <p:ph idx="1"/>
          </p:nvPr>
        </p:nvSpPr>
        <p:spPr/>
        <p:txBody>
          <a:bodyPr/>
          <a:lstStyle/>
          <a:p>
            <a:r>
              <a:rPr lang="en-US" dirty="0">
                <a:latin typeface="Calibri Light" panose="020F0302020204030204" pitchFamily="34" charset="0"/>
                <a:cs typeface="Calibri Light" panose="020F0302020204030204" pitchFamily="34" charset="0"/>
              </a:rPr>
              <a:t>Introduction</a:t>
            </a:r>
          </a:p>
          <a:p>
            <a:r>
              <a:rPr lang="en-US" dirty="0">
                <a:latin typeface="Calibri Light" panose="020F0302020204030204" pitchFamily="34" charset="0"/>
                <a:cs typeface="Calibri Light" panose="020F0302020204030204" pitchFamily="34" charset="0"/>
              </a:rPr>
              <a:t>Pretreatment Units</a:t>
            </a:r>
          </a:p>
          <a:p>
            <a:pPr lvl="1"/>
            <a:r>
              <a:rPr lang="en-US" sz="2000" dirty="0">
                <a:latin typeface="Calibri Light" panose="020F0302020204030204" pitchFamily="34" charset="0"/>
                <a:cs typeface="Calibri Light" panose="020F0302020204030204" pitchFamily="34" charset="0"/>
              </a:rPr>
              <a:t>Expected Damage Mechanism</a:t>
            </a:r>
          </a:p>
          <a:p>
            <a:r>
              <a:rPr lang="en-US" dirty="0">
                <a:latin typeface="Calibri Light" panose="020F0302020204030204" pitchFamily="34" charset="0"/>
                <a:cs typeface="Calibri Light" panose="020F0302020204030204" pitchFamily="34" charset="0"/>
              </a:rPr>
              <a:t>Fatty Acid Methyl Esters (FAME)</a:t>
            </a:r>
          </a:p>
          <a:p>
            <a:pPr lvl="1"/>
            <a:r>
              <a:rPr lang="en-US" sz="2000" dirty="0">
                <a:latin typeface="Calibri Light" panose="020F0302020204030204" pitchFamily="34" charset="0"/>
                <a:cs typeface="Calibri Light" panose="020F0302020204030204" pitchFamily="34" charset="0"/>
              </a:rPr>
              <a:t>Expected Damage Mechanisms</a:t>
            </a:r>
          </a:p>
          <a:p>
            <a:r>
              <a:rPr lang="en-US" dirty="0">
                <a:latin typeface="Calibri Light" panose="020F0302020204030204" pitchFamily="34" charset="0"/>
                <a:cs typeface="Calibri Light" panose="020F0302020204030204" pitchFamily="34" charset="0"/>
              </a:rPr>
              <a:t>Hydrodeoxygenation</a:t>
            </a:r>
          </a:p>
          <a:p>
            <a:pPr lvl="1"/>
            <a:r>
              <a:rPr lang="en-US" sz="2000" dirty="0">
                <a:latin typeface="Calibri Light" panose="020F0302020204030204" pitchFamily="34" charset="0"/>
                <a:cs typeface="Calibri Light" panose="020F0302020204030204" pitchFamily="34" charset="0"/>
              </a:rPr>
              <a:t>Expected Damage Mechanisms</a:t>
            </a:r>
          </a:p>
          <a:p>
            <a:r>
              <a:rPr lang="en-US" dirty="0">
                <a:latin typeface="Calibri Light" panose="020F0302020204030204" pitchFamily="34" charset="0"/>
                <a:cs typeface="Calibri Light" panose="020F0302020204030204" pitchFamily="34" charset="0"/>
              </a:rPr>
              <a:t>Support Units</a:t>
            </a:r>
          </a:p>
          <a:p>
            <a:pPr lvl="1"/>
            <a:r>
              <a:rPr lang="en-US" sz="2000" dirty="0">
                <a:latin typeface="Calibri Light" panose="020F0302020204030204" pitchFamily="34" charset="0"/>
                <a:cs typeface="Calibri Light" panose="020F0302020204030204" pitchFamily="34" charset="0"/>
              </a:rPr>
              <a:t>Expected Damage Mechanisms</a:t>
            </a:r>
          </a:p>
        </p:txBody>
      </p:sp>
      <p:sp>
        <p:nvSpPr>
          <p:cNvPr id="3" name="Title 2">
            <a:extLst>
              <a:ext uri="{FF2B5EF4-FFF2-40B4-BE49-F238E27FC236}">
                <a16:creationId xmlns:a16="http://schemas.microsoft.com/office/drawing/2014/main" id="{2EA3290B-8720-481D-AAAF-0E7991100080}"/>
              </a:ext>
            </a:extLst>
          </p:cNvPr>
          <p:cNvSpPr>
            <a:spLocks noGrp="1"/>
          </p:cNvSpPr>
          <p:nvPr>
            <p:ph type="title"/>
          </p:nvPr>
        </p:nvSpPr>
        <p:spPr/>
        <p:txBody>
          <a:bodyPr/>
          <a:lstStyle/>
          <a:p>
            <a:r>
              <a:rPr lang="en-US" sz="4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Overview</a:t>
            </a:r>
          </a:p>
        </p:txBody>
      </p:sp>
      <p:sp>
        <p:nvSpPr>
          <p:cNvPr id="4" name="Slide Number Placeholder 3">
            <a:extLst>
              <a:ext uri="{FF2B5EF4-FFF2-40B4-BE49-F238E27FC236}">
                <a16:creationId xmlns:a16="http://schemas.microsoft.com/office/drawing/2014/main" id="{8967A9B1-B4C2-4C80-833D-9D6D70A4887E}"/>
              </a:ext>
            </a:extLst>
          </p:cNvPr>
          <p:cNvSpPr>
            <a:spLocks noGrp="1"/>
          </p:cNvSpPr>
          <p:nvPr>
            <p:ph type="sldNum" sz="quarter" idx="12"/>
          </p:nvPr>
        </p:nvSpPr>
        <p:spPr/>
        <p:txBody>
          <a:bodyPr/>
          <a:lstStyle/>
          <a:p>
            <a:fld id="{7F1882C0-1630-794F-B3EE-176E1189E2A3}" type="slidenum">
              <a:rPr lang="en-US" smtClean="0"/>
              <a:pPr/>
              <a:t>2</a:t>
            </a:fld>
            <a:endParaRPr lang="en-US"/>
          </a:p>
        </p:txBody>
      </p:sp>
    </p:spTree>
    <p:extLst>
      <p:ext uri="{BB962C8B-B14F-4D97-AF65-F5344CB8AC3E}">
        <p14:creationId xmlns:p14="http://schemas.microsoft.com/office/powerpoint/2010/main" val="285790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A8B59E-32FE-470E-8F85-9AD44C2B3FEA}"/>
              </a:ext>
            </a:extLst>
          </p:cNvPr>
          <p:cNvSpPr>
            <a:spLocks noGrp="1"/>
          </p:cNvSpPr>
          <p:nvPr>
            <p:ph idx="1"/>
          </p:nvPr>
        </p:nvSpPr>
        <p:spPr>
          <a:xfrm>
            <a:off x="-14178" y="971550"/>
            <a:ext cx="5729178" cy="3441192"/>
          </a:xfrm>
        </p:spPr>
        <p:txBody>
          <a:bodyPr/>
          <a:lstStyle/>
          <a:p>
            <a:r>
              <a:rPr lang="en-US" sz="1400" dirty="0">
                <a:effectLst/>
                <a:ea typeface="Times New Roman" panose="02020603050405020304" pitchFamily="18" charset="0"/>
              </a:rPr>
              <a:t>Increased CO</a:t>
            </a:r>
            <a:r>
              <a:rPr lang="en-US" sz="1400" baseline="-25000" dirty="0">
                <a:effectLst/>
                <a:ea typeface="Times New Roman" panose="02020603050405020304" pitchFamily="18" charset="0"/>
              </a:rPr>
              <a:t>2</a:t>
            </a:r>
            <a:r>
              <a:rPr lang="en-US" sz="1400" dirty="0">
                <a:effectLst/>
                <a:ea typeface="Times New Roman" panose="02020603050405020304" pitchFamily="18" charset="0"/>
              </a:rPr>
              <a:t> levels in streams leads to significant impacts to amine system</a:t>
            </a:r>
          </a:p>
          <a:p>
            <a:pPr>
              <a:spcBef>
                <a:spcPts val="0"/>
              </a:spcBef>
            </a:pPr>
            <a:r>
              <a:rPr lang="en-US" sz="1400" dirty="0">
                <a:effectLst/>
                <a:ea typeface="Times New Roman" panose="02020603050405020304" pitchFamily="18" charset="0"/>
              </a:rPr>
              <a:t>H</a:t>
            </a:r>
            <a:r>
              <a:rPr lang="en-US" sz="1400" baseline="-25000" dirty="0">
                <a:effectLst/>
                <a:ea typeface="Times New Roman" panose="02020603050405020304" pitchFamily="18" charset="0"/>
              </a:rPr>
              <a:t>2</a:t>
            </a:r>
            <a:r>
              <a:rPr lang="en-US" sz="1400" dirty="0">
                <a:effectLst/>
                <a:ea typeface="Times New Roman" panose="02020603050405020304" pitchFamily="18" charset="0"/>
              </a:rPr>
              <a:t>S selective amines formulations will allow treated streams to be higher in CO</a:t>
            </a:r>
            <a:r>
              <a:rPr lang="en-US" sz="1400" baseline="-25000" dirty="0">
                <a:effectLst/>
                <a:ea typeface="Times New Roman" panose="02020603050405020304" pitchFamily="18" charset="0"/>
              </a:rPr>
              <a:t>2</a:t>
            </a:r>
            <a:r>
              <a:rPr lang="en-US" sz="1400" dirty="0">
                <a:effectLst/>
                <a:ea typeface="Times New Roman" panose="02020603050405020304" pitchFamily="18" charset="0"/>
              </a:rPr>
              <a:t> with potential downstream CO</a:t>
            </a:r>
            <a:r>
              <a:rPr lang="en-US" sz="1400" baseline="-25000" dirty="0">
                <a:effectLst/>
                <a:ea typeface="Times New Roman" panose="02020603050405020304" pitchFamily="18" charset="0"/>
              </a:rPr>
              <a:t>2</a:t>
            </a:r>
            <a:r>
              <a:rPr lang="en-US" sz="1400" dirty="0">
                <a:effectLst/>
                <a:ea typeface="Times New Roman" panose="02020603050405020304" pitchFamily="18" charset="0"/>
              </a:rPr>
              <a:t> corrosion risks. </a:t>
            </a:r>
            <a:endParaRPr lang="en-US" sz="1400" dirty="0">
              <a:effectLst/>
              <a:ea typeface="Calibri" panose="020F0502020204030204" pitchFamily="34" charset="0"/>
            </a:endParaRPr>
          </a:p>
          <a:p>
            <a:pPr>
              <a:spcBef>
                <a:spcPts val="0"/>
              </a:spcBef>
            </a:pPr>
            <a:r>
              <a:rPr lang="en-US" sz="1400" dirty="0">
                <a:effectLst/>
                <a:ea typeface="Times New Roman" panose="02020603050405020304" pitchFamily="18" charset="0"/>
              </a:rPr>
              <a:t>Significant potential for increased corrosion in amine regen:</a:t>
            </a:r>
            <a:endParaRPr lang="en-US" sz="1400" dirty="0">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400" dirty="0">
                <a:effectLst/>
                <a:ea typeface="Times New Roman" panose="02020603050405020304" pitchFamily="18" charset="0"/>
              </a:rPr>
              <a:t>Non-selective amines will see increased CO</a:t>
            </a:r>
            <a:r>
              <a:rPr lang="en-US" sz="1400" baseline="-25000" dirty="0">
                <a:effectLst/>
                <a:ea typeface="Times New Roman" panose="02020603050405020304" pitchFamily="18" charset="0"/>
              </a:rPr>
              <a:t>2</a:t>
            </a:r>
            <a:r>
              <a:rPr lang="en-US" sz="1400" dirty="0">
                <a:effectLst/>
                <a:ea typeface="Times New Roman" panose="02020603050405020304" pitchFamily="18" charset="0"/>
              </a:rPr>
              <a:t> acid gas loading in rich amine. </a:t>
            </a:r>
            <a:endParaRPr lang="en-US" sz="1400" dirty="0">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400" dirty="0">
                <a:effectLst/>
                <a:ea typeface="Times New Roman" panose="02020603050405020304" pitchFamily="18" charset="0"/>
              </a:rPr>
              <a:t>Degradation of selective amines will also see increased CO</a:t>
            </a:r>
            <a:r>
              <a:rPr lang="en-US" sz="1400" baseline="-25000" dirty="0">
                <a:effectLst/>
                <a:ea typeface="Times New Roman" panose="02020603050405020304" pitchFamily="18" charset="0"/>
              </a:rPr>
              <a:t>2</a:t>
            </a:r>
            <a:r>
              <a:rPr lang="en-US" sz="1400" dirty="0">
                <a:effectLst/>
                <a:ea typeface="Times New Roman" panose="02020603050405020304" pitchFamily="18" charset="0"/>
              </a:rPr>
              <a:t> acid gas loading in rich amine.</a:t>
            </a:r>
            <a:endParaRPr lang="en-US" sz="1400" dirty="0">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400" dirty="0">
                <a:effectLst/>
                <a:ea typeface="Times New Roman" panose="02020603050405020304" pitchFamily="18" charset="0"/>
              </a:rPr>
              <a:t>Increased light organic acids in product streams will increase heat stable acid salt formation. </a:t>
            </a:r>
            <a:endParaRPr lang="en-US" sz="1400" dirty="0">
              <a:effectLst/>
              <a:ea typeface="Calibri" panose="020F0502020204030204" pitchFamily="34" charset="0"/>
            </a:endParaRPr>
          </a:p>
          <a:p>
            <a:pPr>
              <a:spcBef>
                <a:spcPts val="0"/>
              </a:spcBef>
            </a:pPr>
            <a:r>
              <a:rPr lang="en-US" sz="1400" dirty="0">
                <a:effectLst/>
                <a:ea typeface="Times New Roman" panose="02020603050405020304" pitchFamily="18" charset="0"/>
              </a:rPr>
              <a:t>CO</a:t>
            </a:r>
            <a:r>
              <a:rPr lang="en-US" sz="1400" baseline="-25000" dirty="0">
                <a:effectLst/>
                <a:ea typeface="Times New Roman" panose="02020603050405020304" pitchFamily="18" charset="0"/>
              </a:rPr>
              <a:t>2</a:t>
            </a:r>
            <a:r>
              <a:rPr lang="en-US" sz="1400" dirty="0">
                <a:effectLst/>
                <a:ea typeface="Times New Roman" panose="02020603050405020304" pitchFamily="18" charset="0"/>
              </a:rPr>
              <a:t> can be harder to strip in regeneration causing higher CO</a:t>
            </a:r>
            <a:r>
              <a:rPr lang="en-US" sz="1400" baseline="-25000" dirty="0">
                <a:effectLst/>
                <a:ea typeface="Times New Roman" panose="02020603050405020304" pitchFamily="18" charset="0"/>
              </a:rPr>
              <a:t>2</a:t>
            </a:r>
            <a:r>
              <a:rPr lang="en-US" sz="1400" dirty="0">
                <a:effectLst/>
                <a:ea typeface="Times New Roman" panose="02020603050405020304" pitchFamily="18" charset="0"/>
              </a:rPr>
              <a:t> levels in lean amine. </a:t>
            </a:r>
          </a:p>
          <a:p>
            <a:pPr>
              <a:spcBef>
                <a:spcPts val="0"/>
              </a:spcBef>
            </a:pPr>
            <a:r>
              <a:rPr lang="en-US" sz="1400" dirty="0">
                <a:effectLst/>
                <a:ea typeface="Times New Roman" panose="02020603050405020304" pitchFamily="18" charset="0"/>
              </a:rPr>
              <a:t>Higher CO</a:t>
            </a:r>
            <a:r>
              <a:rPr lang="en-US" sz="1400" baseline="-25000" dirty="0">
                <a:effectLst/>
                <a:ea typeface="Times New Roman" panose="02020603050405020304" pitchFamily="18" charset="0"/>
              </a:rPr>
              <a:t>2</a:t>
            </a:r>
            <a:r>
              <a:rPr lang="en-US" sz="1400" dirty="0">
                <a:effectLst/>
                <a:ea typeface="Times New Roman" panose="02020603050405020304" pitchFamily="18" charset="0"/>
              </a:rPr>
              <a:t> and HSAS levels can significantly increase corrosion risk of CS in hot lean amine. </a:t>
            </a:r>
            <a:endParaRPr lang="en-US" sz="1400" dirty="0">
              <a:effectLst/>
              <a:ea typeface="Calibri" panose="020F0502020204030204" pitchFamily="34" charset="0"/>
            </a:endParaRPr>
          </a:p>
          <a:p>
            <a:pPr>
              <a:spcBef>
                <a:spcPts val="0"/>
              </a:spcBef>
            </a:pPr>
            <a:r>
              <a:rPr lang="en-US" sz="1400" dirty="0">
                <a:effectLst/>
                <a:ea typeface="Times New Roman" panose="02020603050405020304" pitchFamily="18" charset="0"/>
              </a:rPr>
              <a:t>Higher CO</a:t>
            </a:r>
            <a:r>
              <a:rPr lang="en-US" sz="1400" baseline="-25000" dirty="0">
                <a:effectLst/>
                <a:ea typeface="Times New Roman" panose="02020603050405020304" pitchFamily="18" charset="0"/>
              </a:rPr>
              <a:t>2</a:t>
            </a:r>
            <a:r>
              <a:rPr lang="en-US" sz="1400" dirty="0">
                <a:effectLst/>
                <a:ea typeface="Times New Roman" panose="02020603050405020304" pitchFamily="18" charset="0"/>
              </a:rPr>
              <a:t> in regenerator overhead can lead to increased acidic corrosion risk of CS.</a:t>
            </a:r>
            <a:endParaRPr lang="en-US" sz="1400" dirty="0">
              <a:effectLst/>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8CC4A0F6-73A5-4AE0-BBCC-EB16FA9F4E20}"/>
              </a:ext>
            </a:extLst>
          </p:cNvPr>
          <p:cNvSpPr>
            <a:spLocks noGrp="1"/>
          </p:cNvSpPr>
          <p:nvPr>
            <p:ph type="title"/>
          </p:nvPr>
        </p:nvSpPr>
        <p:spPr/>
        <p:txBody>
          <a:bodyPr/>
          <a:lstStyle/>
          <a:p>
            <a:r>
              <a:rPr lang="en-US" dirty="0"/>
              <a:t>Amine Treating/Regeneration</a:t>
            </a:r>
          </a:p>
        </p:txBody>
      </p:sp>
      <p:sp>
        <p:nvSpPr>
          <p:cNvPr id="4" name="Slide Number Placeholder 3">
            <a:extLst>
              <a:ext uri="{FF2B5EF4-FFF2-40B4-BE49-F238E27FC236}">
                <a16:creationId xmlns:a16="http://schemas.microsoft.com/office/drawing/2014/main" id="{19199D0D-09DE-4639-AF1B-A67DF7072DEF}"/>
              </a:ext>
            </a:extLst>
          </p:cNvPr>
          <p:cNvSpPr>
            <a:spLocks noGrp="1"/>
          </p:cNvSpPr>
          <p:nvPr>
            <p:ph type="sldNum" sz="quarter" idx="12"/>
          </p:nvPr>
        </p:nvSpPr>
        <p:spPr/>
        <p:txBody>
          <a:bodyPr/>
          <a:lstStyle/>
          <a:p>
            <a:fld id="{7F1882C0-1630-794F-B3EE-176E1189E2A3}" type="slidenum">
              <a:rPr lang="en-US" smtClean="0"/>
              <a:pPr/>
              <a:t>20</a:t>
            </a:fld>
            <a:endParaRPr lang="en-US"/>
          </a:p>
        </p:txBody>
      </p:sp>
      <p:pic>
        <p:nvPicPr>
          <p:cNvPr id="5" name="Picture 4">
            <a:extLst>
              <a:ext uri="{FF2B5EF4-FFF2-40B4-BE49-F238E27FC236}">
                <a16:creationId xmlns:a16="http://schemas.microsoft.com/office/drawing/2014/main" id="{0E238F84-42E0-4CD7-A2B5-6AC7792E8DDC}"/>
              </a:ext>
            </a:extLst>
          </p:cNvPr>
          <p:cNvPicPr>
            <a:picLocks noChangeAspect="1"/>
          </p:cNvPicPr>
          <p:nvPr/>
        </p:nvPicPr>
        <p:blipFill>
          <a:blip r:embed="rId2"/>
          <a:stretch>
            <a:fillRect/>
          </a:stretch>
        </p:blipFill>
        <p:spPr>
          <a:xfrm>
            <a:off x="5631248" y="1428750"/>
            <a:ext cx="3512752" cy="2681832"/>
          </a:xfrm>
          <a:prstGeom prst="rect">
            <a:avLst/>
          </a:prstGeom>
        </p:spPr>
      </p:pic>
    </p:spTree>
    <p:extLst>
      <p:ext uri="{BB962C8B-B14F-4D97-AF65-F5344CB8AC3E}">
        <p14:creationId xmlns:p14="http://schemas.microsoft.com/office/powerpoint/2010/main" val="1678645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C3F55F-8767-4C13-86C2-5C354B7008EC}"/>
              </a:ext>
            </a:extLst>
          </p:cNvPr>
          <p:cNvSpPr>
            <a:spLocks noGrp="1"/>
          </p:cNvSpPr>
          <p:nvPr>
            <p:ph type="title"/>
          </p:nvPr>
        </p:nvSpPr>
        <p:spPr/>
        <p:txBody>
          <a:bodyPr/>
          <a:lstStyle/>
          <a:p>
            <a:r>
              <a:rPr lang="en-US" dirty="0"/>
              <a:t>Sour Water Stripping</a:t>
            </a:r>
          </a:p>
        </p:txBody>
      </p:sp>
      <p:sp>
        <p:nvSpPr>
          <p:cNvPr id="4" name="Slide Number Placeholder 3">
            <a:extLst>
              <a:ext uri="{FF2B5EF4-FFF2-40B4-BE49-F238E27FC236}">
                <a16:creationId xmlns:a16="http://schemas.microsoft.com/office/drawing/2014/main" id="{097457E4-7743-4CD2-B01C-8097477F9889}"/>
              </a:ext>
            </a:extLst>
          </p:cNvPr>
          <p:cNvSpPr>
            <a:spLocks noGrp="1"/>
          </p:cNvSpPr>
          <p:nvPr>
            <p:ph type="sldNum" sz="quarter" idx="12"/>
          </p:nvPr>
        </p:nvSpPr>
        <p:spPr/>
        <p:txBody>
          <a:bodyPr/>
          <a:lstStyle/>
          <a:p>
            <a:fld id="{7F1882C0-1630-794F-B3EE-176E1189E2A3}" type="slidenum">
              <a:rPr lang="en-US" smtClean="0"/>
              <a:pPr/>
              <a:t>21</a:t>
            </a:fld>
            <a:endParaRPr lang="en-US"/>
          </a:p>
        </p:txBody>
      </p:sp>
      <p:pic>
        <p:nvPicPr>
          <p:cNvPr id="2050" name="Picture 2" descr="Typical PFD for Sour Water Stripper Column - EnggCyclopedia">
            <a:extLst>
              <a:ext uri="{FF2B5EF4-FFF2-40B4-BE49-F238E27FC236}">
                <a16:creationId xmlns:a16="http://schemas.microsoft.com/office/drawing/2014/main" id="{756A45B3-C5E9-42B4-A653-1CEF31556F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0" y="1143000"/>
            <a:ext cx="3601399" cy="33655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7AA22A85-D40F-49C9-BA8F-853D51BC6B6F}"/>
              </a:ext>
            </a:extLst>
          </p:cNvPr>
          <p:cNvSpPr txBox="1">
            <a:spLocks/>
          </p:cNvSpPr>
          <p:nvPr/>
        </p:nvSpPr>
        <p:spPr>
          <a:xfrm>
            <a:off x="152400" y="1504950"/>
            <a:ext cx="4800600" cy="2419350"/>
          </a:xfrm>
          <a:prstGeom prst="rect">
            <a:avLst/>
          </a:prstGeom>
        </p:spPr>
        <p:txBody>
          <a:bodyPr vert="horz" lIns="18288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Existing refinery sour water stripping units were designed for H</a:t>
            </a:r>
            <a:r>
              <a:rPr lang="en-US" sz="1600" baseline="-25000" dirty="0"/>
              <a:t>2</a:t>
            </a:r>
            <a:r>
              <a:rPr lang="en-US" sz="1600" dirty="0"/>
              <a:t>S removal with limited CO</a:t>
            </a:r>
            <a:r>
              <a:rPr lang="en-US" sz="1600" baseline="-25000" dirty="0"/>
              <a:t>2</a:t>
            </a:r>
            <a:r>
              <a:rPr lang="en-US" sz="1600" dirty="0"/>
              <a:t> removal.</a:t>
            </a:r>
          </a:p>
          <a:p>
            <a:r>
              <a:rPr lang="en-US" sz="1600" dirty="0"/>
              <a:t>Increased CO</a:t>
            </a:r>
            <a:r>
              <a:rPr lang="en-US" sz="1600" baseline="-25000" dirty="0"/>
              <a:t>2</a:t>
            </a:r>
            <a:r>
              <a:rPr lang="en-US" sz="1600" dirty="0"/>
              <a:t> in the sour water can lead to more acidic overhead and higher potential for corrosion.</a:t>
            </a:r>
          </a:p>
          <a:p>
            <a:r>
              <a:rPr lang="en-US" sz="1600" dirty="0"/>
              <a:t>Wet H</a:t>
            </a:r>
            <a:r>
              <a:rPr lang="en-US" sz="1600" baseline="-25000" dirty="0"/>
              <a:t>2</a:t>
            </a:r>
            <a:r>
              <a:rPr lang="en-US" sz="1600" dirty="0"/>
              <a:t>S and wet CO</a:t>
            </a:r>
            <a:r>
              <a:rPr lang="en-US" sz="1600" baseline="-25000" dirty="0"/>
              <a:t>2 </a:t>
            </a:r>
            <a:r>
              <a:rPr lang="en-US" sz="1600" dirty="0"/>
              <a:t>are still risks within the system.</a:t>
            </a:r>
          </a:p>
          <a:p>
            <a:endParaRPr lang="en-US" dirty="0"/>
          </a:p>
        </p:txBody>
      </p:sp>
      <p:sp>
        <p:nvSpPr>
          <p:cNvPr id="5" name="Rectangle 4">
            <a:extLst>
              <a:ext uri="{FF2B5EF4-FFF2-40B4-BE49-F238E27FC236}">
                <a16:creationId xmlns:a16="http://schemas.microsoft.com/office/drawing/2014/main" id="{8DA1112A-F642-4FA2-B25F-B7977F2310AC}"/>
              </a:ext>
            </a:extLst>
          </p:cNvPr>
          <p:cNvSpPr/>
          <p:nvPr/>
        </p:nvSpPr>
        <p:spPr>
          <a:xfrm>
            <a:off x="5638800" y="3714750"/>
            <a:ext cx="1143000" cy="152400"/>
          </a:xfrm>
          <a:prstGeom prst="rect">
            <a:avLst/>
          </a:prstGeom>
          <a:ln>
            <a:solidFill>
              <a:schemeClr val="bg1"/>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63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30342-19AA-4B9C-B36F-A8CDDDBC2C06}"/>
              </a:ext>
            </a:extLst>
          </p:cNvPr>
          <p:cNvSpPr>
            <a:spLocks noGrp="1"/>
          </p:cNvSpPr>
          <p:nvPr>
            <p:ph idx="1"/>
          </p:nvPr>
        </p:nvSpPr>
        <p:spPr/>
        <p:txBody>
          <a:bodyPr/>
          <a:lstStyle/>
          <a:p>
            <a:r>
              <a:rPr lang="en-US" dirty="0"/>
              <a:t>Selection of feedstocks and level of pretreating are important to determine future corrosion potentials</a:t>
            </a:r>
          </a:p>
          <a:p>
            <a:r>
              <a:rPr lang="en-US" dirty="0"/>
              <a:t>Modification of an existing refinery for co-processing or bio-feedstock comes with new corrosion risks</a:t>
            </a:r>
          </a:p>
          <a:p>
            <a:r>
              <a:rPr lang="en-US" dirty="0"/>
              <a:t>Mitigation may be through alloy selection, IOW control, or process control</a:t>
            </a:r>
          </a:p>
          <a:p>
            <a:r>
              <a:rPr lang="en-US" dirty="0"/>
              <a:t>Most of the damage mechanisms encountered are not new, they are just in locations we didn’t expect to see</a:t>
            </a:r>
          </a:p>
          <a:p>
            <a:r>
              <a:rPr lang="en-US" dirty="0"/>
              <a:t>Significant consideration to materials and corrosion must be given for a successful project.</a:t>
            </a:r>
          </a:p>
        </p:txBody>
      </p:sp>
      <p:sp>
        <p:nvSpPr>
          <p:cNvPr id="4" name="Slide Number Placeholder 3">
            <a:extLst>
              <a:ext uri="{FF2B5EF4-FFF2-40B4-BE49-F238E27FC236}">
                <a16:creationId xmlns:a16="http://schemas.microsoft.com/office/drawing/2014/main" id="{646800F5-EE3A-4B9D-B508-592A36892529}"/>
              </a:ext>
            </a:extLst>
          </p:cNvPr>
          <p:cNvSpPr>
            <a:spLocks noGrp="1"/>
          </p:cNvSpPr>
          <p:nvPr>
            <p:ph type="sldNum" sz="quarter" idx="12"/>
          </p:nvPr>
        </p:nvSpPr>
        <p:spPr/>
        <p:txBody>
          <a:bodyPr/>
          <a:lstStyle/>
          <a:p>
            <a:fld id="{7F1882C0-1630-794F-B3EE-176E1189E2A3}" type="slidenum">
              <a:rPr lang="en-US" smtClean="0"/>
              <a:pPr/>
              <a:t>22</a:t>
            </a:fld>
            <a:endParaRPr lang="en-US"/>
          </a:p>
        </p:txBody>
      </p:sp>
      <p:sp>
        <p:nvSpPr>
          <p:cNvPr id="5" name="Title 2">
            <a:extLst>
              <a:ext uri="{FF2B5EF4-FFF2-40B4-BE49-F238E27FC236}">
                <a16:creationId xmlns:a16="http://schemas.microsoft.com/office/drawing/2014/main" id="{E525305A-07C8-4F02-B652-7EF9629DC393}"/>
              </a:ext>
            </a:extLst>
          </p:cNvPr>
          <p:cNvSpPr txBox="1">
            <a:spLocks/>
          </p:cNvSpPr>
          <p:nvPr/>
        </p:nvSpPr>
        <p:spPr>
          <a:xfrm>
            <a:off x="597195" y="206883"/>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b="0" kern="1200">
                <a:solidFill>
                  <a:schemeClr val="tx1"/>
                </a:solidFill>
                <a:latin typeface="+mj-lt"/>
                <a:ea typeface="+mj-ea"/>
                <a:cs typeface="+mj-cs"/>
              </a:defRPr>
            </a:lvl1pPr>
          </a:lstStyle>
          <a:p>
            <a:r>
              <a:rPr lang="en-US" sz="4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Summary</a:t>
            </a:r>
          </a:p>
        </p:txBody>
      </p:sp>
    </p:spTree>
    <p:extLst>
      <p:ext uri="{BB962C8B-B14F-4D97-AF65-F5344CB8AC3E}">
        <p14:creationId xmlns:p14="http://schemas.microsoft.com/office/powerpoint/2010/main" val="450191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CF9D6-A4D3-49C8-9A66-26D497B5107A}"/>
              </a:ext>
            </a:extLst>
          </p:cNvPr>
          <p:cNvSpPr>
            <a:spLocks noGrp="1"/>
          </p:cNvSpPr>
          <p:nvPr>
            <p:ph idx="1"/>
          </p:nvPr>
        </p:nvSpPr>
        <p:spPr/>
        <p:txBody>
          <a:bodyPr/>
          <a:lstStyle/>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Tafesh</a:t>
            </a:r>
            <a:r>
              <a:rPr lang="en-US" sz="1800" dirty="0">
                <a:effectLst/>
                <a:latin typeface="Calibri" panose="020F0502020204030204" pitchFamily="34" charset="0"/>
                <a:ea typeface="Calibri" panose="020F0502020204030204" pitchFamily="34" charset="0"/>
                <a:cs typeface="Times New Roman" panose="02020603050405020304" pitchFamily="18" charset="0"/>
              </a:rPr>
              <a:t>, A. and Basheer, S.  Pretreatment Methods in Biodiesel Production Process.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Pretreatment Techniques for Biofuels and Biorefineries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First Edition. Fang, Z. Springer.</a:t>
            </a:r>
          </a:p>
          <a:p>
            <a:pPr marL="0" marR="0" fontAlgn="base">
              <a:lnSpc>
                <a:spcPct val="107000"/>
              </a:lnSpc>
              <a:spcBef>
                <a:spcPts val="0"/>
              </a:spcBef>
              <a:spcAft>
                <a:spcPts val="0"/>
              </a:spcAft>
            </a:pPr>
            <a:r>
              <a:rPr lang="en-US"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Gunstone, F.D. and Harwood, J.L. Occurrence and </a:t>
            </a:r>
            <a:r>
              <a:rPr lang="en-US" sz="1800" dirty="0" err="1">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characterisation</a:t>
            </a:r>
            <a:r>
              <a:rPr lang="en-US"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of oils and fats. In: </a:t>
            </a:r>
            <a:r>
              <a:rPr lang="en-US" sz="1800" i="1"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The Lipid Handbook (3rd edition), </a:t>
            </a:r>
            <a:r>
              <a:rPr lang="en-US"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pp.37-142 (F.D. Gunstone, J.L. Harwood, and A.J. Dijkstra (eds.), Taylor &amp; Francis Group, LLC, Boca Raton, FL) (2007).</a:t>
            </a:r>
          </a:p>
          <a:p>
            <a:pPr marL="0" marR="0" indent="0" fontAlgn="base">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latin typeface="Calibri" panose="020F0502020204030204" pitchFamily="34" charset="0"/>
                <a:cs typeface="Times New Roman" panose="02020603050405020304" pitchFamily="18" charset="0"/>
              </a:rPr>
              <a:t>Richard D. O'Brien, Soybean Oil Purification.  </a:t>
            </a:r>
            <a:r>
              <a:rPr lang="en-US" sz="1800" i="1" dirty="0">
                <a:latin typeface="Calibri" panose="020F0502020204030204" pitchFamily="34" charset="0"/>
                <a:cs typeface="Times New Roman" panose="02020603050405020304" pitchFamily="18" charset="0"/>
              </a:rPr>
              <a:t>Soybeans: Chemistry, Production, Processing, and Utilization</a:t>
            </a:r>
            <a:r>
              <a:rPr lang="en-US" sz="1800" dirty="0">
                <a:latin typeface="Calibri" panose="020F0502020204030204" pitchFamily="34" charset="0"/>
                <a:cs typeface="Times New Roman" panose="02020603050405020304" pitchFamily="18" charset="0"/>
              </a:rPr>
              <a:t>, AOCS Press. (2008)</a:t>
            </a:r>
            <a:endParaRPr lang="en-US" sz="1800" dirty="0">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https://lipidlibrary.aocs.org/edible-oil-processing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DC3AE11B-0648-45BB-AEF3-4DF4A51CDE7A}"/>
              </a:ext>
            </a:extLst>
          </p:cNvPr>
          <p:cNvSpPr>
            <a:spLocks noGrp="1"/>
          </p:cNvSpPr>
          <p:nvPr>
            <p:ph type="title"/>
          </p:nvPr>
        </p:nvSpPr>
        <p:spPr/>
        <p:txBody>
          <a:bodyPr/>
          <a:lstStyle/>
          <a:p>
            <a:r>
              <a:rPr lang="en-US" dirty="0"/>
              <a:t>References</a:t>
            </a:r>
          </a:p>
        </p:txBody>
      </p:sp>
      <p:sp>
        <p:nvSpPr>
          <p:cNvPr id="4" name="Slide Number Placeholder 3">
            <a:extLst>
              <a:ext uri="{FF2B5EF4-FFF2-40B4-BE49-F238E27FC236}">
                <a16:creationId xmlns:a16="http://schemas.microsoft.com/office/drawing/2014/main" id="{DAED6F60-109A-4DAF-9989-678C5ABAD604}"/>
              </a:ext>
            </a:extLst>
          </p:cNvPr>
          <p:cNvSpPr>
            <a:spLocks noGrp="1"/>
          </p:cNvSpPr>
          <p:nvPr>
            <p:ph type="sldNum" sz="quarter" idx="12"/>
          </p:nvPr>
        </p:nvSpPr>
        <p:spPr/>
        <p:txBody>
          <a:bodyPr/>
          <a:lstStyle/>
          <a:p>
            <a:fld id="{7F1882C0-1630-794F-B3EE-176E1189E2A3}" type="slidenum">
              <a:rPr lang="en-US" smtClean="0"/>
              <a:pPr/>
              <a:t>23</a:t>
            </a:fld>
            <a:endParaRPr lang="en-US"/>
          </a:p>
        </p:txBody>
      </p:sp>
    </p:spTree>
    <p:extLst>
      <p:ext uri="{BB962C8B-B14F-4D97-AF65-F5344CB8AC3E}">
        <p14:creationId xmlns:p14="http://schemas.microsoft.com/office/powerpoint/2010/main" val="398153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F6A988-DAD9-41BD-854E-F07B1759099E}"/>
              </a:ext>
            </a:extLst>
          </p:cNvPr>
          <p:cNvSpPr>
            <a:spLocks noGrp="1"/>
          </p:cNvSpPr>
          <p:nvPr>
            <p:ph type="title"/>
          </p:nvPr>
        </p:nvSpPr>
        <p:spPr/>
        <p:txBody>
          <a:bodyPr/>
          <a:lstStyle/>
          <a:p>
            <a:r>
              <a:rPr lang="en-US" sz="4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Bio-oils Corrosion?</a:t>
            </a:r>
          </a:p>
        </p:txBody>
      </p:sp>
      <p:sp>
        <p:nvSpPr>
          <p:cNvPr id="4" name="Slide Number Placeholder 3">
            <a:extLst>
              <a:ext uri="{FF2B5EF4-FFF2-40B4-BE49-F238E27FC236}">
                <a16:creationId xmlns:a16="http://schemas.microsoft.com/office/drawing/2014/main" id="{D5F86FE7-738F-4E70-A18A-9D01189789C1}"/>
              </a:ext>
            </a:extLst>
          </p:cNvPr>
          <p:cNvSpPr>
            <a:spLocks noGrp="1"/>
          </p:cNvSpPr>
          <p:nvPr>
            <p:ph type="sldNum" sz="quarter" idx="12"/>
          </p:nvPr>
        </p:nvSpPr>
        <p:spPr/>
        <p:txBody>
          <a:bodyPr/>
          <a:lstStyle/>
          <a:p>
            <a:fld id="{7F1882C0-1630-794F-B3EE-176E1189E2A3}" type="slidenum">
              <a:rPr lang="en-US" smtClean="0"/>
              <a:pPr/>
              <a:t>3</a:t>
            </a:fld>
            <a:endParaRPr lang="en-US"/>
          </a:p>
        </p:txBody>
      </p:sp>
      <p:sp>
        <p:nvSpPr>
          <p:cNvPr id="5" name="Text Placeholder 5">
            <a:extLst>
              <a:ext uri="{FF2B5EF4-FFF2-40B4-BE49-F238E27FC236}">
                <a16:creationId xmlns:a16="http://schemas.microsoft.com/office/drawing/2014/main" id="{0586DB0B-D8BD-436B-ABFB-4D3E9D369C6A}"/>
              </a:ext>
            </a:extLst>
          </p:cNvPr>
          <p:cNvSpPr>
            <a:spLocks noGrp="1"/>
          </p:cNvSpPr>
          <p:nvPr>
            <p:ph idx="1"/>
          </p:nvPr>
        </p:nvSpPr>
        <p:spPr>
          <a:xfrm>
            <a:off x="457200" y="1047750"/>
            <a:ext cx="2514600" cy="457200"/>
          </a:xfrm>
        </p:spPr>
        <p:txBody>
          <a:bodyPr/>
          <a:lstStyle/>
          <a:p>
            <a:r>
              <a:rPr lang="en-US" dirty="0"/>
              <a:t>Brand New Grill</a:t>
            </a:r>
          </a:p>
        </p:txBody>
      </p:sp>
      <p:sp>
        <p:nvSpPr>
          <p:cNvPr id="6" name="Content Placeholder 4">
            <a:extLst>
              <a:ext uri="{FF2B5EF4-FFF2-40B4-BE49-F238E27FC236}">
                <a16:creationId xmlns:a16="http://schemas.microsoft.com/office/drawing/2014/main" id="{F72D1B8A-CF3A-4421-AC87-415D118FAB65}"/>
              </a:ext>
            </a:extLst>
          </p:cNvPr>
          <p:cNvSpPr txBox="1">
            <a:spLocks/>
          </p:cNvSpPr>
          <p:nvPr/>
        </p:nvSpPr>
        <p:spPr>
          <a:xfrm>
            <a:off x="4267200" y="1106271"/>
            <a:ext cx="3264031" cy="439161"/>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a:t>Corroded Burners a Year Later</a:t>
            </a:r>
          </a:p>
          <a:p>
            <a:endParaRPr lang="en-US" dirty="0"/>
          </a:p>
        </p:txBody>
      </p:sp>
      <p:pic>
        <p:nvPicPr>
          <p:cNvPr id="7" name="Picture 6">
            <a:extLst>
              <a:ext uri="{FF2B5EF4-FFF2-40B4-BE49-F238E27FC236}">
                <a16:creationId xmlns:a16="http://schemas.microsoft.com/office/drawing/2014/main" id="{CAA7B22C-58A2-45DC-862C-23F9344066FE}"/>
              </a:ext>
            </a:extLst>
          </p:cNvPr>
          <p:cNvPicPr>
            <a:picLocks noChangeAspect="1"/>
          </p:cNvPicPr>
          <p:nvPr/>
        </p:nvPicPr>
        <p:blipFill>
          <a:blip r:embed="rId3"/>
          <a:stretch>
            <a:fillRect/>
          </a:stretch>
        </p:blipFill>
        <p:spPr>
          <a:xfrm>
            <a:off x="628650" y="1545432"/>
            <a:ext cx="2299916" cy="2761727"/>
          </a:xfrm>
          <a:prstGeom prst="rect">
            <a:avLst/>
          </a:prstGeom>
        </p:spPr>
      </p:pic>
      <p:pic>
        <p:nvPicPr>
          <p:cNvPr id="8" name="Picture 7">
            <a:extLst>
              <a:ext uri="{FF2B5EF4-FFF2-40B4-BE49-F238E27FC236}">
                <a16:creationId xmlns:a16="http://schemas.microsoft.com/office/drawing/2014/main" id="{76FAABF1-3AF3-4337-976C-066C01F05F3D}"/>
              </a:ext>
            </a:extLst>
          </p:cNvPr>
          <p:cNvPicPr>
            <a:picLocks noChangeAspect="1"/>
          </p:cNvPicPr>
          <p:nvPr/>
        </p:nvPicPr>
        <p:blipFill>
          <a:blip r:embed="rId4"/>
          <a:stretch>
            <a:fillRect/>
          </a:stretch>
        </p:blipFill>
        <p:spPr>
          <a:xfrm>
            <a:off x="4419600" y="1545432"/>
            <a:ext cx="3886537" cy="2601694"/>
          </a:xfrm>
          <a:prstGeom prst="rect">
            <a:avLst/>
          </a:prstGeom>
        </p:spPr>
      </p:pic>
    </p:spTree>
    <p:extLst>
      <p:ext uri="{BB962C8B-B14F-4D97-AF65-F5344CB8AC3E}">
        <p14:creationId xmlns:p14="http://schemas.microsoft.com/office/powerpoint/2010/main" val="65822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F6A988-DAD9-41BD-854E-F07B1759099E}"/>
              </a:ext>
            </a:extLst>
          </p:cNvPr>
          <p:cNvSpPr>
            <a:spLocks noGrp="1"/>
          </p:cNvSpPr>
          <p:nvPr>
            <p:ph type="title"/>
          </p:nvPr>
        </p:nvSpPr>
        <p:spPr/>
        <p:txBody>
          <a:bodyPr/>
          <a:lstStyle/>
          <a:p>
            <a:r>
              <a:rPr lang="en-US" sz="4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Bio-oils Corrosion?</a:t>
            </a:r>
          </a:p>
        </p:txBody>
      </p:sp>
      <p:sp>
        <p:nvSpPr>
          <p:cNvPr id="4" name="Slide Number Placeholder 3">
            <a:extLst>
              <a:ext uri="{FF2B5EF4-FFF2-40B4-BE49-F238E27FC236}">
                <a16:creationId xmlns:a16="http://schemas.microsoft.com/office/drawing/2014/main" id="{D5F86FE7-738F-4E70-A18A-9D01189789C1}"/>
              </a:ext>
            </a:extLst>
          </p:cNvPr>
          <p:cNvSpPr>
            <a:spLocks noGrp="1"/>
          </p:cNvSpPr>
          <p:nvPr>
            <p:ph type="sldNum" sz="quarter" idx="12"/>
          </p:nvPr>
        </p:nvSpPr>
        <p:spPr/>
        <p:txBody>
          <a:bodyPr/>
          <a:lstStyle/>
          <a:p>
            <a:fld id="{7F1882C0-1630-794F-B3EE-176E1189E2A3}" type="slidenum">
              <a:rPr lang="en-US" smtClean="0"/>
              <a:pPr/>
              <a:t>4</a:t>
            </a:fld>
            <a:endParaRPr lang="en-US"/>
          </a:p>
        </p:txBody>
      </p:sp>
      <p:sp>
        <p:nvSpPr>
          <p:cNvPr id="9" name="Content Placeholder 8">
            <a:extLst>
              <a:ext uri="{FF2B5EF4-FFF2-40B4-BE49-F238E27FC236}">
                <a16:creationId xmlns:a16="http://schemas.microsoft.com/office/drawing/2014/main" id="{5415A2D7-CA45-4068-9526-2C3773A2CB62}"/>
              </a:ext>
            </a:extLst>
          </p:cNvPr>
          <p:cNvSpPr>
            <a:spLocks noGrp="1"/>
          </p:cNvSpPr>
          <p:nvPr>
            <p:ph idx="1"/>
          </p:nvPr>
        </p:nvSpPr>
        <p:spPr>
          <a:xfrm>
            <a:off x="457200" y="1143000"/>
            <a:ext cx="3505200" cy="3364992"/>
          </a:xfrm>
        </p:spPr>
        <p:txBody>
          <a:bodyPr/>
          <a:lstStyle/>
          <a:p>
            <a:pPr marL="0" indent="0">
              <a:buNone/>
            </a:pPr>
            <a:r>
              <a:rPr lang="en-US" dirty="0"/>
              <a:t>Free Fatty Acids</a:t>
            </a:r>
          </a:p>
          <a:p>
            <a:r>
              <a:rPr lang="en-US" sz="2000" dirty="0">
                <a:latin typeface="+mj-lt"/>
                <a:ea typeface="+mj-ea"/>
                <a:cs typeface="+mj-cs"/>
              </a:rPr>
              <a:t>Free Fatty Acids are building blocks of the lipid and thus are also a breakdown product of the original oil</a:t>
            </a:r>
            <a:endParaRPr lang="en-US" dirty="0"/>
          </a:p>
          <a:p>
            <a:r>
              <a:rPr lang="en-US" dirty="0"/>
              <a:t>Great for making fuels if you can get them processed while still inside the pipes</a:t>
            </a:r>
          </a:p>
          <a:p>
            <a:endParaRPr lang="en-US" dirty="0"/>
          </a:p>
        </p:txBody>
      </p:sp>
      <p:pic>
        <p:nvPicPr>
          <p:cNvPr id="10" name="Content Placeholder 4">
            <a:extLst>
              <a:ext uri="{FF2B5EF4-FFF2-40B4-BE49-F238E27FC236}">
                <a16:creationId xmlns:a16="http://schemas.microsoft.com/office/drawing/2014/main" id="{65FC95E3-A8A2-45FD-A07C-1399F53B8B30}"/>
              </a:ext>
            </a:extLst>
          </p:cNvPr>
          <p:cNvPicPr>
            <a:picLocks noChangeAspect="1"/>
          </p:cNvPicPr>
          <p:nvPr/>
        </p:nvPicPr>
        <p:blipFill>
          <a:blip r:embed="rId3"/>
          <a:stretch>
            <a:fillRect/>
          </a:stretch>
        </p:blipFill>
        <p:spPr>
          <a:xfrm>
            <a:off x="4651721" y="1157620"/>
            <a:ext cx="3875303" cy="3180806"/>
          </a:xfrm>
          <a:prstGeom prst="rect">
            <a:avLst/>
          </a:prstGeom>
        </p:spPr>
      </p:pic>
    </p:spTree>
    <p:extLst>
      <p:ext uri="{BB962C8B-B14F-4D97-AF65-F5344CB8AC3E}">
        <p14:creationId xmlns:p14="http://schemas.microsoft.com/office/powerpoint/2010/main" val="51292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F6A988-DAD9-41BD-854E-F07B1759099E}"/>
              </a:ext>
            </a:extLst>
          </p:cNvPr>
          <p:cNvSpPr>
            <a:spLocks noGrp="1"/>
          </p:cNvSpPr>
          <p:nvPr>
            <p:ph type="title"/>
          </p:nvPr>
        </p:nvSpPr>
        <p:spPr/>
        <p:txBody>
          <a:bodyPr/>
          <a:lstStyle/>
          <a:p>
            <a:r>
              <a:rPr lang="en-US" sz="4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Bio-oils Corrosion?</a:t>
            </a:r>
          </a:p>
        </p:txBody>
      </p:sp>
      <p:sp>
        <p:nvSpPr>
          <p:cNvPr id="4" name="Slide Number Placeholder 3">
            <a:extLst>
              <a:ext uri="{FF2B5EF4-FFF2-40B4-BE49-F238E27FC236}">
                <a16:creationId xmlns:a16="http://schemas.microsoft.com/office/drawing/2014/main" id="{D5F86FE7-738F-4E70-A18A-9D01189789C1}"/>
              </a:ext>
            </a:extLst>
          </p:cNvPr>
          <p:cNvSpPr>
            <a:spLocks noGrp="1"/>
          </p:cNvSpPr>
          <p:nvPr>
            <p:ph type="sldNum" sz="quarter" idx="12"/>
          </p:nvPr>
        </p:nvSpPr>
        <p:spPr/>
        <p:txBody>
          <a:bodyPr/>
          <a:lstStyle/>
          <a:p>
            <a:fld id="{7F1882C0-1630-794F-B3EE-176E1189E2A3}" type="slidenum">
              <a:rPr lang="en-US" smtClean="0"/>
              <a:pPr/>
              <a:t>5</a:t>
            </a:fld>
            <a:endParaRPr lang="en-US"/>
          </a:p>
        </p:txBody>
      </p:sp>
      <p:graphicFrame>
        <p:nvGraphicFramePr>
          <p:cNvPr id="11" name="Content Placeholder 8">
            <a:extLst>
              <a:ext uri="{FF2B5EF4-FFF2-40B4-BE49-F238E27FC236}">
                <a16:creationId xmlns:a16="http://schemas.microsoft.com/office/drawing/2014/main" id="{D6A2D4F0-2777-AC32-2382-FB07A4AF9B8F}"/>
              </a:ext>
            </a:extLst>
          </p:cNvPr>
          <p:cNvGraphicFramePr>
            <a:graphicFrameLocks noGrp="1"/>
          </p:cNvGraphicFramePr>
          <p:nvPr>
            <p:ph idx="1"/>
            <p:extLst>
              <p:ext uri="{D42A27DB-BD31-4B8C-83A1-F6EECF244321}">
                <p14:modId xmlns:p14="http://schemas.microsoft.com/office/powerpoint/2010/main" val="133642613"/>
              </p:ext>
            </p:extLst>
          </p:nvPr>
        </p:nvGraphicFramePr>
        <p:xfrm>
          <a:off x="457200" y="1143000"/>
          <a:ext cx="3505200" cy="3364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4">
            <a:extLst>
              <a:ext uri="{FF2B5EF4-FFF2-40B4-BE49-F238E27FC236}">
                <a16:creationId xmlns:a16="http://schemas.microsoft.com/office/drawing/2014/main" id="{53F9FCDE-7BE3-4F0F-80EE-80FF52431726}"/>
              </a:ext>
            </a:extLst>
          </p:cNvPr>
          <p:cNvPicPr>
            <a:picLocks noChangeAspect="1"/>
          </p:cNvPicPr>
          <p:nvPr/>
        </p:nvPicPr>
        <p:blipFill>
          <a:blip r:embed="rId8"/>
          <a:stretch>
            <a:fillRect/>
          </a:stretch>
        </p:blipFill>
        <p:spPr>
          <a:xfrm>
            <a:off x="4519803" y="1239176"/>
            <a:ext cx="3770350" cy="3300167"/>
          </a:xfrm>
          <a:prstGeom prst="rect">
            <a:avLst/>
          </a:prstGeom>
        </p:spPr>
      </p:pic>
    </p:spTree>
    <p:extLst>
      <p:ext uri="{BB962C8B-B14F-4D97-AF65-F5344CB8AC3E}">
        <p14:creationId xmlns:p14="http://schemas.microsoft.com/office/powerpoint/2010/main" val="185117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CEC786-2342-455F-880A-5441B6850164}"/>
              </a:ext>
            </a:extLst>
          </p:cNvPr>
          <p:cNvSpPr>
            <a:spLocks noGrp="1"/>
          </p:cNvSpPr>
          <p:nvPr>
            <p:ph idx="1"/>
          </p:nvPr>
        </p:nvSpPr>
        <p:spPr>
          <a:xfrm>
            <a:off x="457200" y="1047750"/>
            <a:ext cx="8229600" cy="3364992"/>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Crude bio-oil can be subjected to additional processing, with some of the possible steps being:</a:t>
            </a:r>
          </a:p>
          <a:p>
            <a:pPr lvl="1" indent="-342900">
              <a:lnSpc>
                <a:spcPct val="107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Degumming (with hot water or acids, removes lecithin)</a:t>
            </a:r>
          </a:p>
          <a:p>
            <a:pPr lvl="1" indent="-342900">
              <a:lnSpc>
                <a:spcPct val="107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Alkali refining (treatment with caustic to neutralize free fatty acids followed by water washing to remove the soaps thus produced)</a:t>
            </a:r>
          </a:p>
          <a:p>
            <a:pPr lvl="1" indent="-342900">
              <a:lnSpc>
                <a:spcPct val="107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Bleaching and filtering (acid treated clay media to remove color agents)</a:t>
            </a:r>
          </a:p>
          <a:p>
            <a:pPr lvl="1" indent="-342900">
              <a:lnSpc>
                <a:spcPct val="107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Winterizing (chilling and centrifuging to remove wax crystals)</a:t>
            </a:r>
          </a:p>
          <a:p>
            <a:pPr lvl="1" indent="-342900">
              <a:lnSpc>
                <a:spcPct val="107000"/>
              </a:lnSpc>
              <a:spcBef>
                <a:spcPts val="0"/>
              </a:spcBef>
              <a:spcAft>
                <a:spcPts val="8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Deodorizing (steam distillation to remove remaining free fatty acids and other contaminants)</a:t>
            </a:r>
          </a:p>
          <a:p>
            <a:pPr marL="0" indent="0">
              <a:buNone/>
            </a:pPr>
            <a:r>
              <a:rPr lang="en-US" sz="1800" dirty="0">
                <a:latin typeface="Calibri" panose="020F0502020204030204" pitchFamily="34" charset="0"/>
                <a:cs typeface="Times New Roman" panose="02020603050405020304" pitchFamily="18" charset="0"/>
              </a:rPr>
              <a:t>Many of these processes are completed prior to purchase before conversion to renewable fuels.  However, less processed feedstocks are cheaper to purchase, leading some plants to perform pretreatment inhouse</a:t>
            </a:r>
          </a:p>
        </p:txBody>
      </p:sp>
      <p:sp>
        <p:nvSpPr>
          <p:cNvPr id="3" name="Title 2">
            <a:extLst>
              <a:ext uri="{FF2B5EF4-FFF2-40B4-BE49-F238E27FC236}">
                <a16:creationId xmlns:a16="http://schemas.microsoft.com/office/drawing/2014/main" id="{E5F6A988-DAD9-41BD-854E-F07B1759099E}"/>
              </a:ext>
            </a:extLst>
          </p:cNvPr>
          <p:cNvSpPr>
            <a:spLocks noGrp="1"/>
          </p:cNvSpPr>
          <p:nvPr>
            <p:ph type="title"/>
          </p:nvPr>
        </p:nvSpPr>
        <p:spPr/>
        <p:txBody>
          <a:bodyPr/>
          <a:lstStyle/>
          <a:p>
            <a:r>
              <a:rPr lang="en-US" sz="4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Bio-oils Pretreatment</a:t>
            </a:r>
          </a:p>
        </p:txBody>
      </p:sp>
      <p:sp>
        <p:nvSpPr>
          <p:cNvPr id="4" name="Slide Number Placeholder 3">
            <a:extLst>
              <a:ext uri="{FF2B5EF4-FFF2-40B4-BE49-F238E27FC236}">
                <a16:creationId xmlns:a16="http://schemas.microsoft.com/office/drawing/2014/main" id="{D5F86FE7-738F-4E70-A18A-9D01189789C1}"/>
              </a:ext>
            </a:extLst>
          </p:cNvPr>
          <p:cNvSpPr>
            <a:spLocks noGrp="1"/>
          </p:cNvSpPr>
          <p:nvPr>
            <p:ph type="sldNum" sz="quarter" idx="12"/>
          </p:nvPr>
        </p:nvSpPr>
        <p:spPr/>
        <p:txBody>
          <a:bodyPr/>
          <a:lstStyle/>
          <a:p>
            <a:fld id="{7F1882C0-1630-794F-B3EE-176E1189E2A3}" type="slidenum">
              <a:rPr lang="en-US" smtClean="0"/>
              <a:pPr/>
              <a:t>6</a:t>
            </a:fld>
            <a:endParaRPr lang="en-US"/>
          </a:p>
        </p:txBody>
      </p:sp>
    </p:spTree>
    <p:extLst>
      <p:ext uri="{BB962C8B-B14F-4D97-AF65-F5344CB8AC3E}">
        <p14:creationId xmlns:p14="http://schemas.microsoft.com/office/powerpoint/2010/main" val="52784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CFA720-F1B9-41EF-97F0-8F089E02C9AB}"/>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Water Degumming</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Phospholipids in feedstocks can cause emulsions making processing difficult in downstream units</a:t>
            </a:r>
          </a:p>
          <a:p>
            <a:pPr lvl="1" indent="-342900">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Gums are hydrated using a steam process and then removed by centrifuge or other separation method as the hydrated gums are not soluble in the oil</a:t>
            </a:r>
          </a:p>
          <a:p>
            <a:pPr marL="0" indent="0">
              <a:lnSpc>
                <a:spcPct val="107000"/>
              </a:lnSpc>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Expected Damage Mechanisms</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Hydrated gums can form deposits </a:t>
            </a:r>
            <a:r>
              <a:rPr lang="en-US" dirty="0">
                <a:effectLst/>
                <a:latin typeface="Calibri" panose="020F0502020204030204" pitchFamily="34" charset="0"/>
                <a:ea typeface="Calibri" panose="020F0502020204030204" pitchFamily="34" charset="0"/>
                <a:cs typeface="Times New Roman" panose="02020603050405020304" pitchFamily="18" charset="0"/>
              </a:rPr>
              <a:t>causing under-deposit corrosion in storage vessels</a:t>
            </a:r>
          </a:p>
          <a:p>
            <a:pPr lvl="1" indent="-342900">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Vessels used for the degumming process are often stirred reactors which can cause erosion</a:t>
            </a:r>
          </a:p>
          <a:p>
            <a:endParaRPr lang="en-US" dirty="0"/>
          </a:p>
        </p:txBody>
      </p:sp>
      <p:sp>
        <p:nvSpPr>
          <p:cNvPr id="3" name="Title 2">
            <a:extLst>
              <a:ext uri="{FF2B5EF4-FFF2-40B4-BE49-F238E27FC236}">
                <a16:creationId xmlns:a16="http://schemas.microsoft.com/office/drawing/2014/main" id="{F4074A2F-08C0-4258-A04F-43B4C7EDB8D1}"/>
              </a:ext>
            </a:extLst>
          </p:cNvPr>
          <p:cNvSpPr>
            <a:spLocks noGrp="1"/>
          </p:cNvSpPr>
          <p:nvPr>
            <p:ph type="title"/>
          </p:nvPr>
        </p:nvSpPr>
        <p:spPr/>
        <p:txBody>
          <a:bodyPr/>
          <a:lstStyle/>
          <a:p>
            <a:r>
              <a:rPr lang="en-US" dirty="0"/>
              <a:t>Bio-oils Pretreatment Processes</a:t>
            </a:r>
          </a:p>
        </p:txBody>
      </p:sp>
      <p:sp>
        <p:nvSpPr>
          <p:cNvPr id="4" name="Slide Number Placeholder 3">
            <a:extLst>
              <a:ext uri="{FF2B5EF4-FFF2-40B4-BE49-F238E27FC236}">
                <a16:creationId xmlns:a16="http://schemas.microsoft.com/office/drawing/2014/main" id="{3229CBCE-70D1-4D92-9531-293B6A6E9C1B}"/>
              </a:ext>
            </a:extLst>
          </p:cNvPr>
          <p:cNvSpPr>
            <a:spLocks noGrp="1"/>
          </p:cNvSpPr>
          <p:nvPr>
            <p:ph type="sldNum" sz="quarter" idx="12"/>
          </p:nvPr>
        </p:nvSpPr>
        <p:spPr/>
        <p:txBody>
          <a:bodyPr/>
          <a:lstStyle/>
          <a:p>
            <a:fld id="{7F1882C0-1630-794F-B3EE-176E1189E2A3}" type="slidenum">
              <a:rPr lang="en-US" smtClean="0"/>
              <a:pPr/>
              <a:t>7</a:t>
            </a:fld>
            <a:endParaRPr lang="en-US"/>
          </a:p>
        </p:txBody>
      </p:sp>
    </p:spTree>
    <p:extLst>
      <p:ext uri="{BB962C8B-B14F-4D97-AF65-F5344CB8AC3E}">
        <p14:creationId xmlns:p14="http://schemas.microsoft.com/office/powerpoint/2010/main" val="155259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CE4054-0B6E-4A90-989A-2CA549C0D001}"/>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Acidic Degumming</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Not all gums are able to be hydrated and acid treatment may be required </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Acid Degumming can be used on High FFA Crude Oils where acid washing is followed by water washing to ensure gum removal</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This process typically needs higher temperatures and long residence times. </a:t>
            </a:r>
          </a:p>
          <a:p>
            <a:pPr marL="0" indent="0">
              <a:lnSpc>
                <a:spcPct val="107000"/>
              </a:lnSpc>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Expected Damage Mechanisms</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Common acids used are sulfuric acid or phosphoric acid.  Acidic corrosion can occur</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Chlorides incoming with feed can cause chloride stress corrosion cracking</a:t>
            </a:r>
          </a:p>
          <a:p>
            <a:endParaRPr lang="en-US" dirty="0"/>
          </a:p>
        </p:txBody>
      </p:sp>
      <p:sp>
        <p:nvSpPr>
          <p:cNvPr id="3" name="Title 2">
            <a:extLst>
              <a:ext uri="{FF2B5EF4-FFF2-40B4-BE49-F238E27FC236}">
                <a16:creationId xmlns:a16="http://schemas.microsoft.com/office/drawing/2014/main" id="{B387554F-E9C1-4671-AB23-CE5AFE90C971}"/>
              </a:ext>
            </a:extLst>
          </p:cNvPr>
          <p:cNvSpPr>
            <a:spLocks noGrp="1"/>
          </p:cNvSpPr>
          <p:nvPr>
            <p:ph type="title"/>
          </p:nvPr>
        </p:nvSpPr>
        <p:spPr/>
        <p:txBody>
          <a:bodyPr/>
          <a:lstStyle/>
          <a:p>
            <a:r>
              <a:rPr lang="en-US" dirty="0"/>
              <a:t>Bio-oils Pretreatment Processes</a:t>
            </a:r>
          </a:p>
        </p:txBody>
      </p:sp>
      <p:sp>
        <p:nvSpPr>
          <p:cNvPr id="4" name="Slide Number Placeholder 3">
            <a:extLst>
              <a:ext uri="{FF2B5EF4-FFF2-40B4-BE49-F238E27FC236}">
                <a16:creationId xmlns:a16="http://schemas.microsoft.com/office/drawing/2014/main" id="{E84DC191-2D7C-4B3E-8F87-E8E6C3647040}"/>
              </a:ext>
            </a:extLst>
          </p:cNvPr>
          <p:cNvSpPr>
            <a:spLocks noGrp="1"/>
          </p:cNvSpPr>
          <p:nvPr>
            <p:ph type="sldNum" sz="quarter" idx="12"/>
          </p:nvPr>
        </p:nvSpPr>
        <p:spPr/>
        <p:txBody>
          <a:bodyPr/>
          <a:lstStyle/>
          <a:p>
            <a:fld id="{7F1882C0-1630-794F-B3EE-176E1189E2A3}" type="slidenum">
              <a:rPr lang="en-US" smtClean="0"/>
              <a:pPr/>
              <a:t>8</a:t>
            </a:fld>
            <a:endParaRPr lang="en-US"/>
          </a:p>
        </p:txBody>
      </p:sp>
    </p:spTree>
    <p:extLst>
      <p:ext uri="{BB962C8B-B14F-4D97-AF65-F5344CB8AC3E}">
        <p14:creationId xmlns:p14="http://schemas.microsoft.com/office/powerpoint/2010/main" val="53524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CE4054-0B6E-4A90-989A-2CA549C0D001}"/>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Alkali Degumming</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In cases with high sodium and/or phosphorus of incoming feedstocks, acidic treatment can be followed by caustic neutralization</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Raising the pH allows further separation of sodium and phosphorus </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Caustic addition needs to be limited to prevent formation of soaps</a:t>
            </a:r>
          </a:p>
          <a:p>
            <a:pPr marL="0" indent="0">
              <a:lnSpc>
                <a:spcPct val="107000"/>
              </a:lnSpc>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Expected Damage Mechanisms</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Caustic concentrations are typically low enough for caustic SCC to not be a concern.  However, some processes are heated, and consideration for the caustic SCC curve would be needed</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Caustic corrosion is not likely based on low concentrations added</a:t>
            </a:r>
          </a:p>
          <a:p>
            <a:endParaRPr lang="en-US" dirty="0"/>
          </a:p>
        </p:txBody>
      </p:sp>
      <p:sp>
        <p:nvSpPr>
          <p:cNvPr id="3" name="Title 2">
            <a:extLst>
              <a:ext uri="{FF2B5EF4-FFF2-40B4-BE49-F238E27FC236}">
                <a16:creationId xmlns:a16="http://schemas.microsoft.com/office/drawing/2014/main" id="{B387554F-E9C1-4671-AB23-CE5AFE90C971}"/>
              </a:ext>
            </a:extLst>
          </p:cNvPr>
          <p:cNvSpPr>
            <a:spLocks noGrp="1"/>
          </p:cNvSpPr>
          <p:nvPr>
            <p:ph type="title"/>
          </p:nvPr>
        </p:nvSpPr>
        <p:spPr/>
        <p:txBody>
          <a:bodyPr/>
          <a:lstStyle/>
          <a:p>
            <a:r>
              <a:rPr lang="en-US" dirty="0"/>
              <a:t>Bio-oils Pretreatment Processes</a:t>
            </a:r>
          </a:p>
        </p:txBody>
      </p:sp>
      <p:sp>
        <p:nvSpPr>
          <p:cNvPr id="4" name="Slide Number Placeholder 3">
            <a:extLst>
              <a:ext uri="{FF2B5EF4-FFF2-40B4-BE49-F238E27FC236}">
                <a16:creationId xmlns:a16="http://schemas.microsoft.com/office/drawing/2014/main" id="{E84DC191-2D7C-4B3E-8F87-E8E6C3647040}"/>
              </a:ext>
            </a:extLst>
          </p:cNvPr>
          <p:cNvSpPr>
            <a:spLocks noGrp="1"/>
          </p:cNvSpPr>
          <p:nvPr>
            <p:ph type="sldNum" sz="quarter" idx="12"/>
          </p:nvPr>
        </p:nvSpPr>
        <p:spPr/>
        <p:txBody>
          <a:bodyPr/>
          <a:lstStyle/>
          <a:p>
            <a:fld id="{7F1882C0-1630-794F-B3EE-176E1189E2A3}" type="slidenum">
              <a:rPr lang="en-US" smtClean="0"/>
              <a:pPr/>
              <a:t>9</a:t>
            </a:fld>
            <a:endParaRPr lang="en-US"/>
          </a:p>
        </p:txBody>
      </p:sp>
    </p:spTree>
    <p:extLst>
      <p:ext uri="{BB962C8B-B14F-4D97-AF65-F5344CB8AC3E}">
        <p14:creationId xmlns:p14="http://schemas.microsoft.com/office/powerpoint/2010/main" val="1422903910"/>
      </p:ext>
    </p:extLst>
  </p:cSld>
  <p:clrMapOvr>
    <a:masterClrMapping/>
  </p:clrMapOvr>
</p:sld>
</file>

<file path=ppt/theme/theme1.xml><?xml version="1.0" encoding="utf-8"?>
<a:theme xmlns:a="http://schemas.openxmlformats.org/drawingml/2006/main" name="MTI_Wide_080317">
  <a:themeElements>
    <a:clrScheme name="MTI">
      <a:dk1>
        <a:sysClr val="windowText" lastClr="000000"/>
      </a:dk1>
      <a:lt1>
        <a:sysClr val="window" lastClr="FFFFFF"/>
      </a:lt1>
      <a:dk2>
        <a:srgbClr val="254089"/>
      </a:dk2>
      <a:lt2>
        <a:srgbClr val="D1CFD0"/>
      </a:lt2>
      <a:accent1>
        <a:srgbClr val="005599"/>
      </a:accent1>
      <a:accent2>
        <a:srgbClr val="254089"/>
      </a:accent2>
      <a:accent3>
        <a:srgbClr val="00AEE4"/>
      </a:accent3>
      <a:accent4>
        <a:srgbClr val="8DC600"/>
      </a:accent4>
      <a:accent5>
        <a:srgbClr val="F5A853"/>
      </a:accent5>
      <a:accent6>
        <a:srgbClr val="E6E4E4"/>
      </a:accent6>
      <a:hlink>
        <a:srgbClr val="00ACE4"/>
      </a:hlink>
      <a:folHlink>
        <a:srgbClr val="0055E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ctr" defTabSz="4572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tx1"/>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c7e573-9160-4c92-8abb-88ef2a95f4f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Administrative Document" ma:contentTypeID="0x01010012D7D0FEE2C6AF46A4291F2C374FDE39003FF68221A5C3B346A9CF4F9A835F690E" ma:contentTypeVersion="8" ma:contentTypeDescription="" ma:contentTypeScope="" ma:versionID="2a37ad27ef65bf05b7e177795760f1a8">
  <xsd:schema xmlns:xsd="http://www.w3.org/2001/XMLSchema" xmlns:xs="http://www.w3.org/2001/XMLSchema" xmlns:p="http://schemas.microsoft.com/office/2006/metadata/properties" xmlns:ns2="63c7e573-9160-4c92-8abb-88ef2a95f4f2" xmlns:ns3="2f21b930-3364-42b0-911d-868bb0cb831a" xmlns:ns4="fd5a2d78-e3a6-4a71-8e05-2ab47fd9d255" targetNamespace="http://schemas.microsoft.com/office/2006/metadata/properties" ma:root="true" ma:fieldsID="e31939c095e066bbaa75fe992685f82d" ns2:_="" ns3:_="" ns4:_="">
    <xsd:import namespace="63c7e573-9160-4c92-8abb-88ef2a95f4f2"/>
    <xsd:import namespace="2f21b930-3364-42b0-911d-868bb0cb831a"/>
    <xsd:import namespace="fd5a2d78-e3a6-4a71-8e05-2ab47fd9d255"/>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7e573-9160-4c92-8abb-88ef2a95f4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21b930-3364-42b0-911d-868bb0cb831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a2d78-e3a6-4a71-8e05-2ab47fd9d255" elementFormDefault="qualified">
    <xsd:import namespace="http://schemas.microsoft.com/office/2006/documentManagement/types"/>
    <xsd:import namespace="http://schemas.microsoft.com/office/infopath/2007/PartnerControls"/>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2F6270-7E4F-4E06-8289-C4AF5AA4108B}">
  <ds:schemaRefs>
    <ds:schemaRef ds:uri="http://purl.org/dc/elements/1.1/"/>
    <ds:schemaRef ds:uri="http://schemas.microsoft.com/office/2006/metadata/properties"/>
    <ds:schemaRef ds:uri="http://schemas.microsoft.com/office/2006/documentManagement/types"/>
    <ds:schemaRef ds:uri="63c7e573-9160-4c92-8abb-88ef2a95f4f2"/>
    <ds:schemaRef ds:uri="http://purl.org/dc/terms/"/>
    <ds:schemaRef ds:uri="http://schemas.openxmlformats.org/package/2006/metadata/core-properties"/>
    <ds:schemaRef ds:uri="http://purl.org/dc/dcmitype/"/>
    <ds:schemaRef ds:uri="http://schemas.microsoft.com/office/infopath/2007/PartnerControls"/>
    <ds:schemaRef ds:uri="fd5a2d78-e3a6-4a71-8e05-2ab47fd9d255"/>
    <ds:schemaRef ds:uri="2f21b930-3364-42b0-911d-868bb0cb831a"/>
    <ds:schemaRef ds:uri="http://www.w3.org/XML/1998/namespace"/>
  </ds:schemaRefs>
</ds:datastoreItem>
</file>

<file path=customXml/itemProps2.xml><?xml version="1.0" encoding="utf-8"?>
<ds:datastoreItem xmlns:ds="http://schemas.openxmlformats.org/officeDocument/2006/customXml" ds:itemID="{EAD7D824-2530-4B53-9A35-545F78111F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7e573-9160-4c92-8abb-88ef2a95f4f2"/>
    <ds:schemaRef ds:uri="2f21b930-3364-42b0-911d-868bb0cb831a"/>
    <ds:schemaRef ds:uri="fd5a2d78-e3a6-4a71-8e05-2ab47fd9d2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193CC9-B5CC-458F-8B4C-DA5F3E551F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1632</TotalTime>
  <Words>2190</Words>
  <Application>Microsoft Office PowerPoint</Application>
  <PresentationFormat>On-screen Show (16:9)</PresentationFormat>
  <Paragraphs>216</Paragraphs>
  <Slides>23</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Courier New</vt:lpstr>
      <vt:lpstr>Helvetica</vt:lpstr>
      <vt:lpstr>Roboto</vt:lpstr>
      <vt:lpstr>Symbol</vt:lpstr>
      <vt:lpstr>Times New Roman</vt:lpstr>
      <vt:lpstr>MTI_Wide_080317</vt:lpstr>
      <vt:lpstr>Damage Mechanisms in Pretreatment and Biofuels Processing Units</vt:lpstr>
      <vt:lpstr>Overview</vt:lpstr>
      <vt:lpstr>Bio-oils Corrosion?</vt:lpstr>
      <vt:lpstr>Bio-oils Corrosion?</vt:lpstr>
      <vt:lpstr>Bio-oils Corrosion?</vt:lpstr>
      <vt:lpstr>Bio-oils Pretreatment</vt:lpstr>
      <vt:lpstr>Bio-oils Pretreatment Processes</vt:lpstr>
      <vt:lpstr>Bio-oils Pretreatment Processes</vt:lpstr>
      <vt:lpstr>Bio-oils Pretreatment Processes</vt:lpstr>
      <vt:lpstr>Bio-oils Pretreatment Processes</vt:lpstr>
      <vt:lpstr>Bio-oils Pretreatment Processes</vt:lpstr>
      <vt:lpstr>Bio-oils Pretreatment Processes</vt:lpstr>
      <vt:lpstr>Fatty Acid Methyl Ester (FAME)</vt:lpstr>
      <vt:lpstr>Fatty Acid Methyl Ester (FAME)</vt:lpstr>
      <vt:lpstr>Hydrodeoxygenation</vt:lpstr>
      <vt:lpstr>Feed Section Corrosion</vt:lpstr>
      <vt:lpstr>Reactor Effluent System</vt:lpstr>
      <vt:lpstr>Separation Section</vt:lpstr>
      <vt:lpstr>PowerPoint Presentation</vt:lpstr>
      <vt:lpstr>Amine Treating/Regeneration</vt:lpstr>
      <vt:lpstr>Sour Water Stripping</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MTI PPT Template wide</dc:title>
  <dc:creator>Design 5</dc:creator>
  <cp:lastModifiedBy>Byron Keelin</cp:lastModifiedBy>
  <cp:revision>36</cp:revision>
  <cp:lastPrinted>2017-08-03T17:34:27Z</cp:lastPrinted>
  <dcterms:created xsi:type="dcterms:W3CDTF">2017-08-03T17:14:14Z</dcterms:created>
  <dcterms:modified xsi:type="dcterms:W3CDTF">2022-06-21T09:53:01Z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0x01010012D7D0FEE2C6AF46A4291F2C374FDE39003FF68221A5C3B346A9CF4F9A835F690E</vt:lpwstr>
  </property>
  <property fmtid="{D5CDD505-2E9C-101B-9397-08002B2CF9AE}" pid="3" name="Order">
    <vt:r8>5000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